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0E5F-D65D-5DAB-EA61-B03B04E31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D6A1DE-E8CD-8993-177D-31458C9A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5C2DC-BDA5-6C35-6806-8D6833DC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CB3B2-64FB-3A60-11FA-F54121D5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82F07-F4D5-EBA5-D5B1-A067614E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D82CC-ADD5-5CC3-F4ED-F28C2682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15136-793D-E30D-EB6E-13B7EED3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2F66D-F564-DBFF-B6CC-BD2344C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7FE3-5239-5B84-DF25-319889A9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06A32-4284-C188-99D7-B5E008C1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6DDC80-91CF-2510-2970-CE908D956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43C45-083A-F53B-663A-B8728193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96632-7540-416D-7B28-5CE6B7E9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755AF-54F4-A245-FEED-BF4DF5FE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7CC9B-6547-E845-F06B-9321A2C6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7BD5-EE43-093F-9317-29DE3E20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BA6B5-4AB3-773A-1E9E-FFCA70099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B48C1-B214-5BB6-33A2-3C19D1F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1BC46-FD06-0FAA-CED2-1E674A61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3C5A-EC6D-ED89-9B0A-16842E15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CBEA-320C-8FDE-B5DC-0458FE3D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1FA49E-65E2-DB44-8A3C-A8333741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860ED-347D-8079-AACC-EA8BEB1F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9CD33-AF9D-0002-58BB-732FC517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ABC0E-106F-1F69-E4D6-90A1BCCD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54B2-B0C8-6B33-EA63-5C7D75F6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25C4D-9C22-D725-3D34-86214BE3E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966FE-67FD-538E-AEBE-AA33EB9B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4418D-E18E-B6C1-A530-4339ECBD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B09CD-E18A-517E-6D00-989B4EBF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33211-8A2E-5803-3FF3-A67780A6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2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8F3E-E7FE-8206-0FE7-7D301D7E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FF151-C09E-F0F9-5E97-34C72B1D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95F62-A2A9-684E-381D-861B64348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A30DDD-364B-BB58-2AD0-BC0D6CA00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EC1D34-D73F-8DB5-B307-3074B5F2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09D14E-CDDB-4B6B-214B-267B34A0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EF599F-B95F-ED9C-19B6-B5441B5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6E0E3-F96B-7AEC-1947-75296672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8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68EB-959D-81FA-8568-D3C520B6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60847-10F2-F419-F9CA-43B81B78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F83A14-2237-C104-A500-98E92C83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3FDDBB-7038-F609-E5B2-21393DC5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6A241C-F590-B180-EBF4-16FB27FA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5BCC5-416F-6925-2B1A-C8BD8070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9E6BE-C4E9-B50C-E650-80A7140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93DF6-28C9-9F0F-619D-83C8BD0C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19044-8A23-56DF-BFF9-B58D3C0E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24651-E1A3-93C2-9494-0B3CD650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D8FEE-3376-3FC7-8DA1-FFC8CF0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774D0-5D37-B41E-A0C8-E7DABA32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6F395-509B-C78F-2805-7C0AC6D4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3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79B79-0AF2-57FE-EEF8-1C8FE6A9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770C9-4661-D9C2-5F99-58649CD7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A075F-204D-4741-6223-D72CCB04B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2A59A-9EA1-1D3A-E902-FC51AB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F9FBA-D838-EA07-3F27-26C7FDA2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C4444-44C9-96E9-A13D-373351C4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EBAED0-E6E6-BDFC-CD9B-6951703E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38F8F-9FA4-732B-4617-2196B36C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13BC6-4494-09E6-0EFC-78E3F3DE6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92BD-AA5B-4006-8CED-7A6C7D1DE1E3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3FF49-0C4D-C1A9-2E09-DA376983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2A352-0C7D-92EB-1AF0-D0521475F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EC26-E9C3-4CD4-BDCA-14BE900D7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F2FC9-B038-FB02-8113-2EF738CB1440}"/>
              </a:ext>
            </a:extLst>
          </p:cNvPr>
          <p:cNvSpPr txBox="1"/>
          <p:nvPr/>
        </p:nvSpPr>
        <p:spPr>
          <a:xfrm>
            <a:off x="1429109" y="2721114"/>
            <a:ext cx="933378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요소가 집값에 미치는 영향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FB55C-125C-4B36-6F94-1B8E6C9630A2}"/>
              </a:ext>
            </a:extLst>
          </p:cNvPr>
          <p:cNvSpPr txBox="1"/>
          <p:nvPr/>
        </p:nvSpPr>
        <p:spPr>
          <a:xfrm>
            <a:off x="8295736" y="3556836"/>
            <a:ext cx="24671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202244073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김지연</a:t>
            </a:r>
          </a:p>
        </p:txBody>
      </p:sp>
    </p:spTree>
    <p:extLst>
      <p:ext uri="{BB962C8B-B14F-4D97-AF65-F5344CB8AC3E}">
        <p14:creationId xmlns:p14="http://schemas.microsoft.com/office/powerpoint/2010/main" val="254111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51563-8C46-2F8B-A327-7F4962E9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A9E105-9F50-2086-8827-1DA24F784FA4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3-4.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 및 시각화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13A87C-E33F-58D5-ACFF-4914D2575453}"/>
              </a:ext>
            </a:extLst>
          </p:cNvPr>
          <p:cNvSpPr/>
          <p:nvPr/>
        </p:nvSpPr>
        <p:spPr>
          <a:xfrm>
            <a:off x="2038268" y="4897903"/>
            <a:ext cx="8115463" cy="1549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전용면적이 집값에 가장 큰 영향을 미친다는 것을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알아으므로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집값과 전용면적의 연관성도 그래프로 알아보았다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Snsbarplot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사용하여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요소들이 증가할 때 어떤 모습이 되는지를 확인하고자 하였다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코드 역시 전세와 월세의 코드는 동일하며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html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로도 생성되었다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38447-C560-5A04-45DC-80C970CC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1" y="1334354"/>
            <a:ext cx="7570237" cy="33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DBD22-CD0D-BA75-6788-85FE8E994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BFDDBC-DFD6-4854-BB11-4ED300C69EDB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3-4.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 및 시각화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3214C8-3100-E149-A2C6-1D306F9FF1AC}"/>
              </a:ext>
            </a:extLst>
          </p:cNvPr>
          <p:cNvSpPr/>
          <p:nvPr/>
        </p:nvSpPr>
        <p:spPr>
          <a:xfrm>
            <a:off x="1327597" y="4868214"/>
            <a:ext cx="9536806" cy="13720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그래프 모두 전용면적이 증가할수록 집값이 증가한다는 것을 확인할 수 있다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전용면적이 증가할 때 무조건적으로 집값이 증가하는 것은 아니나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일부일 뿐이며 대부분의 수치가 증가하고 있다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7C6AD-7D5C-E746-1205-44EBD68AABC8}"/>
              </a:ext>
            </a:extLst>
          </p:cNvPr>
          <p:cNvSpPr txBox="1"/>
          <p:nvPr/>
        </p:nvSpPr>
        <p:spPr>
          <a:xfrm>
            <a:off x="2480139" y="4344295"/>
            <a:ext cx="1221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전세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E642-52AE-DACC-A5E7-DE1747325EE2}"/>
              </a:ext>
            </a:extLst>
          </p:cNvPr>
          <p:cNvSpPr txBox="1"/>
          <p:nvPr/>
        </p:nvSpPr>
        <p:spPr>
          <a:xfrm>
            <a:off x="8114528" y="4347751"/>
            <a:ext cx="1221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월세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2B415-E7A2-5881-5013-B12289511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6" y="1267272"/>
            <a:ext cx="4048983" cy="2954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71F7B3-BAE6-D752-E8B0-5577ABD94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6" y="1267272"/>
            <a:ext cx="4337126" cy="29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38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1EEC1-E4E9-DD1E-3103-DE7FC1B4B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0748E-5CD1-962A-2EE8-F60715618986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3BEBB1-3B70-883F-972A-73CF345D9F47}"/>
              </a:ext>
            </a:extLst>
          </p:cNvPr>
          <p:cNvSpPr/>
          <p:nvPr/>
        </p:nvSpPr>
        <p:spPr>
          <a:xfrm>
            <a:off x="1124755" y="2453425"/>
            <a:ext cx="9942489" cy="31231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서울특별시 서초구 반포동의 집값에 가장 큰 영향을 미치는 것은 전용면적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 집의 평수이다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전용면적이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큰 영향을 미치고 있으므로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전용면적이 증가할 때 집값이 증가한다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2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6BC4B-FD29-1552-D010-68256394D6EB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수집 및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962C2-1A16-39E2-0697-8F5E9A838F40}"/>
              </a:ext>
            </a:extLst>
          </p:cNvPr>
          <p:cNvSpPr/>
          <p:nvPr/>
        </p:nvSpPr>
        <p:spPr>
          <a:xfrm>
            <a:off x="2597988" y="1997946"/>
            <a:ext cx="6996023" cy="36863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부동산 빅데이터 플랫폼에서 무료 데이터 구매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공동주택 전월세 가격 대중교통 인프라 연계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공동주택 전월세 가격 대형 유통시설 입지 연계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공동주택 전월세 가격 교육시설 입지 연계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공동주택 전월세 가격 공원녹지공간 연계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초등학교 통학구역 배정 공동주택 전월세가격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대형의료시설 정보 및 공동주택 전월세가격 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94680-DC53-7780-D927-A9225305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72580-C206-C7EE-75BA-EECB49BEC005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가공 및 정제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B98CD7-B9AB-165A-D57B-2ADE71E99445}"/>
              </a:ext>
            </a:extLst>
          </p:cNvPr>
          <p:cNvSpPr/>
          <p:nvPr/>
        </p:nvSpPr>
        <p:spPr>
          <a:xfrm>
            <a:off x="2597988" y="1997947"/>
            <a:ext cx="6996023" cy="14310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데이터의 문제점</a:t>
            </a:r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서울특별시 전체의 데이터로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만개에 해당되는 정보가 들어있음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데이터가 구분별로 제대로 정리되어 있지 않음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3EC22E-E25B-496B-2455-4E66EE19D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3" y="3587228"/>
            <a:ext cx="3191320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EF9DED-5E9C-9B88-5930-E20A82A8ABD0}"/>
              </a:ext>
            </a:extLst>
          </p:cNvPr>
          <p:cNvSpPr/>
          <p:nvPr/>
        </p:nvSpPr>
        <p:spPr>
          <a:xfrm>
            <a:off x="1379512" y="6240288"/>
            <a:ext cx="2436951" cy="37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만개의 데이터 존재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51833F-4C0B-F0F7-5924-BC8056F61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8"/>
          <a:stretch/>
        </p:blipFill>
        <p:spPr>
          <a:xfrm>
            <a:off x="5163209" y="4057563"/>
            <a:ext cx="6395937" cy="1431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7686843-1F20-16BD-E82A-8F83A6297429}"/>
              </a:ext>
            </a:extLst>
          </p:cNvPr>
          <p:cNvSpPr/>
          <p:nvPr/>
        </p:nvSpPr>
        <p:spPr>
          <a:xfrm>
            <a:off x="7073972" y="5607077"/>
            <a:ext cx="2574409" cy="37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▲구분이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‘|’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로만 되어있음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03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94353-36CB-3A2D-9BFF-4F0810B2A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DEF06-7EE3-BDE9-F29D-68070769F11A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가공 및 정제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246A8F-689B-E6EE-C907-74F5A2033435}"/>
              </a:ext>
            </a:extLst>
          </p:cNvPr>
          <p:cNvSpPr/>
          <p:nvPr/>
        </p:nvSpPr>
        <p:spPr>
          <a:xfrm>
            <a:off x="7843234" y="1661101"/>
            <a:ext cx="4031087" cy="43214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서울특별시 서초구 반포동으로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데이터를 골라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split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사용하여 칼럼을 나눠 데이터 프레임을 생성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반포동 선택 이유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서초구가 서울특별시에서 집값이 가장 비싸고 공원의 면적도 가장 커서 둘의 연관관계가 두드러질 것이라는 예상과 함께 선택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이것을 각각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저장하여 기초적으로 사용할 데이터를 정제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공동부분을 기준으로 데이터들을 합쳐 하나의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만들었다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55A64-0BFC-5C71-7E29-4AC8FE6C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0" y="1661101"/>
            <a:ext cx="7289468" cy="4321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F68EDB-A237-0E52-A4A1-6E63D8BDAF0E}"/>
              </a:ext>
            </a:extLst>
          </p:cNvPr>
          <p:cNvSpPr txBox="1"/>
          <p:nvPr/>
        </p:nvSpPr>
        <p:spPr>
          <a:xfrm>
            <a:off x="1257603" y="6073315"/>
            <a:ext cx="52801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초등학교 통학구역 배정 공동주택 전월세가격 정보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(20241H)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정제하기 위한 코드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30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D4C72-23DD-7D36-E401-61018232E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6EB5C-D21E-D496-BB87-89DF18A5F1F5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가공 및 정제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9F3B2-C17E-2C40-C7BE-3D3E380577FA}"/>
              </a:ext>
            </a:extLst>
          </p:cNvPr>
          <p:cNvSpPr txBox="1"/>
          <p:nvPr/>
        </p:nvSpPr>
        <p:spPr>
          <a:xfrm>
            <a:off x="3455918" y="3730607"/>
            <a:ext cx="52801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Drop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쿼리문을 이용해 삭제 및 정제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9E49A0-D89D-2F80-A322-2A0031D03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63" y="1526026"/>
            <a:ext cx="9474085" cy="20810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A9586A9-E34F-202B-317A-1217DA402DFE}"/>
              </a:ext>
            </a:extLst>
          </p:cNvPr>
          <p:cNvSpPr/>
          <p:nvPr/>
        </p:nvSpPr>
        <p:spPr>
          <a:xfrm>
            <a:off x="2597988" y="4546009"/>
            <a:ext cx="6996023" cy="1957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합친 파일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총정리본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분석에 불필요한 칼럼을 삭제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대중교통 등의 경우 대중교통과 해당 집의 거리만 필요하며 문자열은 집값과의 분석에 불필요하므로 삭제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정리한 파일을 월세와 전세 부분으로 나누어 정리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월세와 전세는 보증금과 월세라는 부분에서 큰 차이가 나기 때문에 보다 정확한 분석에 방해가 될 것이라 판단하였다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39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0E678-3B3F-3518-1AD6-5FC7A4690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D5BFC-AD6C-134B-91A3-C01CE58DACFB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940D4-1DB9-B80F-C2B4-DDC214F0A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6" y="1385432"/>
            <a:ext cx="6671111" cy="28130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989965-9BE5-08CE-00C6-AF3D2249D846}"/>
              </a:ext>
            </a:extLst>
          </p:cNvPr>
          <p:cNvSpPr/>
          <p:nvPr/>
        </p:nvSpPr>
        <p:spPr>
          <a:xfrm>
            <a:off x="2516046" y="4442978"/>
            <a:ext cx="8115463" cy="1957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나눈 파일에서 각각 집값이 비싼 것인가 아닌가를 판단하는 칼럼을 추가해 분석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전세의 경우 보증금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60000(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 원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이상일 시에 비싼 것으로 간주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월세의 경우 보증금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30000(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천 원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월세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400(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원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이상일 시에 비싼 것으로 간주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boolean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형식으로 추가하여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0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판단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1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만드는 데에 큰 기여를 한 요소를 찾아내는 방향으로 진행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F85925-A94A-93A4-73BD-82616A9D6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9" b="31946"/>
          <a:stretch/>
        </p:blipFill>
        <p:spPr>
          <a:xfrm>
            <a:off x="8117912" y="1826533"/>
            <a:ext cx="3567448" cy="16024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3D864AA-C3FB-5D7C-9B44-19B821562DFC}"/>
              </a:ext>
            </a:extLst>
          </p:cNvPr>
          <p:cNvSpPr/>
          <p:nvPr/>
        </p:nvSpPr>
        <p:spPr>
          <a:xfrm>
            <a:off x="8706118" y="3565709"/>
            <a:ext cx="2732427" cy="370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en-US" altLang="ko-KR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expensiveornot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요소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4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8A56F-F16C-693C-C216-D4AAF3627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36DEE-1881-4F0F-BAF6-97B90D8A3546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4AC9A2-9B91-B771-A557-231671EF820E}"/>
              </a:ext>
            </a:extLst>
          </p:cNvPr>
          <p:cNvSpPr/>
          <p:nvPr/>
        </p:nvSpPr>
        <p:spPr>
          <a:xfrm>
            <a:off x="1896674" y="4381123"/>
            <a:ext cx="8115463" cy="19578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 및 추가 분석 전 불필요한 칼럼을 제거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시각화에서는 어떤 요소가 집값에 큰 영향을 미쳤는지를 보여주는 것이므로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보증금과 월세 칼럼도 삭제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계약일과 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건축년도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또한 날짜 형식이 아닌 정수형으로 포함되어 시각화와 추가 분석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코랩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혼돈을 줌으로 삭제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57D2A-6994-16B3-1808-352219B3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53" y="1497966"/>
            <a:ext cx="7775494" cy="26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0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8BACD-CA86-B691-F92D-576F01537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E3694-98DF-C53E-FBD5-2D3678C85EAD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3-4.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 및 시각화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75C15B-07DA-50F0-BE35-5ADA97E5D2B7}"/>
              </a:ext>
            </a:extLst>
          </p:cNvPr>
          <p:cNvSpPr/>
          <p:nvPr/>
        </p:nvSpPr>
        <p:spPr>
          <a:xfrm>
            <a:off x="7772401" y="1896766"/>
            <a:ext cx="4126862" cy="3840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집값이 비싼 것인가 아닌 것인가가 판단되었으므로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그것에 기여한 정도를 표현해주는 그래프 생성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Feature-importance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각 요소가 집값에 얼마나 영향을 미쳤는지 확인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전세와 월세의 분석 코드는 동일하며 각 그래프는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형식으로도 생성되어 유동적인 그래프의 확인이 가능하다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F61C3-CC19-57A5-4E06-932BEA0E763B}"/>
              </a:ext>
            </a:extLst>
          </p:cNvPr>
          <p:cNvSpPr txBox="1"/>
          <p:nvPr/>
        </p:nvSpPr>
        <p:spPr>
          <a:xfrm>
            <a:off x="1257602" y="5841495"/>
            <a:ext cx="5280161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barplot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이용해 그래프 만들기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Classifier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이용해 사전 분류를 진행하였다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D7536-E361-1957-D519-919E0E00A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7" y="1896767"/>
            <a:ext cx="7209892" cy="38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5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67ABD-2247-C6E6-EEE0-26D154A8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68E2C-9A26-0FF7-B748-0B461BB34BBD}"/>
              </a:ext>
            </a:extLst>
          </p:cNvPr>
          <p:cNvSpPr txBox="1"/>
          <p:nvPr/>
        </p:nvSpPr>
        <p:spPr>
          <a:xfrm>
            <a:off x="736389" y="617712"/>
            <a:ext cx="104360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3-4.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분석 및 시각화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EED2CC-E310-20F3-90DF-A2442DEEC379}"/>
              </a:ext>
            </a:extLst>
          </p:cNvPr>
          <p:cNvSpPr/>
          <p:nvPr/>
        </p:nvSpPr>
        <p:spPr>
          <a:xfrm>
            <a:off x="1327597" y="4868214"/>
            <a:ext cx="9536806" cy="1834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월세와 전세에 기여한 정도를 나타낸 그래프</a:t>
            </a:r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숫자가 큰 것이 많이 기여했음을 나타내므로 전용면적과 층을 제외한 칼럼들은 반대로 생각해야 한다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집과의 거리를 나타내는데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집과 해당 요소들이 가까울수록 집값이 높아지는데 기여하기 때문이다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전세와 월세 모두 전용면적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 집의 평수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제곱미터 기준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가장 많은 영향을 미친다고 볼 수 있다</a:t>
            </a:r>
            <a:r>
              <a:rPr lang="en-US" altLang="ko-KR" sz="16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A9F9-4629-AEBF-F5BA-66537433A9A8}"/>
              </a:ext>
            </a:extLst>
          </p:cNvPr>
          <p:cNvSpPr txBox="1"/>
          <p:nvPr/>
        </p:nvSpPr>
        <p:spPr>
          <a:xfrm>
            <a:off x="2480139" y="4344295"/>
            <a:ext cx="1221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전세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539DB9-D412-5244-BD72-D9E7EB565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9" y="1328293"/>
            <a:ext cx="4819082" cy="2922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AAD03B-9C37-2871-9F8F-D68354459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16" y="1305515"/>
            <a:ext cx="4894207" cy="2967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25055-8E34-46BF-AAF8-C898E7522786}"/>
              </a:ext>
            </a:extLst>
          </p:cNvPr>
          <p:cNvSpPr txBox="1"/>
          <p:nvPr/>
        </p:nvSpPr>
        <p:spPr>
          <a:xfrm>
            <a:off x="8114528" y="4347751"/>
            <a:ext cx="122158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▲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월세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2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626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지연 김</dc:creator>
  <cp:lastModifiedBy>지연 김</cp:lastModifiedBy>
  <cp:revision>73</cp:revision>
  <dcterms:created xsi:type="dcterms:W3CDTF">2024-12-01T13:11:33Z</dcterms:created>
  <dcterms:modified xsi:type="dcterms:W3CDTF">2024-12-01T14:59:38Z</dcterms:modified>
</cp:coreProperties>
</file>