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1" r:id="rId6"/>
    <p:sldId id="277" r:id="rId7"/>
    <p:sldId id="295" r:id="rId8"/>
    <p:sldId id="296" r:id="rId9"/>
    <p:sldId id="297" r:id="rId10"/>
    <p:sldId id="299" r:id="rId11"/>
    <p:sldId id="298" r:id="rId12"/>
    <p:sldId id="301" r:id="rId13"/>
    <p:sldId id="302" r:id="rId14"/>
    <p:sldId id="303" r:id="rId15"/>
    <p:sldId id="30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1058A-1D11-4A9E-8ABC-13F02153C81C}" v="18" dt="2024-01-10T10:04:41.562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0235" autoAdjust="0"/>
  </p:normalViewPr>
  <p:slideViewPr>
    <p:cSldViewPr snapToGrid="0">
      <p:cViewPr varScale="1">
        <p:scale>
          <a:sx n="86" d="100"/>
          <a:sy n="86" d="100"/>
        </p:scale>
        <p:origin x="432" y="3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4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oreascience.kr/article/JAKO199851922829557.pdf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6738" y="3770208"/>
            <a:ext cx="8059838" cy="1122202"/>
          </a:xfrm>
        </p:spPr>
        <p:txBody>
          <a:bodyPr/>
          <a:lstStyle/>
          <a:p>
            <a:r>
              <a:rPr lang="en-US" dirty="0"/>
              <a:t>Kinect sensor </a:t>
            </a:r>
            <a:r>
              <a:rPr lang="ko-KR" altLang="en-US" dirty="0"/>
              <a:t>기반의 </a:t>
            </a:r>
            <a:br>
              <a:rPr lang="en-US" altLang="ko-KR" dirty="0"/>
            </a:br>
            <a:r>
              <a:rPr lang="ko-KR" altLang="en-US" dirty="0"/>
              <a:t>치매예방 애플리케이션 설계 및 구현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5802" y="6307661"/>
            <a:ext cx="9641711" cy="717630"/>
          </a:xfrm>
        </p:spPr>
        <p:txBody>
          <a:bodyPr>
            <a:normAutofit/>
          </a:bodyPr>
          <a:lstStyle/>
          <a:p>
            <a:pPr marL="304800" indent="-304800" algn="ctr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e-mail: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wonjoo2@inhatc.ac.kr, </a:t>
            </a:r>
            <a:r>
              <a:rPr lang="en-US" altLang="ko-KR" sz="1500" kern="0" spc="-11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{</a:t>
            </a:r>
            <a:r>
              <a:rPr lang="en-US" altLang="ko-KR" sz="15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flyjy03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</a:t>
            </a:r>
            <a:r>
              <a:rPr lang="en-US" altLang="ko-KR" sz="1500" kern="0" spc="-11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doll5872</a:t>
            </a:r>
            <a:r>
              <a:rPr lang="en-US" altLang="ko-KR" sz="1500" kern="0" spc="-11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a5510325}@naver.com, david032764@gmail.com</a:t>
            </a:r>
            <a:endParaRPr lang="en-US" altLang="ko-KR" sz="15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04800" marR="0" indent="-304800" algn="ctr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5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22ED1-E65F-CA7B-FEC0-22E4C30B5B0A}"/>
              </a:ext>
            </a:extLst>
          </p:cNvPr>
          <p:cNvSpPr txBox="1"/>
          <p:nvPr/>
        </p:nvSpPr>
        <p:spPr>
          <a:xfrm>
            <a:off x="3996738" y="5528405"/>
            <a:ext cx="4527201" cy="1329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4800" indent="-304800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인하공업전문대학 컴퓨터정보과</a:t>
            </a:r>
          </a:p>
          <a:p>
            <a:pPr marL="304800" marR="0" indent="-304800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이원주</a:t>
            </a:r>
            <a:r>
              <a:rPr lang="ko-KR" altLang="en-US" sz="1800" kern="0" spc="0" baseline="300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김지연</a:t>
            </a:r>
            <a:r>
              <a:rPr lang="en-US" altLang="ko-KR" sz="1800" kern="0" spc="0" baseline="300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나예원</a:t>
            </a:r>
            <a:r>
              <a:rPr lang="ko-KR" altLang="en-US" sz="1800" kern="0" spc="0" baseline="300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최승호</a:t>
            </a:r>
            <a:r>
              <a:rPr lang="ko-KR" altLang="en-US" sz="1800" kern="0" spc="0" baseline="300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en-US" altLang="ko-KR" sz="1800" kern="0" spc="0" baseline="300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고수현</a:t>
            </a:r>
            <a:r>
              <a:rPr lang="ko-KR" altLang="en-US" sz="1800" kern="0" spc="0" baseline="300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endParaRPr lang="en-US" altLang="ko-KR" sz="1800" kern="0" spc="0" baseline="300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04800" marR="0" indent="-304800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baseline="3000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591836"/>
            <a:ext cx="5353488" cy="1204912"/>
          </a:xfrm>
        </p:spPr>
        <p:txBody>
          <a:bodyPr anchor="b">
            <a:norm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Ⅳ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결론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(1)</a:t>
            </a:r>
            <a:endParaRPr lang="en-US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5393" y="2720619"/>
            <a:ext cx="5490523" cy="183222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햄버거 만들기 게임은 노년층의 인지 능력과 기억력을 향상</a:t>
            </a:r>
            <a:endParaRPr lang="en-US" altLang="ko-KR" sz="18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간단한 움직임들을 통해 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다리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어깨운동이 가능하도록 구현</a:t>
            </a:r>
            <a:endParaRPr lang="en-US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8" name="그림 7" descr="만화 영화, 신발류, 클립아트이(가) 표시된 사진&#10;&#10;자동 생성된 설명">
            <a:extLst>
              <a:ext uri="{FF2B5EF4-FFF2-40B4-BE49-F238E27FC236}">
                <a16:creationId xmlns:a16="http://schemas.microsoft.com/office/drawing/2014/main" id="{DD124E9A-AE80-71AD-CDE5-10A66F452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082" y="1650945"/>
            <a:ext cx="4200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7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591836"/>
            <a:ext cx="5353488" cy="1204912"/>
          </a:xfrm>
        </p:spPr>
        <p:txBody>
          <a:bodyPr anchor="b">
            <a:norm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Ⅳ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결론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(2)</a:t>
            </a:r>
            <a:endParaRPr lang="en-US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141" y="2659209"/>
            <a:ext cx="5686630" cy="2402044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랭킹을 보여줌으로써 게임의 경쟁을 증진시키고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흥미를 유도 </a:t>
            </a:r>
            <a:endParaRPr lang="en-US" altLang="ko-KR" sz="18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또한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텍스트를 읽는 데에 불편함이 있는 노년층을 위해 여러 효과음을 넣어 상황을 파악할 수 있도록 구현</a:t>
            </a:r>
            <a:endParaRPr lang="ko-KR" altLang="en-US" sz="180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그림 5" descr="노랑, 디자인이(가) 표시된 사진&#10;&#10;자동 생성된 설명">
            <a:extLst>
              <a:ext uri="{FF2B5EF4-FFF2-40B4-BE49-F238E27FC236}">
                <a16:creationId xmlns:a16="http://schemas.microsoft.com/office/drawing/2014/main" id="{825F4CC5-1024-9AC4-CEEB-F95389A3A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771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1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591836"/>
            <a:ext cx="5353488" cy="1204912"/>
          </a:xfrm>
        </p:spPr>
        <p:txBody>
          <a:bodyPr anchor="b">
            <a:norm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Ⅳ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참고문헌</a:t>
            </a:r>
            <a:endParaRPr lang="en-US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250" y="2346693"/>
            <a:ext cx="8298646" cy="3035536"/>
          </a:xfrm>
        </p:spPr>
        <p:txBody>
          <a:bodyPr>
            <a:noAutofit/>
          </a:bodyPr>
          <a:lstStyle/>
          <a:p>
            <a:pPr marL="402590" marR="0" indent="-20066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334010" algn="l"/>
                <a:tab pos="448310" algn="l"/>
                <a:tab pos="334010" algn="l"/>
                <a:tab pos="448310" algn="l"/>
              </a:tabLst>
            </a:pPr>
            <a:r>
              <a:rPr lang="en-US" altLang="ko-KR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[1]http://www.snuh.org/health/nMedInfo/nView.do?category=DIS&amp;medid=AA000595</a:t>
            </a:r>
          </a:p>
          <a:p>
            <a:pPr marL="402590" marR="0" indent="-20066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334010" algn="l"/>
                <a:tab pos="448310" algn="l"/>
                <a:tab pos="334010" algn="l"/>
                <a:tab pos="448310" algn="l"/>
              </a:tabLst>
            </a:pPr>
            <a:r>
              <a:rPr lang="en-US" altLang="ko-KR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[2]https://n.news.naver.com/mnews/article/018/0004294013</a:t>
            </a:r>
          </a:p>
          <a:p>
            <a:pPr marL="402590" marR="0" indent="-20066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334010" algn="l"/>
                <a:tab pos="448310" algn="l"/>
                <a:tab pos="334010" algn="l"/>
                <a:tab pos="448310" algn="l"/>
              </a:tabLst>
            </a:pPr>
            <a:r>
              <a:rPr lang="en-US" altLang="ko-KR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[3]https://repository.kihasa.re.kr/bitstream/201002/4525/1/5071.pdf</a:t>
            </a:r>
          </a:p>
          <a:p>
            <a:pPr marL="402590" marR="0" indent="-20066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334010" algn="l"/>
                <a:tab pos="448310" algn="l"/>
                <a:tab pos="334010" algn="l"/>
                <a:tab pos="448310" algn="l"/>
              </a:tabLst>
            </a:pPr>
            <a:r>
              <a:rPr lang="en-US" altLang="ko-KR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[4]</a:t>
            </a:r>
            <a:r>
              <a:rPr lang="en-US" altLang="ko-KR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2"/>
              </a:rPr>
              <a:t>https://koreascience.kr/article/JAKO19985192282 9557.pdf</a:t>
            </a:r>
            <a:endParaRPr lang="en-US" altLang="ko-KR" kern="0" spc="-5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02590" marR="0" indent="-20066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334010" algn="l"/>
                <a:tab pos="448310" algn="l"/>
                <a:tab pos="334010" algn="l"/>
                <a:tab pos="448310" algn="l"/>
              </a:tabLst>
            </a:pPr>
            <a:r>
              <a:rPr lang="en-US" altLang="ko-KR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[5] </a:t>
            </a:r>
            <a:r>
              <a:rPr lang="ko-KR" altLang="en-US" kern="0" spc="-5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이원주</a:t>
            </a:r>
            <a:r>
              <a:rPr lang="en-US" altLang="ko-KR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kern="0" spc="-5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고원영</a:t>
            </a:r>
            <a:r>
              <a:rPr lang="en-US" altLang="ko-KR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kern="0" spc="-5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김규준</a:t>
            </a:r>
            <a:r>
              <a:rPr lang="en-US" altLang="ko-KR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kern="0" spc="-5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이아름별</a:t>
            </a:r>
            <a:r>
              <a:rPr lang="en-US" altLang="ko-KR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임병준</a:t>
            </a:r>
            <a:r>
              <a:rPr lang="en-US" altLang="ko-KR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"Kinect Sensor </a:t>
            </a:r>
            <a:r>
              <a:rPr lang="ko-KR" altLang="en-US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기반의 치매 예방 애플리케이션 설계 및 구현</a:t>
            </a:r>
            <a:r>
              <a:rPr lang="en-US" altLang="ko-KR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(A Design and Implementation of Dementia Prevention Application Based on Kinect Sensor)," </a:t>
            </a:r>
          </a:p>
          <a:p>
            <a:pPr marL="402590" marR="0" indent="-20066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tabLst>
                <a:tab pos="334010" algn="l"/>
                <a:tab pos="448310" algn="l"/>
                <a:tab pos="334010" algn="l"/>
                <a:tab pos="448310" algn="l"/>
              </a:tabLst>
            </a:pPr>
            <a:r>
              <a:rPr lang="ko-KR" altLang="en-US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한국컴퓨터정보학회</a:t>
            </a:r>
            <a:r>
              <a:rPr lang="en-US" altLang="ko-KR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2022 </a:t>
            </a:r>
            <a:r>
              <a:rPr lang="ko-KR" altLang="en-US" kern="0" spc="-5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동계학술발표논문집</a:t>
            </a:r>
            <a:r>
              <a:rPr lang="en-US" altLang="ko-KR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(ISSN 2005-1344), </a:t>
            </a:r>
            <a:r>
              <a:rPr lang="ko-KR" altLang="en-US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</a:t>
            </a:r>
            <a:r>
              <a:rPr lang="en-US" altLang="ko-KR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30</a:t>
            </a:r>
            <a:r>
              <a:rPr lang="ko-KR" altLang="en-US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권</a:t>
            </a:r>
            <a:r>
              <a:rPr lang="en-US" altLang="ko-KR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</a:t>
            </a:r>
            <a:r>
              <a:rPr lang="en-US" altLang="ko-KR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</a:t>
            </a:r>
            <a:r>
              <a:rPr lang="en-US" altLang="ko-KR" kern="0" spc="-5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pp. 151-152, Jan. 2022.</a:t>
            </a:r>
          </a:p>
          <a:p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3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3021" y="1904265"/>
            <a:ext cx="4179570" cy="1524735"/>
          </a:xfrm>
        </p:spPr>
        <p:txBody>
          <a:bodyPr/>
          <a:lstStyle/>
          <a:p>
            <a:r>
              <a: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감사합니다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Ⅰ.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서론</a:t>
            </a:r>
            <a:endParaRPr lang="en-US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4290" y="2557463"/>
            <a:ext cx="2561849" cy="514350"/>
          </a:xfrm>
        </p:spPr>
        <p:txBody>
          <a:bodyPr/>
          <a:lstStyle/>
          <a:p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II.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치매 예방 애플리케이션 설계 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5968" y="3633788"/>
            <a:ext cx="2386596" cy="514350"/>
          </a:xfrm>
        </p:spPr>
        <p:txBody>
          <a:bodyPr/>
          <a:lstStyle/>
          <a:p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III.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치매 예방 애플리케이션 구현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pPr>
              <a:lnSpc>
                <a:spcPct val="16000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IV.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결론</a:t>
            </a:r>
            <a:endParaRPr lang="ko-KR" altLang="en-US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치매란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주제 선정 이유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키넥트의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기능을 이용한 애플리케이션 설계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구현된 게임 소개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결론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참고문헌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38980"/>
            <a:ext cx="5111750" cy="1204912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Ⅰ.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서론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(1)</a:t>
            </a:r>
            <a:endParaRPr lang="en-US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476" y="2687428"/>
            <a:ext cx="5111750" cy="2226681"/>
          </a:xfrm>
        </p:spPr>
        <p:txBody>
          <a:bodyPr>
            <a:normAutofit fontScale="85000" lnSpcReduction="10000"/>
          </a:bodyPr>
          <a:lstStyle/>
          <a:p>
            <a:pPr marL="190500" marR="0" indent="18669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노인성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치매란</a:t>
            </a:r>
            <a:r>
              <a:rPr lang="en-US" altLang="ko-KR" sz="1800" kern="0" spc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190500" marR="0" indent="18669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76250" marR="0" indent="-28575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800" kern="0" spc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다양한 원인으로 뇌 기능이 손상되면서 이전에 비해 인지기능이 지속적이고 전반적으로 </a:t>
            </a:r>
            <a:r>
              <a:rPr lang="ko-KR" altLang="en-US" sz="19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저하되어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일상생활에 상당한 지장이 나타나고 있는 상태를 가리킨다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	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그림 5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C9CB4CC4-B54F-DF62-4D7D-F495B24A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815" y="1668919"/>
            <a:ext cx="4451008" cy="4072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68DFF6-44F2-A457-8CAB-6EED440CBD02}"/>
              </a:ext>
            </a:extLst>
          </p:cNvPr>
          <p:cNvSpPr txBox="1"/>
          <p:nvPr/>
        </p:nvSpPr>
        <p:spPr>
          <a:xfrm>
            <a:off x="8449518" y="5879676"/>
            <a:ext cx="1006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그림 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38980"/>
            <a:ext cx="5111750" cy="1204912"/>
          </a:xfrm>
        </p:spPr>
        <p:txBody>
          <a:bodyPr anchor="b">
            <a:norm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Ⅰ.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서론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(2)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114" y="3177272"/>
            <a:ext cx="5704886" cy="257832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대뇌피질의 이상으로 생기는 기억장애와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행동 양상을 인지하고 추상적인 사고를 할 수 있는 능력에 이상이 생기는 전두엽 수행능력 장애 완화 그리고 간단한 신체의 움직임에 집중</a:t>
            </a:r>
            <a:endParaRPr 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그림 5" descr="인간의 얼굴, 의류, 텍스트, 사람이(가) 표시된 사진&#10;&#10;자동 생성된 설명">
            <a:extLst>
              <a:ext uri="{FF2B5EF4-FFF2-40B4-BE49-F238E27FC236}">
                <a16:creationId xmlns:a16="http://schemas.microsoft.com/office/drawing/2014/main" id="{77E10774-7D8D-CC63-1E85-BC38AB961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0" y="2002224"/>
            <a:ext cx="4965700" cy="375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59" y="708884"/>
            <a:ext cx="5479612" cy="1204912"/>
          </a:xfrm>
        </p:spPr>
        <p:txBody>
          <a:bodyPr anchor="b">
            <a:norm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II. </a:t>
            </a:r>
            <a:r>
              <a:rPr lang="ko-KR" altLang="en-US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치매 예방 애플리케이션 설계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(1)</a:t>
            </a:r>
            <a:endParaRPr lang="en-US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359" y="2638477"/>
            <a:ext cx="5223641" cy="152558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키넥트 센서에서 인식하는 스켈레톤 및 조인트를 이용하여 치매 예방을 위한 햄버거 만들기 게임을 설계</a:t>
            </a:r>
            <a:endParaRPr lang="en-US" sz="17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9" name="그림 8" descr="전자제품, 전자 기기, 정보기기, 프로젝터이(가) 표시된 사진&#10;&#10;자동 생성된 설명">
            <a:extLst>
              <a:ext uri="{FF2B5EF4-FFF2-40B4-BE49-F238E27FC236}">
                <a16:creationId xmlns:a16="http://schemas.microsoft.com/office/drawing/2014/main" id="{68C91FFB-AD91-B9B0-35B6-5255E723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801" y="2141316"/>
            <a:ext cx="6303315" cy="2631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93BF52-3695-7F12-0AC0-033C780FF029}"/>
              </a:ext>
            </a:extLst>
          </p:cNvPr>
          <p:cNvSpPr txBox="1"/>
          <p:nvPr/>
        </p:nvSpPr>
        <p:spPr>
          <a:xfrm>
            <a:off x="872359" y="4164065"/>
            <a:ext cx="5479612" cy="121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햄버거는 차례차례 만드는 음식인 만큼 순서가 중요하고</a:t>
            </a:r>
            <a:r>
              <a:rPr lang="en-US" altLang="ko-KR" sz="17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기억력을 요하는 게임에 적합하다고 생각되어 햄버거 게임으로</a:t>
            </a:r>
            <a:r>
              <a:rPr lang="ko-KR" altLang="en-US" sz="17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택함</a:t>
            </a:r>
            <a:endParaRPr lang="ko-KR" altLang="en-US" sz="17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36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591836"/>
            <a:ext cx="5353488" cy="1204912"/>
          </a:xfrm>
        </p:spPr>
        <p:txBody>
          <a:bodyPr anchor="b">
            <a:norm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II. </a:t>
            </a:r>
            <a:r>
              <a:rPr lang="ko-KR" altLang="en-US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치매 예방 애플리케이션 설계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(2)</a:t>
            </a:r>
            <a:endParaRPr lang="en-US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249" y="2783680"/>
            <a:ext cx="5353488" cy="2471225"/>
          </a:xfrm>
        </p:spPr>
        <p:txBody>
          <a:bodyPr>
            <a:no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손이 떨어지는 햄버거 재료와 닿고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순서에 맞는 재료일 경우</a:t>
            </a:r>
            <a:endParaRPr lang="en-US" altLang="ko-KR" sz="16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잘못된 재료를 골랐을 경우</a:t>
            </a:r>
            <a:endParaRPr 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8" name="그림 7" descr="음식, 패스트푸드, 미국 음식, 번이(가) 표시된 사진&#10;&#10;자동 생성된 설명">
            <a:extLst>
              <a:ext uri="{FF2B5EF4-FFF2-40B4-BE49-F238E27FC236}">
                <a16:creationId xmlns:a16="http://schemas.microsoft.com/office/drawing/2014/main" id="{EED7DD54-D03C-C157-869F-EA9E86B90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59" y="1606325"/>
            <a:ext cx="4200604" cy="4200604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6147FDC-1DEA-D6B8-FB2D-A4897F4D2C28}"/>
              </a:ext>
            </a:extLst>
          </p:cNvPr>
          <p:cNvSpPr/>
          <p:nvPr/>
        </p:nvSpPr>
        <p:spPr>
          <a:xfrm>
            <a:off x="3469662" y="3588152"/>
            <a:ext cx="361558" cy="236951"/>
          </a:xfrm>
          <a:prstGeom prst="rightArrow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E6743C5-0AC3-DAB2-4AFF-7BE0F1996C69}"/>
              </a:ext>
            </a:extLst>
          </p:cNvPr>
          <p:cNvSpPr/>
          <p:nvPr/>
        </p:nvSpPr>
        <p:spPr>
          <a:xfrm>
            <a:off x="3638866" y="4303052"/>
            <a:ext cx="361558" cy="236951"/>
          </a:xfrm>
          <a:prstGeom prst="rightArrow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B867-6D23-3C91-AC5F-D5ACB318B46D}"/>
              </a:ext>
            </a:extLst>
          </p:cNvPr>
          <p:cNvSpPr txBox="1"/>
          <p:nvPr/>
        </p:nvSpPr>
        <p:spPr>
          <a:xfrm>
            <a:off x="3879097" y="3556247"/>
            <a:ext cx="4067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스택으로 쌓아 햄버거가 완성되면 점수 획득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989D2-1370-7687-29D1-04A0786BAC74}"/>
              </a:ext>
            </a:extLst>
          </p:cNvPr>
          <p:cNvSpPr txBox="1"/>
          <p:nvPr/>
        </p:nvSpPr>
        <p:spPr>
          <a:xfrm>
            <a:off x="4092868" y="4236861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점수 감점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31500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591836"/>
            <a:ext cx="5353488" cy="1204912"/>
          </a:xfrm>
        </p:spPr>
        <p:txBody>
          <a:bodyPr anchor="b">
            <a:norm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Ⅲ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치매 예방 애플리케이션 구현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24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en-US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0420" y="5281687"/>
            <a:ext cx="3259519" cy="823417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초기 화면</a:t>
            </a:r>
            <a:endParaRPr lang="en-US" altLang="ko-KR" sz="16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A62D39-FF79-A658-149F-F29EC8221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00" y="2195476"/>
            <a:ext cx="4893980" cy="27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967DA0-6B32-77A0-043F-381716B42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122" y="2195476"/>
            <a:ext cx="4758150" cy="2727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F6E25D-7DAF-4E48-B336-9EB7E3ACA614}"/>
              </a:ext>
            </a:extLst>
          </p:cNvPr>
          <p:cNvSpPr txBox="1"/>
          <p:nvPr/>
        </p:nvSpPr>
        <p:spPr>
          <a:xfrm>
            <a:off x="8364405" y="5281687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설명 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84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591836"/>
            <a:ext cx="5353488" cy="1204912"/>
          </a:xfrm>
        </p:spPr>
        <p:txBody>
          <a:bodyPr anchor="b">
            <a:norm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Ⅲ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치매 예방 애플리케이션 구현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(2)</a:t>
            </a:r>
            <a:endParaRPr lang="en-US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6674" y="5528881"/>
            <a:ext cx="2793622" cy="737283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게임 실행 화면</a:t>
            </a:r>
            <a:endParaRPr lang="en-US" altLang="ko-KR" sz="16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72F88BF-ADCB-CCC5-40CA-9F1093090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479" y="2381354"/>
            <a:ext cx="5218828" cy="285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00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591836"/>
            <a:ext cx="5353488" cy="1204912"/>
          </a:xfrm>
        </p:spPr>
        <p:txBody>
          <a:bodyPr anchor="b">
            <a:norm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Ⅲ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치매 예방 애플리케이션 구현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HY중고딕" panose="02030600000101010101" pitchFamily="18" charset="-127"/>
                <a:ea typeface="HY중고딕" panose="02030600000101010101" pitchFamily="18" charset="-127"/>
              </a:rPr>
              <a:t>(3)</a:t>
            </a:r>
            <a:endParaRPr lang="en-US" sz="24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8989" y="5513494"/>
            <a:ext cx="2978816" cy="598387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랭킹 화면</a:t>
            </a:r>
            <a:endParaRPr lang="en-US" altLang="ko-KR" sz="16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C590BE7-AF71-224C-24DC-C5FCB840C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1" y="2273507"/>
            <a:ext cx="5164084" cy="306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35599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464</Words>
  <Application>Microsoft Office PowerPoint</Application>
  <PresentationFormat>와이드스크린</PresentationFormat>
  <Paragraphs>65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HY중고딕</vt:lpstr>
      <vt:lpstr>돋움</vt:lpstr>
      <vt:lpstr>한컴바탕</vt:lpstr>
      <vt:lpstr>함초롬바탕</vt:lpstr>
      <vt:lpstr>Arial</vt:lpstr>
      <vt:lpstr>Calibri</vt:lpstr>
      <vt:lpstr>Tenorite</vt:lpstr>
      <vt:lpstr>Wingdings</vt:lpstr>
      <vt:lpstr>Monoline</vt:lpstr>
      <vt:lpstr>Kinect sensor 기반의  치매예방 애플리케이션 설계 및 구현</vt:lpstr>
      <vt:lpstr>PowerPoint 프레젠테이션</vt:lpstr>
      <vt:lpstr>Ⅰ.서론(1)</vt:lpstr>
      <vt:lpstr>Ⅰ.서론(2)</vt:lpstr>
      <vt:lpstr>II. 치매 예방 애플리케이션 설계(1)</vt:lpstr>
      <vt:lpstr>II. 치매 예방 애플리케이션 설계(2)</vt:lpstr>
      <vt:lpstr>Ⅲ. 치매 예방 애플리케이션 구현(1)</vt:lpstr>
      <vt:lpstr>Ⅲ. 치매 예방 애플리케이션 구현(2)</vt:lpstr>
      <vt:lpstr>Ⅲ. 치매 예방 애플리케이션 구현(3)</vt:lpstr>
      <vt:lpstr>Ⅳ. 결론(1)</vt:lpstr>
      <vt:lpstr>Ⅳ. 결론(2)</vt:lpstr>
      <vt:lpstr>Ⅳ. 참고문헌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2023-07-24T01:11:48Z</dcterms:created>
  <dcterms:modified xsi:type="dcterms:W3CDTF">2024-01-10T15:48:46Z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