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34A5DA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2E87BB">
              <a:alpha val="29000"/>
            </a:srgb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및 부제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0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SzPct val="125000"/>
              <a:buChar char="▸"/>
            </a:lvl1pPr>
            <a:lvl2pPr>
              <a:buClr>
                <a:srgbClr val="34A5DA"/>
              </a:buClr>
              <a:buSzPct val="125000"/>
              <a:buChar char="▸"/>
            </a:lvl2pPr>
            <a:lvl3pPr>
              <a:buClr>
                <a:srgbClr val="34A5DA"/>
              </a:buClr>
              <a:buSzPct val="125000"/>
              <a:buChar char="▸"/>
            </a:lvl3pPr>
            <a:lvl4pPr>
              <a:buClr>
                <a:srgbClr val="34A5DA"/>
              </a:buClr>
              <a:buSzPct val="125000"/>
              <a:buChar char="▸"/>
            </a:lvl4pPr>
            <a:lvl5pPr>
              <a:buClr>
                <a:srgbClr val="34A5DA"/>
              </a:buClr>
              <a:buSzPct val="125000"/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이미지"/>
          <p:cNvSpPr/>
          <p:nvPr>
            <p:ph type="pic" sz="half" idx="21"/>
          </p:nvPr>
        </p:nvSpPr>
        <p:spPr>
          <a:xfrm>
            <a:off x="12192000" y="-177800"/>
            <a:ext cx="12192001" cy="7162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이미지"/>
          <p:cNvSpPr/>
          <p:nvPr>
            <p:ph type="pic" sz="half" idx="22"/>
          </p:nvPr>
        </p:nvSpPr>
        <p:spPr>
          <a:xfrm>
            <a:off x="12192000" y="6451600"/>
            <a:ext cx="12192001" cy="82973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이미지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설명 풍선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122" name="여기에 인용을 입력하십시오."/>
          <p:cNvSpPr txBox="1"/>
          <p:nvPr>
            <p:ph type="body" sz="quarter" idx="21"/>
          </p:nvPr>
        </p:nvSpPr>
        <p:spPr>
          <a:xfrm>
            <a:off x="1676400" y="4089400"/>
            <a:ext cx="21056600" cy="21463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텍스트"/>
          <p:cNvSpPr txBox="1"/>
          <p:nvPr>
            <p:ph type="body" sz="quarter" idx="2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 대체">
    <p:bg>
      <p:bgPr>
        <a:solidFill>
          <a:srgbClr val="34A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여기에 인용을 입력하십시오."/>
          <p:cNvSpPr txBox="1"/>
          <p:nvPr>
            <p:ph type="body" sz="quarter" idx="21"/>
          </p:nvPr>
        </p:nvSpPr>
        <p:spPr>
          <a:xfrm>
            <a:off x="11049000" y="3719830"/>
            <a:ext cx="12573000" cy="3784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33" name="이미지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이미지"/>
          <p:cNvSpPr/>
          <p:nvPr>
            <p:ph type="pic" idx="21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평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미지"/>
          <p:cNvSpPr/>
          <p:nvPr>
            <p:ph type="pic" idx="21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4" name="제목 텍스트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25" name="본문 첫 번째 줄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부제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4" name="제목 텍스트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35" name="본문 첫 번째 줄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- 가운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텍스트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44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직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선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2" name="이미지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제목 텍스트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54" name="본문 첫 번째 줄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6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7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Char char="▸"/>
            </a:lvl1pPr>
            <a:lvl2pPr>
              <a:buClr>
                <a:srgbClr val="34A5DA"/>
              </a:buClr>
              <a:buChar char="▸"/>
            </a:lvl2pPr>
            <a:lvl3pPr>
              <a:buClr>
                <a:srgbClr val="34A5DA"/>
              </a:buClr>
              <a:buChar char="▸"/>
            </a:lvl3pPr>
            <a:lvl4pPr>
              <a:buClr>
                <a:srgbClr val="34A5DA"/>
              </a:buClr>
              <a:buChar char="▸"/>
            </a:lvl4pPr>
            <a:lvl5pPr>
              <a:buClr>
                <a:srgbClr val="34A5DA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8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Char char="▸"/>
            </a:lvl1pPr>
            <a:lvl2pPr>
              <a:buClr>
                <a:srgbClr val="34A5DA"/>
              </a:buClr>
              <a:buChar char="▸"/>
            </a:lvl2pPr>
            <a:lvl3pPr>
              <a:buClr>
                <a:srgbClr val="34A5DA"/>
              </a:buClr>
              <a:buChar char="▸"/>
            </a:lvl3pPr>
            <a:lvl4pPr>
              <a:buClr>
                <a:srgbClr val="34A5DA"/>
              </a:buClr>
              <a:buChar char="▸"/>
            </a:lvl4pPr>
            <a:lvl5pPr>
              <a:buClr>
                <a:srgbClr val="34A5DA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92" name="이미지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Char char="▸"/>
              <a:defRPr sz="4000"/>
            </a:lvl1pPr>
            <a:lvl2pPr>
              <a:buClr>
                <a:srgbClr val="34A5DA"/>
              </a:buClr>
              <a:buChar char="▸"/>
              <a:defRPr sz="4000"/>
            </a:lvl2pPr>
            <a:lvl3pPr>
              <a:buClr>
                <a:srgbClr val="34A5DA"/>
              </a:buClr>
              <a:buChar char="▸"/>
              <a:defRPr sz="4000"/>
            </a:lvl3pPr>
            <a:lvl4pPr>
              <a:buClr>
                <a:srgbClr val="34A5DA"/>
              </a:buClr>
              <a:buChar char="▸"/>
              <a:defRPr sz="4000"/>
            </a:lvl4pPr>
            <a:lvl5pPr>
              <a:buClr>
                <a:srgbClr val="34A5DA"/>
              </a:buClr>
              <a:buChar char="▸"/>
              <a:defRPr sz="4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tif"/><Relationship Id="rId3" Type="http://schemas.openxmlformats.org/officeDocument/2006/relationships/image" Target="../media/image15.tif"/><Relationship Id="rId4" Type="http://schemas.openxmlformats.org/officeDocument/2006/relationships/image" Target="../media/image1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tif"/><Relationship Id="rId3" Type="http://schemas.openxmlformats.org/officeDocument/2006/relationships/image" Target="../media/image18.tif"/><Relationship Id="rId4" Type="http://schemas.openxmlformats.org/officeDocument/2006/relationships/image" Target="../media/image19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tif"/><Relationship Id="rId3" Type="http://schemas.openxmlformats.org/officeDocument/2006/relationships/image" Target="../media/image21.tif"/><Relationship Id="rId4" Type="http://schemas.openxmlformats.org/officeDocument/2006/relationships/image" Target="../media/image2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tif"/><Relationship Id="rId3" Type="http://schemas.openxmlformats.org/officeDocument/2006/relationships/image" Target="../media/image24.tif"/><Relationship Id="rId4" Type="http://schemas.openxmlformats.org/officeDocument/2006/relationships/image" Target="../media/image2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7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0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Relationship Id="rId4" Type="http://schemas.openxmlformats.org/officeDocument/2006/relationships/image" Target="../media/image1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중간 발표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24240"/>
            </a:lvl1pPr>
          </a:lstStyle>
          <a:p>
            <a:pPr/>
            <a:r>
              <a:t>중간 발표</a:t>
            </a:r>
          </a:p>
        </p:txBody>
      </p:sp>
      <p:sp>
        <p:nvSpPr>
          <p:cNvPr id="167" name="AI융합학부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75969">
              <a:spcBef>
                <a:spcPts val="3000"/>
              </a:spcBef>
              <a:defRPr sz="7237"/>
            </a:pPr>
            <a:r>
              <a:t>AI융합학부 </a:t>
            </a:r>
          </a:p>
          <a:p>
            <a:pPr defTabSz="775969">
              <a:spcBef>
                <a:spcPts val="3000"/>
              </a:spcBef>
              <a:defRPr sz="7237"/>
            </a:pPr>
            <a:r>
              <a:t>20170356 김주영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orking hours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Working hours</a:t>
            </a:r>
          </a:p>
        </p:txBody>
      </p:sp>
      <p:sp>
        <p:nvSpPr>
          <p:cNvPr id="215" name="happy_corr : -0.6519607843137255…"/>
          <p:cNvSpPr txBox="1"/>
          <p:nvPr>
            <p:ph type="body" sz="quarter" idx="1"/>
          </p:nvPr>
        </p:nvSpPr>
        <p:spPr>
          <a:xfrm>
            <a:off x="12233367" y="7440891"/>
            <a:ext cx="11074605" cy="5080001"/>
          </a:xfrm>
          <a:prstGeom prst="rect">
            <a:avLst/>
          </a:prstGeom>
        </p:spPr>
        <p:txBody>
          <a:bodyPr/>
          <a:lstStyle/>
          <a:p>
            <a:pPr marL="0" indent="0" defTabSz="817244">
              <a:spcBef>
                <a:spcPts val="3800"/>
              </a:spcBef>
              <a:buSzTx/>
              <a:buNone/>
              <a:defRPr b="1" sz="4059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happy_corr : -0.6519607843137255</a:t>
            </a:r>
          </a:p>
          <a:p>
            <a:pPr marL="0" indent="0" defTabSz="817244">
              <a:spcBef>
                <a:spcPts val="3800"/>
              </a:spcBef>
              <a:buSzTx/>
              <a:buNone/>
              <a:defRPr b="1" sz="4059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happy_p-value : 0.004568346266924807</a:t>
            </a:r>
          </a:p>
          <a:p>
            <a:pPr marL="0" indent="0" defTabSz="817244">
              <a:spcBef>
                <a:spcPts val="3800"/>
              </a:spcBef>
              <a:buSzTx/>
              <a:buNone/>
              <a:defRPr b="1" sz="4059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unhappy_corr : -0.432967032967033</a:t>
            </a:r>
          </a:p>
          <a:p>
            <a:pPr marL="0" indent="0" defTabSz="817244">
              <a:spcBef>
                <a:spcPts val="3800"/>
              </a:spcBef>
              <a:buSzTx/>
              <a:buNone/>
              <a:defRPr b="1" sz="4059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unhappy_p-value : 0.12201000596848025</a:t>
            </a:r>
          </a:p>
        </p:txBody>
      </p:sp>
      <p:sp>
        <p:nvSpPr>
          <p:cNvPr id="216" name="Corr : -0.5473298205292999…"/>
          <p:cNvSpPr txBox="1"/>
          <p:nvPr/>
        </p:nvSpPr>
        <p:spPr>
          <a:xfrm>
            <a:off x="2422769" y="11302266"/>
            <a:ext cx="7117310" cy="1599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Corr : -0.5473298205292999</a:t>
            </a:r>
          </a:p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: 0.000808073409247039</a:t>
            </a:r>
          </a:p>
        </p:txBody>
      </p:sp>
      <p:pic>
        <p:nvPicPr>
          <p:cNvPr id="217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424" y="1523633"/>
            <a:ext cx="10160001" cy="952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66770" y="2051173"/>
            <a:ext cx="508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72967" y="2051173"/>
            <a:ext cx="5080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mploy rate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Employ rate</a:t>
            </a:r>
          </a:p>
        </p:txBody>
      </p:sp>
      <p:sp>
        <p:nvSpPr>
          <p:cNvPr id="222" name="happy_corr : 0.5000000000000001…"/>
          <p:cNvSpPr txBox="1"/>
          <p:nvPr>
            <p:ph type="body" sz="quarter" idx="1"/>
          </p:nvPr>
        </p:nvSpPr>
        <p:spPr>
          <a:xfrm>
            <a:off x="12233367" y="7440891"/>
            <a:ext cx="11074605" cy="50800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happy_corr : 0.5000000000000001</a:t>
            </a:r>
          </a:p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happy_p-value : 0.040968955955836106</a:t>
            </a:r>
          </a:p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unhappy_corr : 0.15164835164835166</a:t>
            </a:r>
          </a:p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unhappy_p-value : 0.6047905984521367</a:t>
            </a:r>
          </a:p>
        </p:txBody>
      </p:sp>
      <p:sp>
        <p:nvSpPr>
          <p:cNvPr id="223" name="Corr : 0.5167698082161062…"/>
          <p:cNvSpPr txBox="1"/>
          <p:nvPr/>
        </p:nvSpPr>
        <p:spPr>
          <a:xfrm>
            <a:off x="2446465" y="11302266"/>
            <a:ext cx="7117311" cy="1599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Corr : 0.5167698082161062</a:t>
            </a:r>
          </a:p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: 0.0017530689711709052</a:t>
            </a:r>
          </a:p>
        </p:txBody>
      </p:sp>
      <p:pic>
        <p:nvPicPr>
          <p:cNvPr id="224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724" y="1523633"/>
            <a:ext cx="10160000" cy="952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1811" y="1885296"/>
            <a:ext cx="508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79984" y="1885296"/>
            <a:ext cx="5080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ini coff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Gini coff</a:t>
            </a:r>
          </a:p>
        </p:txBody>
      </p:sp>
      <p:sp>
        <p:nvSpPr>
          <p:cNvPr id="229" name="happy_corr : -0.40196078431372556…"/>
          <p:cNvSpPr txBox="1"/>
          <p:nvPr>
            <p:ph type="body" sz="quarter" idx="1"/>
          </p:nvPr>
        </p:nvSpPr>
        <p:spPr>
          <a:xfrm>
            <a:off x="12233367" y="7440891"/>
            <a:ext cx="11074605" cy="50800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happy_corr : -0.40196078431372556</a:t>
            </a:r>
          </a:p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happy_p-value : 0.10973047964744011</a:t>
            </a:r>
          </a:p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unhappy_corr : 0.03736263736263736</a:t>
            </a:r>
          </a:p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unhappy_p-value : 0.899093096973967</a:t>
            </a:r>
          </a:p>
        </p:txBody>
      </p:sp>
      <p:sp>
        <p:nvSpPr>
          <p:cNvPr id="230" name="Corr : -0.3060819106641892…"/>
          <p:cNvSpPr txBox="1"/>
          <p:nvPr/>
        </p:nvSpPr>
        <p:spPr>
          <a:xfrm>
            <a:off x="2422769" y="11302266"/>
            <a:ext cx="7117310" cy="1599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Corr : -0.3060819106641892</a:t>
            </a:r>
          </a:p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: 0.07831944276210083</a:t>
            </a:r>
          </a:p>
        </p:txBody>
      </p:sp>
      <p:pic>
        <p:nvPicPr>
          <p:cNvPr id="231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424" y="1523633"/>
            <a:ext cx="10160000" cy="952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8961" y="2068859"/>
            <a:ext cx="5080002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76226" y="2068859"/>
            <a:ext cx="5080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상관계수 비교"/>
          <p:cNvSpPr txBox="1"/>
          <p:nvPr>
            <p:ph type="body" idx="21"/>
          </p:nvPr>
        </p:nvSpPr>
        <p:spPr>
          <a:xfrm>
            <a:off x="762000" y="596900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상관계수 비교</a:t>
            </a:r>
          </a:p>
        </p:txBody>
      </p:sp>
      <p:sp>
        <p:nvSpPr>
          <p:cNvPr id="236" name="Total"/>
          <p:cNvSpPr txBox="1"/>
          <p:nvPr>
            <p:ph type="body" sz="quarter" idx="1"/>
          </p:nvPr>
        </p:nvSpPr>
        <p:spPr>
          <a:xfrm>
            <a:off x="2589840" y="10406186"/>
            <a:ext cx="2547140" cy="110811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Total</a:t>
            </a:r>
          </a:p>
        </p:txBody>
      </p:sp>
      <p:pic>
        <p:nvPicPr>
          <p:cNvPr id="237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10" y="3050443"/>
            <a:ext cx="762000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31330" y="3050443"/>
            <a:ext cx="762000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19676" y="3050443"/>
            <a:ext cx="7620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Happy"/>
          <p:cNvSpPr txBox="1"/>
          <p:nvPr/>
        </p:nvSpPr>
        <p:spPr>
          <a:xfrm>
            <a:off x="10723472" y="10406186"/>
            <a:ext cx="2937056" cy="11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635000" indent="-635000">
              <a:spcBef>
                <a:spcPts val="39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b="1" sz="48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Happy</a:t>
            </a:r>
          </a:p>
        </p:txBody>
      </p:sp>
      <p:sp>
        <p:nvSpPr>
          <p:cNvPr id="241" name="Unhappy"/>
          <p:cNvSpPr txBox="1"/>
          <p:nvPr/>
        </p:nvSpPr>
        <p:spPr>
          <a:xfrm>
            <a:off x="18036397" y="10406186"/>
            <a:ext cx="4231186" cy="110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635000" indent="-635000">
              <a:spcBef>
                <a:spcPts val="39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b="1" sz="48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Unhappy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otal Ols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Total Ols</a:t>
            </a:r>
          </a:p>
        </p:txBody>
      </p:sp>
      <p:sp>
        <p:nvSpPr>
          <p:cNvPr id="244" name="y = (elder/working*-6.2304) + (emply_rate*0.0475)…"/>
          <p:cNvSpPr txBox="1"/>
          <p:nvPr>
            <p:ph type="body" sz="quarter" idx="1"/>
          </p:nvPr>
        </p:nvSpPr>
        <p:spPr>
          <a:xfrm>
            <a:off x="1736515" y="9881664"/>
            <a:ext cx="10922001" cy="2825001"/>
          </a:xfrm>
          <a:prstGeom prst="rect">
            <a:avLst/>
          </a:prstGeom>
        </p:spPr>
        <p:txBody>
          <a:bodyPr/>
          <a:lstStyle/>
          <a:p>
            <a:pPr marL="0" indent="0" defTabSz="701675">
              <a:spcBef>
                <a:spcPts val="3300"/>
              </a:spcBef>
              <a:buSzTx/>
              <a:buNone/>
              <a:defRPr sz="3570">
                <a:solidFill>
                  <a:srgbClr val="FFFFFF"/>
                </a:solidFill>
              </a:defRPr>
            </a:pPr>
            <a:r>
              <a:t>y = </a:t>
            </a:r>
            <a:r>
              <a:rPr>
                <a:solidFill>
                  <a:srgbClr val="A6AAA9"/>
                </a:solidFill>
              </a:rPr>
              <a:t>(elder/working*-6.2304) </a:t>
            </a:r>
            <a:r>
              <a:t>+ (emply_rate*0.0475) </a:t>
            </a:r>
          </a:p>
          <a:p>
            <a:pPr marL="0" indent="0" defTabSz="701675">
              <a:spcBef>
                <a:spcPts val="3300"/>
              </a:spcBef>
              <a:buSzTx/>
              <a:buNone/>
              <a:defRPr sz="3570">
                <a:solidFill>
                  <a:srgbClr val="FFFFFF"/>
                </a:solidFill>
              </a:defRPr>
            </a:pPr>
            <a:r>
              <a:t>      + (working_housr*-0.0020) </a:t>
            </a:r>
          </a:p>
          <a:p>
            <a:pPr lvl="1" marL="0" indent="0" defTabSz="701675">
              <a:spcBef>
                <a:spcPts val="3300"/>
              </a:spcBef>
              <a:buSzTx/>
              <a:buNone/>
              <a:defRPr sz="3570">
                <a:solidFill>
                  <a:srgbClr val="FFFFFF"/>
                </a:solidFill>
              </a:defRPr>
            </a:pPr>
            <a:r>
              <a:t>      + (real_house_price*-0.2060) + 10.7683                                    </a:t>
            </a:r>
          </a:p>
        </p:txBody>
      </p:sp>
      <p:pic>
        <p:nvPicPr>
          <p:cNvPr id="245" name="스크린샷 2021-04-27 오후 8.12.09.png" descr="스크린샷 2021-04-27 오후 8.12.09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20" y="2032000"/>
            <a:ext cx="10922001" cy="723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스크린샷 2021-04-27 오후 8.20.29.png" descr="스크린샷 2021-04-27 오후 8.20.29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46390" y="2032000"/>
            <a:ext cx="10922001" cy="723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화살표"/>
          <p:cNvSpPr/>
          <p:nvPr/>
        </p:nvSpPr>
        <p:spPr>
          <a:xfrm>
            <a:off x="11763750" y="5384691"/>
            <a:ext cx="900530" cy="521983"/>
          </a:xfrm>
          <a:prstGeom prst="rightArrow">
            <a:avLst>
              <a:gd name="adj1" fmla="val 32000"/>
              <a:gd name="adj2" fmla="val 110414"/>
            </a:avLst>
          </a:prstGeom>
          <a:solidFill>
            <a:srgbClr val="94D9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48" name="직사각형"/>
          <p:cNvSpPr/>
          <p:nvPr/>
        </p:nvSpPr>
        <p:spPr>
          <a:xfrm>
            <a:off x="7868003" y="5829321"/>
            <a:ext cx="766648" cy="270694"/>
          </a:xfrm>
          <a:prstGeom prst="rect">
            <a:avLst/>
          </a:prstGeom>
          <a:solidFill>
            <a:srgbClr val="18679A">
              <a:alpha val="4036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49" name="직사각형"/>
          <p:cNvSpPr/>
          <p:nvPr/>
        </p:nvSpPr>
        <p:spPr>
          <a:xfrm>
            <a:off x="7868003" y="6122198"/>
            <a:ext cx="766648" cy="270695"/>
          </a:xfrm>
          <a:prstGeom prst="rect">
            <a:avLst/>
          </a:prstGeom>
          <a:solidFill>
            <a:srgbClr val="18679A">
              <a:alpha val="4036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0" name="직사각형"/>
          <p:cNvSpPr/>
          <p:nvPr/>
        </p:nvSpPr>
        <p:spPr>
          <a:xfrm>
            <a:off x="7868003" y="6870276"/>
            <a:ext cx="766648" cy="270695"/>
          </a:xfrm>
          <a:prstGeom prst="rect">
            <a:avLst/>
          </a:prstGeom>
          <a:solidFill>
            <a:srgbClr val="18679A">
              <a:alpha val="4036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1" name="직사각형"/>
          <p:cNvSpPr/>
          <p:nvPr/>
        </p:nvSpPr>
        <p:spPr>
          <a:xfrm>
            <a:off x="767481" y="5829321"/>
            <a:ext cx="2622506" cy="270694"/>
          </a:xfrm>
          <a:prstGeom prst="rect">
            <a:avLst/>
          </a:prstGeom>
          <a:solidFill>
            <a:srgbClr val="18679A">
              <a:alpha val="4036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2" name="직사각형"/>
          <p:cNvSpPr/>
          <p:nvPr/>
        </p:nvSpPr>
        <p:spPr>
          <a:xfrm>
            <a:off x="767481" y="6122198"/>
            <a:ext cx="900530" cy="270695"/>
          </a:xfrm>
          <a:prstGeom prst="rect">
            <a:avLst/>
          </a:prstGeom>
          <a:solidFill>
            <a:srgbClr val="18679A">
              <a:alpha val="4036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3" name="직사각형"/>
          <p:cNvSpPr/>
          <p:nvPr/>
        </p:nvSpPr>
        <p:spPr>
          <a:xfrm>
            <a:off x="767481" y="6870276"/>
            <a:ext cx="1194236" cy="278126"/>
          </a:xfrm>
          <a:prstGeom prst="rect">
            <a:avLst/>
          </a:prstGeom>
          <a:solidFill>
            <a:srgbClr val="18679A">
              <a:alpha val="4036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4" name="직사각형"/>
          <p:cNvSpPr/>
          <p:nvPr/>
        </p:nvSpPr>
        <p:spPr>
          <a:xfrm>
            <a:off x="19766441" y="6025001"/>
            <a:ext cx="837152" cy="1400538"/>
          </a:xfrm>
          <a:prstGeom prst="rect">
            <a:avLst/>
          </a:prstGeom>
          <a:ln w="50800">
            <a:solidFill>
              <a:srgbClr val="E4283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pic>
        <p:nvPicPr>
          <p:cNvPr id="255" name="스크린샷 2021-04-28 오전 12.12.30.png" descr="스크린샷 2021-04-28 오전 12.12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77240" y="9617561"/>
            <a:ext cx="4944560" cy="3353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Happy Ols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Happy Ols</a:t>
            </a:r>
          </a:p>
        </p:txBody>
      </p:sp>
      <p:sp>
        <p:nvSpPr>
          <p:cNvPr id="258" name="y = (Real_house_price*-0.0215)…"/>
          <p:cNvSpPr txBox="1"/>
          <p:nvPr>
            <p:ph type="body" sz="quarter" idx="1"/>
          </p:nvPr>
        </p:nvSpPr>
        <p:spPr>
          <a:xfrm>
            <a:off x="1736515" y="9881664"/>
            <a:ext cx="10922001" cy="28250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200">
                <a:solidFill>
                  <a:srgbClr val="FFFFFF"/>
                </a:solidFill>
              </a:defRPr>
            </a:pPr>
            <a:r>
              <a:t>y = (Real_house_price*-0.0215)                                   </a:t>
            </a:r>
          </a:p>
          <a:p>
            <a:pPr marL="0" indent="0">
              <a:buSzTx/>
              <a:buNone/>
              <a:defRPr sz="4200">
                <a:solidFill>
                  <a:srgbClr val="FFFFFF"/>
                </a:solidFill>
              </a:defRPr>
            </a:pPr>
            <a:r>
              <a:t>     + </a:t>
            </a:r>
            <a:r>
              <a:rPr>
                <a:solidFill>
                  <a:srgbClr val="A9A9A9"/>
                </a:solidFill>
              </a:rPr>
              <a:t>(Employ_rate*0.0689)</a:t>
            </a:r>
            <a:r>
              <a:t> + 4.5561</a:t>
            </a:r>
          </a:p>
        </p:txBody>
      </p:sp>
      <p:sp>
        <p:nvSpPr>
          <p:cNvPr id="259" name="화살표"/>
          <p:cNvSpPr/>
          <p:nvPr/>
        </p:nvSpPr>
        <p:spPr>
          <a:xfrm>
            <a:off x="11763750" y="5384691"/>
            <a:ext cx="900530" cy="521982"/>
          </a:xfrm>
          <a:prstGeom prst="rightArrow">
            <a:avLst>
              <a:gd name="adj1" fmla="val 32000"/>
              <a:gd name="adj2" fmla="val 110414"/>
            </a:avLst>
          </a:prstGeom>
          <a:solidFill>
            <a:srgbClr val="94D9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pic>
        <p:nvPicPr>
          <p:cNvPr id="260" name="스크린샷 2021-04-27 오후 9.04.34.png" descr="스크린샷 2021-04-27 오후 9.04.3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5433" y="1956332"/>
            <a:ext cx="10922001" cy="723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스크린샷 2021-04-28 오전 12.42.52.png" descr="스크린샷 2021-04-28 오전 12.42.52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597" y="1956332"/>
            <a:ext cx="10922001" cy="723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직사각형"/>
          <p:cNvSpPr/>
          <p:nvPr/>
        </p:nvSpPr>
        <p:spPr>
          <a:xfrm>
            <a:off x="19633555" y="6181948"/>
            <a:ext cx="849729" cy="1049155"/>
          </a:xfrm>
          <a:prstGeom prst="rect">
            <a:avLst/>
          </a:prstGeom>
          <a:ln w="50800">
            <a:solidFill>
              <a:srgbClr val="E4283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63" name="직사각형"/>
          <p:cNvSpPr/>
          <p:nvPr/>
        </p:nvSpPr>
        <p:spPr>
          <a:xfrm>
            <a:off x="21751084" y="3498324"/>
            <a:ext cx="925981" cy="342639"/>
          </a:xfrm>
          <a:prstGeom prst="rect">
            <a:avLst/>
          </a:prstGeom>
          <a:ln w="50800">
            <a:solidFill>
              <a:srgbClr val="E4283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pic>
        <p:nvPicPr>
          <p:cNvPr id="264" name="스크린샷 2021-04-28 오전 12.46.14.png" descr="스크린샷 2021-04-28 오전 12.46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79108" y="9741963"/>
            <a:ext cx="5403926" cy="2701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Unhappy Ols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Unhappy Ols</a:t>
            </a:r>
          </a:p>
        </p:txBody>
      </p:sp>
      <p:sp>
        <p:nvSpPr>
          <p:cNvPr id="267" name="y = (working_hours*-0.0026)…"/>
          <p:cNvSpPr txBox="1"/>
          <p:nvPr>
            <p:ph type="body" sz="quarter" idx="1"/>
          </p:nvPr>
        </p:nvSpPr>
        <p:spPr>
          <a:xfrm>
            <a:off x="1286054" y="10027182"/>
            <a:ext cx="10563150" cy="280798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200">
                <a:solidFill>
                  <a:srgbClr val="FFFFFF"/>
                </a:solidFill>
              </a:defRPr>
            </a:pPr>
            <a:r>
              <a:t>y = (working_hours*-0.0026) </a:t>
            </a:r>
          </a:p>
          <a:p>
            <a:pPr marL="0" indent="0">
              <a:buSzTx/>
              <a:buNone/>
              <a:defRPr sz="4200">
                <a:solidFill>
                  <a:srgbClr val="FFFFFF"/>
                </a:solidFill>
              </a:defRPr>
            </a:pPr>
            <a:r>
              <a:t>    +</a:t>
            </a:r>
            <a:r>
              <a:rPr>
                <a:solidFill>
                  <a:srgbClr val="A6AAA9"/>
                </a:solidFill>
              </a:rPr>
              <a:t> (working_elder*-5.0330)</a:t>
            </a:r>
            <a:r>
              <a:t> + 12.0606                               </a:t>
            </a:r>
          </a:p>
        </p:txBody>
      </p:sp>
      <p:sp>
        <p:nvSpPr>
          <p:cNvPr id="268" name="화살표"/>
          <p:cNvSpPr/>
          <p:nvPr/>
        </p:nvSpPr>
        <p:spPr>
          <a:xfrm>
            <a:off x="11763750" y="5384691"/>
            <a:ext cx="900530" cy="521982"/>
          </a:xfrm>
          <a:prstGeom prst="rightArrow">
            <a:avLst>
              <a:gd name="adj1" fmla="val 32000"/>
              <a:gd name="adj2" fmla="val 110414"/>
            </a:avLst>
          </a:prstGeom>
          <a:solidFill>
            <a:srgbClr val="94D9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pic>
        <p:nvPicPr>
          <p:cNvPr id="269" name="스크린샷 2021-04-27 오후 8.49.00.png" descr="스크린샷 2021-04-27 오후 8.49.0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640" y="2032000"/>
            <a:ext cx="10922001" cy="723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스크린샷 2021-04-27 오후 8.49.46.png" descr="스크린샷 2021-04-27 오후 8.49.46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46390" y="2026182"/>
            <a:ext cx="10922001" cy="723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직사각형"/>
          <p:cNvSpPr/>
          <p:nvPr/>
        </p:nvSpPr>
        <p:spPr>
          <a:xfrm>
            <a:off x="19586161" y="6333423"/>
            <a:ext cx="849729" cy="1049154"/>
          </a:xfrm>
          <a:prstGeom prst="rect">
            <a:avLst/>
          </a:prstGeom>
          <a:ln w="50800">
            <a:solidFill>
              <a:srgbClr val="E4283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72" name="직사각형"/>
          <p:cNvSpPr/>
          <p:nvPr/>
        </p:nvSpPr>
        <p:spPr>
          <a:xfrm>
            <a:off x="22201324" y="3593111"/>
            <a:ext cx="925981" cy="342639"/>
          </a:xfrm>
          <a:prstGeom prst="rect">
            <a:avLst/>
          </a:prstGeom>
          <a:ln w="50800">
            <a:solidFill>
              <a:srgbClr val="E4283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pic>
        <p:nvPicPr>
          <p:cNvPr id="273" name="스크린샷 2021-04-28 오전 12.14.51.png" descr="스크린샷 2021-04-28 오전 12.14.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57417" y="9887481"/>
            <a:ext cx="5226455" cy="2628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향후 계획"/>
          <p:cNvSpPr txBox="1"/>
          <p:nvPr>
            <p:ph type="body" idx="21"/>
          </p:nvPr>
        </p:nvSpPr>
        <p:spPr>
          <a:xfrm>
            <a:off x="762000" y="596900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향후 계획</a:t>
            </a:r>
          </a:p>
        </p:txBody>
      </p:sp>
      <p:sp>
        <p:nvSpPr>
          <p:cNvPr id="276" name="다른 요소들 추가 분석…"/>
          <p:cNvSpPr txBox="1"/>
          <p:nvPr>
            <p:ph type="body" idx="1"/>
          </p:nvPr>
        </p:nvSpPr>
        <p:spPr>
          <a:xfrm>
            <a:off x="762000" y="2122571"/>
            <a:ext cx="22860000" cy="1032342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다른 요소들 추가 분석</a:t>
            </a:r>
          </a:p>
          <a:p>
            <a:pPr marL="0" indent="0">
              <a:buSzTx/>
              <a:buNone/>
              <a:defRPr>
                <a:solidFill>
                  <a:srgbClr val="FFFFFF"/>
                </a:solidFill>
              </a:defRPr>
            </a:pPr>
            <a:r>
              <a:t>    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우울증 데이터 분석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행복도 분석과 우울증 분석 비교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프로젝트의 한계"/>
          <p:cNvSpPr txBox="1"/>
          <p:nvPr>
            <p:ph type="body" idx="21"/>
          </p:nvPr>
        </p:nvSpPr>
        <p:spPr>
          <a:xfrm>
            <a:off x="762000" y="596899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프로젝트의 한계</a:t>
            </a:r>
          </a:p>
        </p:txBody>
      </p:sp>
      <p:sp>
        <p:nvSpPr>
          <p:cNvPr id="279" name="표본의 수가 너무 작다…"/>
          <p:cNvSpPr txBox="1"/>
          <p:nvPr>
            <p:ph type="body" idx="1"/>
          </p:nvPr>
        </p:nvSpPr>
        <p:spPr>
          <a:xfrm>
            <a:off x="762000" y="2122571"/>
            <a:ext cx="22860000" cy="1032342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표본의 수가 너무 작다 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우울증 데이터</a:t>
            </a:r>
          </a:p>
          <a:p>
            <a:pPr marL="0" indent="0">
              <a:buSzTx/>
              <a:buNone/>
              <a:defRPr>
                <a:solidFill>
                  <a:srgbClr val="FFFFFF"/>
                </a:solidFill>
              </a:defRPr>
            </a:pPr>
            <a:r>
              <a:t>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주제에 대해서 간략 설명"/>
          <p:cNvSpPr txBox="1"/>
          <p:nvPr>
            <p:ph type="body" idx="21"/>
          </p:nvPr>
        </p:nvSpPr>
        <p:spPr>
          <a:xfrm>
            <a:off x="762000" y="596900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주제에 대해서 간략 설명</a:t>
            </a:r>
          </a:p>
        </p:txBody>
      </p:sp>
      <p:sp>
        <p:nvSpPr>
          <p:cNvPr id="170" name="살기는 좋지만 행복하지는 않은 나라..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/>
            <a:r>
              <a:t>살기는 좋지만 행복하지는 않은 나라..?</a:t>
            </a:r>
          </a:p>
        </p:txBody>
      </p:sp>
      <p:sp>
        <p:nvSpPr>
          <p:cNvPr id="171" name="+ 우울증 데이터 분석…"/>
          <p:cNvSpPr txBox="1"/>
          <p:nvPr>
            <p:ph type="body" sz="quarter" idx="1"/>
          </p:nvPr>
        </p:nvSpPr>
        <p:spPr>
          <a:xfrm>
            <a:off x="2192700" y="10327728"/>
            <a:ext cx="11651511" cy="237114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+ 우울증 데이터 분석</a:t>
            </a:r>
          </a:p>
          <a:p>
            <a:pPr marL="0" indent="0" algn="ctr">
              <a:buSzTx/>
              <a:buNone/>
              <a:defRPr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행복도 vs 우울증</a:t>
            </a:r>
          </a:p>
        </p:txBody>
      </p:sp>
      <p:pic>
        <p:nvPicPr>
          <p:cNvPr id="172" name="스크린샷 2021-03-23 오후 6.01.03.png" descr="스크린샷 2021-03-23 오후 6.01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713" y="3655338"/>
            <a:ext cx="10409003" cy="593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스크린샷 2021-03-23 오후 4.17.35.png" descr="스크린샷 2021-03-23 오후 4.17.35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4902" y="2520867"/>
            <a:ext cx="7272991" cy="8200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데이터는 어디서 얻었나"/>
          <p:cNvSpPr txBox="1"/>
          <p:nvPr>
            <p:ph type="body" idx="21"/>
          </p:nvPr>
        </p:nvSpPr>
        <p:spPr>
          <a:xfrm>
            <a:off x="762000" y="596900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데이터는 어디서 얻었나</a:t>
            </a:r>
          </a:p>
        </p:txBody>
      </p:sp>
      <p:sp>
        <p:nvSpPr>
          <p:cNvPr id="176" name="행복도 : World Happiness report…"/>
          <p:cNvSpPr txBox="1"/>
          <p:nvPr>
            <p:ph type="body" idx="1"/>
          </p:nvPr>
        </p:nvSpPr>
        <p:spPr>
          <a:xfrm>
            <a:off x="762000" y="1971554"/>
            <a:ext cx="22860000" cy="10474446"/>
          </a:xfrm>
          <a:prstGeom prst="rect">
            <a:avLst/>
          </a:prstGeom>
        </p:spPr>
        <p:txBody>
          <a:bodyPr/>
          <a:lstStyle/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행복도 : </a:t>
            </a:r>
            <a:r>
              <a:rPr>
                <a:solidFill>
                  <a:srgbClr val="A6AAA9"/>
                </a:solidFill>
              </a:rPr>
              <a:t>World Happiness report</a:t>
            </a:r>
            <a:endParaRPr>
              <a:solidFill>
                <a:srgbClr val="A6AAA9"/>
              </a:solidFill>
            </a:endParaRPr>
          </a:p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GDP : </a:t>
            </a:r>
            <a:r>
              <a:rPr>
                <a:solidFill>
                  <a:srgbClr val="A6AAA9"/>
                </a:solidFill>
              </a:rPr>
              <a:t>The World Bank</a:t>
            </a:r>
            <a:endParaRPr>
              <a:solidFill>
                <a:srgbClr val="A6AAA9"/>
              </a:solidFill>
            </a:endParaRPr>
          </a:p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PIR : </a:t>
            </a:r>
            <a:r>
              <a:rPr>
                <a:solidFill>
                  <a:srgbClr val="A6AAA9"/>
                </a:solidFill>
              </a:rPr>
              <a:t>OECD Data</a:t>
            </a:r>
            <a:endParaRPr>
              <a:solidFill>
                <a:srgbClr val="A6AAA9"/>
              </a:solidFill>
            </a:endParaRPr>
          </a:p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집값 : </a:t>
            </a:r>
            <a:r>
              <a:rPr>
                <a:solidFill>
                  <a:srgbClr val="A6AAA9"/>
                </a:solidFill>
              </a:rPr>
              <a:t>OECD Data</a:t>
            </a:r>
            <a:endParaRPr>
              <a:solidFill>
                <a:srgbClr val="A6AAA9"/>
              </a:solidFill>
            </a:endParaRPr>
          </a:p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안전 : </a:t>
            </a:r>
            <a:r>
              <a:rPr>
                <a:solidFill>
                  <a:srgbClr val="A6AAA9"/>
                </a:solidFill>
              </a:rPr>
              <a:t>OECD Better Life Index</a:t>
            </a:r>
            <a:endParaRPr>
              <a:solidFill>
                <a:srgbClr val="A6AAA9"/>
              </a:solidFill>
            </a:endParaRPr>
          </a:p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노령 인구수 : </a:t>
            </a:r>
            <a:r>
              <a:rPr>
                <a:solidFill>
                  <a:srgbClr val="A6AAA9"/>
                </a:solidFill>
              </a:rPr>
              <a:t>OECD Data</a:t>
            </a:r>
            <a:endParaRPr>
              <a:solidFill>
                <a:srgbClr val="A6AAA9"/>
              </a:solidFill>
            </a:endParaRPr>
          </a:p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근로 인구수 : </a:t>
            </a:r>
            <a:r>
              <a:rPr>
                <a:solidFill>
                  <a:srgbClr val="A6AAA9"/>
                </a:solidFill>
              </a:rPr>
              <a:t>OECD Data</a:t>
            </a:r>
            <a:endParaRPr>
              <a:solidFill>
                <a:srgbClr val="A6AAA9"/>
              </a:solidFill>
            </a:endParaRPr>
          </a:p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노동 시간 : </a:t>
            </a:r>
            <a:r>
              <a:rPr>
                <a:solidFill>
                  <a:srgbClr val="A6AAA9"/>
                </a:solidFill>
              </a:rPr>
              <a:t>OECD Data</a:t>
            </a:r>
            <a:endParaRPr>
              <a:solidFill>
                <a:srgbClr val="A6AAA9"/>
              </a:solidFill>
            </a:endParaRPr>
          </a:p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취업률 : </a:t>
            </a:r>
            <a:r>
              <a:rPr>
                <a:solidFill>
                  <a:srgbClr val="A6AAA9"/>
                </a:solidFill>
              </a:rPr>
              <a:t>OECD Data</a:t>
            </a:r>
            <a:endParaRPr>
              <a:solidFill>
                <a:srgbClr val="A6AAA9"/>
              </a:solidFill>
            </a:endParaRPr>
          </a:p>
          <a:p>
            <a:pPr marL="481541" indent="-481541" defTabSz="751205">
              <a:spcBef>
                <a:spcPts val="3500"/>
              </a:spcBef>
              <a:defRPr b="1" sz="364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gini 인덱스 : </a:t>
            </a:r>
            <a:r>
              <a:rPr>
                <a:solidFill>
                  <a:srgbClr val="A6AAA9"/>
                </a:solidFill>
              </a:rPr>
              <a:t>OECD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데이터 분석"/>
          <p:cNvSpPr txBox="1"/>
          <p:nvPr>
            <p:ph type="body" idx="21"/>
          </p:nvPr>
        </p:nvSpPr>
        <p:spPr>
          <a:xfrm>
            <a:off x="762000" y="596900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데이터 분석</a:t>
            </a:r>
          </a:p>
        </p:txBody>
      </p:sp>
      <p:sp>
        <p:nvSpPr>
          <p:cNvPr id="179" name="Correlation : 0.7702062643239113…"/>
          <p:cNvSpPr txBox="1"/>
          <p:nvPr>
            <p:ph type="body" sz="quarter" idx="1"/>
          </p:nvPr>
        </p:nvSpPr>
        <p:spPr>
          <a:xfrm>
            <a:off x="11752238" y="3091091"/>
            <a:ext cx="10549835" cy="2457620"/>
          </a:xfrm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3700"/>
              </a:spcBef>
              <a:buSzTx/>
              <a:buNone/>
              <a:defRPr b="1" sz="456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Correlation : 0.7702062643239113</a:t>
            </a:r>
          </a:p>
          <a:p>
            <a:pPr marL="0" indent="0" defTabSz="784225">
              <a:spcBef>
                <a:spcPts val="3700"/>
              </a:spcBef>
              <a:buSzTx/>
              <a:buNone/>
              <a:defRPr b="1" sz="456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: 1.0017962314178332e-07</a:t>
            </a:r>
          </a:p>
        </p:txBody>
      </p:sp>
      <p:pic>
        <p:nvPicPr>
          <p:cNvPr id="180" name="알 수 없음.png" descr="알 수 없음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469" y="2138152"/>
            <a:ext cx="10979142" cy="9952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데이터 분석"/>
          <p:cNvSpPr txBox="1"/>
          <p:nvPr>
            <p:ph type="body" idx="21"/>
          </p:nvPr>
        </p:nvSpPr>
        <p:spPr>
          <a:xfrm>
            <a:off x="762000" y="596900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데이터 분석</a:t>
            </a:r>
          </a:p>
        </p:txBody>
      </p:sp>
      <p:sp>
        <p:nvSpPr>
          <p:cNvPr id="183" name="GDP_rank &gt; Happiness_rank : 14…"/>
          <p:cNvSpPr txBox="1"/>
          <p:nvPr>
            <p:ph type="body" sz="quarter" idx="1"/>
          </p:nvPr>
        </p:nvSpPr>
        <p:spPr>
          <a:xfrm>
            <a:off x="2392005" y="8501114"/>
            <a:ext cx="10549834" cy="37504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GDP_rank &gt; Happiness_rank : 14</a:t>
            </a:r>
          </a:p>
          <a:p>
            <a:pPr marL="0" indent="0">
              <a:buSzTx/>
              <a:buNone/>
              <a:defRPr b="1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GDP_rank &lt; Happiness_rank : 17</a:t>
            </a:r>
          </a:p>
          <a:p>
            <a:pPr marL="0" indent="0">
              <a:buSzTx/>
              <a:buNone/>
              <a:defRPr b="1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GDP_rank == Happiness_rank : 3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394" y="1946693"/>
            <a:ext cx="22051213" cy="6017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hange rate pir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Change rate pir</a:t>
            </a:r>
          </a:p>
        </p:txBody>
      </p:sp>
      <p:sp>
        <p:nvSpPr>
          <p:cNvPr id="187" name="happy_corr : 0.04417181239175657…"/>
          <p:cNvSpPr txBox="1"/>
          <p:nvPr>
            <p:ph type="body" sz="quarter" idx="1"/>
          </p:nvPr>
        </p:nvSpPr>
        <p:spPr>
          <a:xfrm>
            <a:off x="12429240" y="7440891"/>
            <a:ext cx="10878732" cy="5080001"/>
          </a:xfrm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3800"/>
              </a:spcBef>
              <a:buSzTx/>
              <a:buNone/>
              <a:defRPr b="1" sz="4018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happy_corr : 0.04417181239175657</a:t>
            </a:r>
          </a:p>
          <a:p>
            <a:pPr marL="0" indent="0" defTabSz="808990">
              <a:spcBef>
                <a:spcPts val="3800"/>
              </a:spcBef>
              <a:buSzTx/>
              <a:buNone/>
              <a:defRPr b="1" sz="4018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happy_p-value : 0.8663207321493397</a:t>
            </a:r>
          </a:p>
          <a:p>
            <a:pPr marL="0" indent="0" defTabSz="808990">
              <a:spcBef>
                <a:spcPts val="3800"/>
              </a:spcBef>
              <a:buSzTx/>
              <a:buNone/>
              <a:defRPr b="1" sz="4018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unhappy_corr : 0.37183740872507126</a:t>
            </a:r>
          </a:p>
          <a:p>
            <a:pPr marL="0" indent="0" defTabSz="808990">
              <a:spcBef>
                <a:spcPts val="3800"/>
              </a:spcBef>
              <a:buSzTx/>
              <a:buNone/>
              <a:defRPr b="1" sz="4018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unhappy_p-value :0.19049443095596738</a:t>
            </a:r>
          </a:p>
        </p:txBody>
      </p:sp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298" y="1523633"/>
            <a:ext cx="10056135" cy="952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87180" y="1745595"/>
            <a:ext cx="5271442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86951" y="1815445"/>
            <a:ext cx="525776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Corr : 0.24973255025764873…"/>
          <p:cNvSpPr txBox="1"/>
          <p:nvPr/>
        </p:nvSpPr>
        <p:spPr>
          <a:xfrm>
            <a:off x="2235335" y="11302266"/>
            <a:ext cx="7348061" cy="177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Corr : 0.24973255025764873</a:t>
            </a:r>
          </a:p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: 0.1543321663724058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al house price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Real house price</a:t>
            </a:r>
          </a:p>
        </p:txBody>
      </p:sp>
      <p:sp>
        <p:nvSpPr>
          <p:cNvPr id="194" name="happy_corr : -0.05276077591237591…"/>
          <p:cNvSpPr txBox="1"/>
          <p:nvPr>
            <p:ph type="body" sz="quarter" idx="1"/>
          </p:nvPr>
        </p:nvSpPr>
        <p:spPr>
          <a:xfrm>
            <a:off x="12429240" y="7440891"/>
            <a:ext cx="10878732" cy="50800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happy_corr : -0.05276077591237591</a:t>
            </a:r>
          </a:p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happy_p-value : 0.8406145356254658</a:t>
            </a:r>
          </a:p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unhappy_corr : -0.015384615384615385</a:t>
            </a:r>
          </a:p>
          <a:p>
            <a:pPr marL="0" indent="0">
              <a:buSzTx/>
              <a:buNone/>
              <a:defRPr b="1" sz="4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unhappy_p-value : 0.9583697893719862</a:t>
            </a:r>
          </a:p>
        </p:txBody>
      </p:sp>
      <p:sp>
        <p:nvSpPr>
          <p:cNvPr id="195" name="Corr : -0.0744193162723216…"/>
          <p:cNvSpPr txBox="1"/>
          <p:nvPr/>
        </p:nvSpPr>
        <p:spPr>
          <a:xfrm>
            <a:off x="2422769" y="11302266"/>
            <a:ext cx="7117310" cy="1599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Corr : -0.0744193162723216</a:t>
            </a:r>
          </a:p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: 0.6757385493354546</a:t>
            </a:r>
          </a:p>
        </p:txBody>
      </p:sp>
      <p:pic>
        <p:nvPicPr>
          <p:cNvPr id="196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424" y="1523633"/>
            <a:ext cx="10160000" cy="952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90960" y="1885296"/>
            <a:ext cx="508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814119" y="1885296"/>
            <a:ext cx="5080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afety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Safety</a:t>
            </a:r>
          </a:p>
        </p:txBody>
      </p:sp>
      <p:sp>
        <p:nvSpPr>
          <p:cNvPr id="201" name="happy_corr : 0.8220865084021362…"/>
          <p:cNvSpPr txBox="1"/>
          <p:nvPr>
            <p:ph type="body" sz="quarter" idx="1"/>
          </p:nvPr>
        </p:nvSpPr>
        <p:spPr>
          <a:xfrm>
            <a:off x="12010016" y="7440891"/>
            <a:ext cx="11297956" cy="5080001"/>
          </a:xfrm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3800"/>
              </a:spcBef>
              <a:buSzTx/>
              <a:buNone/>
              <a:defRPr b="1" sz="4018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happy_corr : 0.8220865084021362</a:t>
            </a:r>
          </a:p>
          <a:p>
            <a:pPr marL="0" indent="0" defTabSz="808990">
              <a:spcBef>
                <a:spcPts val="3800"/>
              </a:spcBef>
              <a:buSzTx/>
              <a:buNone/>
              <a:defRPr b="1" sz="4018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happy_p-value : 5.140514476142231e-05</a:t>
            </a:r>
          </a:p>
          <a:p>
            <a:pPr marL="0" indent="0" defTabSz="808990">
              <a:spcBef>
                <a:spcPts val="3800"/>
              </a:spcBef>
              <a:buSzTx/>
              <a:buNone/>
              <a:defRPr b="1" sz="4018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unhappy_corr : 0.6563892574813541</a:t>
            </a:r>
          </a:p>
          <a:p>
            <a:pPr marL="0" indent="0" defTabSz="808990">
              <a:spcBef>
                <a:spcPts val="3800"/>
              </a:spcBef>
              <a:buSzTx/>
              <a:buNone/>
              <a:defRPr b="1" sz="4018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unhappy_p-value : 0.010783276452558773</a:t>
            </a:r>
          </a:p>
        </p:txBody>
      </p:sp>
      <p:sp>
        <p:nvSpPr>
          <p:cNvPr id="202" name="Corr : 0.6050180452336893…"/>
          <p:cNvSpPr txBox="1"/>
          <p:nvPr/>
        </p:nvSpPr>
        <p:spPr>
          <a:xfrm>
            <a:off x="2422769" y="11302266"/>
            <a:ext cx="7478791" cy="159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Corr : 0.6050180452336893</a:t>
            </a:r>
          </a:p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: 0.00015037440982376978</a:t>
            </a:r>
          </a:p>
        </p:txBody>
      </p:sp>
      <p:pic>
        <p:nvPicPr>
          <p:cNvPr id="203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674" y="1523633"/>
            <a:ext cx="10160001" cy="952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25077" y="1885296"/>
            <a:ext cx="5080001" cy="50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07198" y="1885296"/>
            <a:ext cx="5080001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lder/working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Elder/working</a:t>
            </a:r>
          </a:p>
        </p:txBody>
      </p:sp>
      <p:sp>
        <p:nvSpPr>
          <p:cNvPr id="208" name="happy_corr : 0.33333333333333337…"/>
          <p:cNvSpPr txBox="1"/>
          <p:nvPr>
            <p:ph type="body" sz="quarter" idx="1"/>
          </p:nvPr>
        </p:nvSpPr>
        <p:spPr>
          <a:xfrm>
            <a:off x="12233367" y="7440891"/>
            <a:ext cx="11074605" cy="5080001"/>
          </a:xfrm>
          <a:prstGeom prst="rect">
            <a:avLst/>
          </a:prstGeom>
        </p:spPr>
        <p:txBody>
          <a:bodyPr/>
          <a:lstStyle/>
          <a:p>
            <a:pPr marL="0" indent="0" defTabSz="817244">
              <a:spcBef>
                <a:spcPts val="3800"/>
              </a:spcBef>
              <a:buSzTx/>
              <a:buNone/>
              <a:defRPr b="1" sz="4059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happy_corr : 0.33333333333333337</a:t>
            </a:r>
          </a:p>
          <a:p>
            <a:pPr marL="0" indent="0" defTabSz="817244">
              <a:spcBef>
                <a:spcPts val="3800"/>
              </a:spcBef>
              <a:buSzTx/>
              <a:buNone/>
              <a:defRPr b="1" sz="4059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happy_p-value : 0.191057627345904</a:t>
            </a:r>
          </a:p>
          <a:p>
            <a:pPr marL="0" indent="0" defTabSz="817244">
              <a:spcBef>
                <a:spcPts val="3800"/>
              </a:spcBef>
              <a:buSzTx/>
              <a:buNone/>
              <a:defRPr b="1" sz="4059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unhappy_corr : -0.4945054945054946</a:t>
            </a:r>
          </a:p>
          <a:p>
            <a:pPr marL="0" indent="0" defTabSz="817244">
              <a:spcBef>
                <a:spcPts val="3800"/>
              </a:spcBef>
              <a:buSzTx/>
              <a:buNone/>
              <a:defRPr b="1" sz="4059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unhappy_p-value : 0.07224967403413257</a:t>
            </a:r>
          </a:p>
        </p:txBody>
      </p:sp>
      <p:sp>
        <p:nvSpPr>
          <p:cNvPr id="209" name="Corr : -0.22872421695951106…"/>
          <p:cNvSpPr txBox="1"/>
          <p:nvPr/>
        </p:nvSpPr>
        <p:spPr>
          <a:xfrm>
            <a:off x="2422769" y="11302266"/>
            <a:ext cx="7117310" cy="159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Corr : -0.22872421695951106</a:t>
            </a:r>
          </a:p>
          <a:p>
            <a:pPr>
              <a:spcBef>
                <a:spcPts val="3900"/>
              </a:spcBef>
              <a:defRPr b="1" sz="31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: 0.19321668173397</a:t>
            </a:r>
          </a:p>
        </p:txBody>
      </p:sp>
      <p:pic>
        <p:nvPicPr>
          <p:cNvPr id="210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424" y="1523633"/>
            <a:ext cx="10160001" cy="952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2948" y="1885296"/>
            <a:ext cx="5080002" cy="50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62542" y="1885296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222222"/>
      </a:dk1>
      <a:lt1>
        <a:srgbClr val="838787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