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34A5DA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2E87BB">
              <a:alpha val="29000"/>
            </a:srgb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및 부제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0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SzPct val="125000"/>
              <a:buChar char="▸"/>
            </a:lvl1pPr>
            <a:lvl2pPr>
              <a:buClr>
                <a:srgbClr val="34A5DA"/>
              </a:buClr>
              <a:buSzPct val="125000"/>
              <a:buChar char="▸"/>
            </a:lvl2pPr>
            <a:lvl3pPr>
              <a:buClr>
                <a:srgbClr val="34A5DA"/>
              </a:buClr>
              <a:buSzPct val="125000"/>
              <a:buChar char="▸"/>
            </a:lvl3pPr>
            <a:lvl4pPr>
              <a:buClr>
                <a:srgbClr val="34A5DA"/>
              </a:buClr>
              <a:buSzPct val="125000"/>
              <a:buChar char="▸"/>
            </a:lvl4pPr>
            <a:lvl5pPr>
              <a:buClr>
                <a:srgbClr val="34A5DA"/>
              </a:buClr>
              <a:buSzPct val="125000"/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이미지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이미지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이미지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설명 풍선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rgbClr val="34A5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122" name="여기에 인용을 입력하십시오."/>
          <p:cNvSpPr txBox="1"/>
          <p:nvPr>
            <p:ph type="body" sz="quarter" idx="2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845800"/>
            <a:ext cx="22860000" cy="14224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텍스트"/>
          <p:cNvSpPr txBox="1"/>
          <p:nvPr>
            <p:ph type="body" sz="quarter" idx="23"/>
          </p:nvPr>
        </p:nvSpPr>
        <p:spPr>
          <a:xfrm>
            <a:off x="762000" y="622300"/>
            <a:ext cx="20955000" cy="6477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 대체">
    <p:bg>
      <p:bgPr>
        <a:solidFill>
          <a:srgbClr val="34A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여기에 인용을 입력하십시오."/>
          <p:cNvSpPr txBox="1"/>
          <p:nvPr>
            <p:ph type="body" sz="quarter" idx="21"/>
          </p:nvPr>
        </p:nvSpPr>
        <p:spPr>
          <a:xfrm>
            <a:off x="11049000" y="3719829"/>
            <a:ext cx="12573000" cy="3784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33" name="이미지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845800"/>
            <a:ext cx="12573000" cy="14224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이미지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65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66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Char char="▸"/>
            </a:lvl1pPr>
            <a:lvl2pPr>
              <a:buClr>
                <a:srgbClr val="34A5DA"/>
              </a:buClr>
              <a:buChar char="▸"/>
            </a:lvl2pPr>
            <a:lvl3pPr>
              <a:buClr>
                <a:srgbClr val="34A5DA"/>
              </a:buClr>
              <a:buChar char="▸"/>
            </a:lvl3pPr>
            <a:lvl4pPr>
              <a:buClr>
                <a:srgbClr val="34A5DA"/>
              </a:buClr>
              <a:buChar char="▸"/>
            </a:lvl4pPr>
            <a:lvl5pPr>
              <a:buClr>
                <a:srgbClr val="34A5DA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75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76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Char char="▸"/>
            </a:lvl1pPr>
            <a:lvl2pPr>
              <a:buClr>
                <a:srgbClr val="34A5DA"/>
              </a:buClr>
              <a:buChar char="▸"/>
            </a:lvl2pPr>
            <a:lvl3pPr>
              <a:buClr>
                <a:srgbClr val="34A5DA"/>
              </a:buClr>
              <a:buChar char="▸"/>
            </a:lvl3pPr>
            <a:lvl4pPr>
              <a:buClr>
                <a:srgbClr val="34A5DA"/>
              </a:buClr>
              <a:buChar char="▸"/>
            </a:lvl4pPr>
            <a:lvl5pPr>
              <a:buClr>
                <a:srgbClr val="34A5DA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평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미지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4" name="제목 텍스트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25" name="본문 첫 번째 줄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부제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4" name="제목 텍스트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35" name="본문 첫 번째 줄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- 가운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텍스트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44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직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선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2" name="이미지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제목 텍스트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54" name="본문 첫 번째 줄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6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7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Char char="▸"/>
            </a:lvl1pPr>
            <a:lvl2pPr>
              <a:buClr>
                <a:srgbClr val="34A5DA"/>
              </a:buClr>
              <a:buChar char="▸"/>
            </a:lvl2pPr>
            <a:lvl3pPr>
              <a:buClr>
                <a:srgbClr val="34A5DA"/>
              </a:buClr>
              <a:buChar char="▸"/>
            </a:lvl3pPr>
            <a:lvl4pPr>
              <a:buClr>
                <a:srgbClr val="34A5DA"/>
              </a:buClr>
              <a:buChar char="▸"/>
            </a:lvl4pPr>
            <a:lvl5pPr>
              <a:buClr>
                <a:srgbClr val="34A5DA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8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Char char="▸"/>
            </a:lvl1pPr>
            <a:lvl2pPr>
              <a:buClr>
                <a:srgbClr val="34A5DA"/>
              </a:buClr>
              <a:buChar char="▸"/>
            </a:lvl2pPr>
            <a:lvl3pPr>
              <a:buClr>
                <a:srgbClr val="34A5DA"/>
              </a:buClr>
              <a:buChar char="▸"/>
            </a:lvl3pPr>
            <a:lvl4pPr>
              <a:buClr>
                <a:srgbClr val="34A5DA"/>
              </a:buClr>
              <a:buChar char="▸"/>
            </a:lvl4pPr>
            <a:lvl5pPr>
              <a:buClr>
                <a:srgbClr val="34A5DA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92" name="이미지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rgbClr val="34A5DA"/>
              </a:buClr>
              <a:buChar char="▸"/>
              <a:defRPr sz="4000"/>
            </a:lvl1pPr>
            <a:lvl2pPr>
              <a:buClr>
                <a:srgbClr val="34A5DA"/>
              </a:buClr>
              <a:buChar char="▸"/>
              <a:defRPr sz="4000"/>
            </a:lvl2pPr>
            <a:lvl3pPr>
              <a:buClr>
                <a:srgbClr val="34A5DA"/>
              </a:buClr>
              <a:buChar char="▸"/>
              <a:defRPr sz="4000"/>
            </a:lvl3pPr>
            <a:lvl4pPr>
              <a:buClr>
                <a:srgbClr val="34A5DA"/>
              </a:buClr>
              <a:buChar char="▸"/>
              <a:defRPr sz="4000"/>
            </a:lvl4pPr>
            <a:lvl5pPr>
              <a:buClr>
                <a:srgbClr val="34A5DA"/>
              </a:buClr>
              <a:buChar char="▸"/>
              <a:defRPr sz="4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rgbClr val="34A5DA"/>
          </a:solidFill>
          <a:uFillTx/>
          <a:latin typeface="+mj-lt"/>
          <a:ea typeface="+mj-ea"/>
          <a:cs typeface="+mj-cs"/>
          <a:sym typeface="Apple SD 산돌고딕 Neo 볼드체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rgbClr val="3DA4D6"/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"/><Relationship Id="rId3" Type="http://schemas.openxmlformats.org/officeDocument/2006/relationships/image" Target="../media/image22.tif"/><Relationship Id="rId4" Type="http://schemas.openxmlformats.org/officeDocument/2006/relationships/image" Target="../media/image2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tif"/><Relationship Id="rId3" Type="http://schemas.openxmlformats.org/officeDocument/2006/relationships/image" Target="../media/image2.tif"/><Relationship Id="rId4" Type="http://schemas.openxmlformats.org/officeDocument/2006/relationships/image" Target="../media/image25.tif"/><Relationship Id="rId5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Relationship Id="rId3" Type="http://schemas.openxmlformats.org/officeDocument/2006/relationships/image" Target="../media/image7.tif"/><Relationship Id="rId4" Type="http://schemas.openxmlformats.org/officeDocument/2006/relationships/image" Target="../media/image2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tif"/><Relationship Id="rId3" Type="http://schemas.openxmlformats.org/officeDocument/2006/relationships/image" Target="../media/image27.tif"/><Relationship Id="rId4" Type="http://schemas.openxmlformats.org/officeDocument/2006/relationships/image" Target="../media/image28.tif"/><Relationship Id="rId5" Type="http://schemas.openxmlformats.org/officeDocument/2006/relationships/image" Target="../media/image29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0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Relationship Id="rId4" Type="http://schemas.openxmlformats.org/officeDocument/2006/relationships/image" Target="../media/image13.tif"/><Relationship Id="rId5" Type="http://schemas.openxmlformats.org/officeDocument/2006/relationships/image" Target="../media/image1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Relationship Id="rId3" Type="http://schemas.openxmlformats.org/officeDocument/2006/relationships/image" Target="../media/image16.tif"/><Relationship Id="rId4" Type="http://schemas.openxmlformats.org/officeDocument/2006/relationships/image" Target="../media/image7.tif"/><Relationship Id="rId5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Relationship Id="rId3" Type="http://schemas.openxmlformats.org/officeDocument/2006/relationships/image" Target="../media/image18.tif"/><Relationship Id="rId4" Type="http://schemas.openxmlformats.org/officeDocument/2006/relationships/image" Target="../media/image19.tif"/><Relationship Id="rId5" Type="http://schemas.openxmlformats.org/officeDocument/2006/relationships/image" Target="../media/image20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빅데이터 프로그래밍 최종 발표"/>
          <p:cNvSpPr txBox="1"/>
          <p:nvPr>
            <p:ph type="ctrTitle"/>
          </p:nvPr>
        </p:nvSpPr>
        <p:spPr>
          <a:xfrm>
            <a:off x="762000" y="8967372"/>
            <a:ext cx="22860000" cy="3810001"/>
          </a:xfrm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pPr/>
            <a:r>
              <a:t>빅데이터 프로그래밍 최종 발표</a:t>
            </a:r>
          </a:p>
        </p:txBody>
      </p:sp>
      <p:sp>
        <p:nvSpPr>
          <p:cNvPr id="187" name="AI융합학부 20170356 김주영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AI융합학부 20170356 김주영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uicide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Suicide</a:t>
            </a:r>
          </a:p>
        </p:txBody>
      </p:sp>
      <p:pic>
        <p:nvPicPr>
          <p:cNvPr id="282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1479" y="2833969"/>
            <a:ext cx="6477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working_hours"/>
          <p:cNvSpPr txBox="1"/>
          <p:nvPr/>
        </p:nvSpPr>
        <p:spPr>
          <a:xfrm>
            <a:off x="3851516" y="9422029"/>
            <a:ext cx="335692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working_hours</a:t>
            </a:r>
          </a:p>
        </p:txBody>
      </p:sp>
      <p:sp>
        <p:nvSpPr>
          <p:cNvPr id="284" name="P-value : 0.46154817208298…"/>
          <p:cNvSpPr txBox="1"/>
          <p:nvPr/>
        </p:nvSpPr>
        <p:spPr>
          <a:xfrm>
            <a:off x="2934417" y="10371288"/>
            <a:ext cx="51911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0.46154817208298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:-0.1306175542543557</a:t>
            </a:r>
          </a:p>
        </p:txBody>
      </p:sp>
      <p:pic>
        <p:nvPicPr>
          <p:cNvPr id="285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3500" y="2833969"/>
            <a:ext cx="6477000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employ_rate"/>
          <p:cNvSpPr txBox="1"/>
          <p:nvPr/>
        </p:nvSpPr>
        <p:spPr>
          <a:xfrm>
            <a:off x="10784014" y="9422029"/>
            <a:ext cx="28159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employ_rate</a:t>
            </a:r>
          </a:p>
        </p:txBody>
      </p:sp>
      <p:sp>
        <p:nvSpPr>
          <p:cNvPr id="287" name="P-value : 0.11964401989617…"/>
          <p:cNvSpPr txBox="1"/>
          <p:nvPr/>
        </p:nvSpPr>
        <p:spPr>
          <a:xfrm>
            <a:off x="9596437" y="10371288"/>
            <a:ext cx="51911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0.11964401989617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0.2720116299539217</a:t>
            </a:r>
          </a:p>
        </p:txBody>
      </p:sp>
      <p:pic>
        <p:nvPicPr>
          <p:cNvPr id="288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15519" y="2833969"/>
            <a:ext cx="6477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gini_coff"/>
          <p:cNvSpPr txBox="1"/>
          <p:nvPr/>
        </p:nvSpPr>
        <p:spPr>
          <a:xfrm>
            <a:off x="17863642" y="9422029"/>
            <a:ext cx="198075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gini_coff</a:t>
            </a:r>
          </a:p>
        </p:txBody>
      </p:sp>
      <p:sp>
        <p:nvSpPr>
          <p:cNvPr id="290" name="P-value : 0.13796891680740…"/>
          <p:cNvSpPr txBox="1"/>
          <p:nvPr/>
        </p:nvSpPr>
        <p:spPr>
          <a:xfrm>
            <a:off x="16258457" y="10371288"/>
            <a:ext cx="51911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0.13796891680740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:-0.259726369283414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uicide vs happy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Suicide </a:t>
            </a:r>
            <a:r>
              <a:rPr>
                <a:solidFill>
                  <a:srgbClr val="A6AAA9"/>
                </a:solidFill>
              </a:rPr>
              <a:t>vs</a:t>
            </a:r>
            <a:r>
              <a:t> happy</a:t>
            </a:r>
          </a:p>
        </p:txBody>
      </p:sp>
      <p:pic>
        <p:nvPicPr>
          <p:cNvPr id="293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149" y="2488466"/>
            <a:ext cx="6477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uicide"/>
          <p:cNvSpPr txBox="1"/>
          <p:nvPr/>
        </p:nvSpPr>
        <p:spPr>
          <a:xfrm>
            <a:off x="5514538" y="1593483"/>
            <a:ext cx="169405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Suicide</a:t>
            </a:r>
          </a:p>
        </p:txBody>
      </p:sp>
      <p:pic>
        <p:nvPicPr>
          <p:cNvPr id="295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4457" y="2488466"/>
            <a:ext cx="6477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Happy"/>
          <p:cNvSpPr txBox="1"/>
          <p:nvPr/>
        </p:nvSpPr>
        <p:spPr>
          <a:xfrm>
            <a:off x="12386795" y="1593483"/>
            <a:ext cx="154159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Happy</a:t>
            </a:r>
          </a:p>
        </p:txBody>
      </p:sp>
      <p:pic>
        <p:nvPicPr>
          <p:cNvPr id="297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22718" y="8619190"/>
            <a:ext cx="5207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이미지" descr="이미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62389" y="8619190"/>
            <a:ext cx="5207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uicide"/>
          <p:cNvSpPr txBox="1"/>
          <p:nvPr/>
        </p:nvSpPr>
        <p:spPr>
          <a:xfrm>
            <a:off x="15902251" y="7786862"/>
            <a:ext cx="169405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Suicide</a:t>
            </a:r>
          </a:p>
        </p:txBody>
      </p:sp>
      <p:sp>
        <p:nvSpPr>
          <p:cNvPr id="300" name="직사각형"/>
          <p:cNvSpPr/>
          <p:nvPr/>
        </p:nvSpPr>
        <p:spPr>
          <a:xfrm rot="19383523">
            <a:off x="4273656" y="7029278"/>
            <a:ext cx="438748" cy="1343191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301" name="직사각형"/>
          <p:cNvSpPr/>
          <p:nvPr/>
        </p:nvSpPr>
        <p:spPr>
          <a:xfrm rot="19383523">
            <a:off x="11020126" y="7029278"/>
            <a:ext cx="438748" cy="1343191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302" name="직사각형"/>
          <p:cNvSpPr/>
          <p:nvPr/>
        </p:nvSpPr>
        <p:spPr>
          <a:xfrm rot="19383523">
            <a:off x="2030326" y="6956857"/>
            <a:ext cx="438747" cy="686152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303" name="직사각형"/>
          <p:cNvSpPr/>
          <p:nvPr/>
        </p:nvSpPr>
        <p:spPr>
          <a:xfrm rot="19383523">
            <a:off x="8737741" y="6956857"/>
            <a:ext cx="438748" cy="686152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304" name="직사각형"/>
          <p:cNvSpPr/>
          <p:nvPr/>
        </p:nvSpPr>
        <p:spPr>
          <a:xfrm rot="19383523">
            <a:off x="2786612" y="7029278"/>
            <a:ext cx="438748" cy="1343191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305" name="직사각형"/>
          <p:cNvSpPr/>
          <p:nvPr/>
        </p:nvSpPr>
        <p:spPr>
          <a:xfrm rot="19383523">
            <a:off x="9546453" y="7029278"/>
            <a:ext cx="438748" cy="1343191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306" name="Pir : 0.04793051…"/>
          <p:cNvSpPr txBox="1"/>
          <p:nvPr/>
        </p:nvSpPr>
        <p:spPr>
          <a:xfrm>
            <a:off x="7481903" y="11153784"/>
            <a:ext cx="366132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Pir : 0.04793051</a:t>
            </a:r>
          </a:p>
          <a:p>
            <a:pPr/>
            <a:r>
              <a:t>house: 0.02262392</a:t>
            </a:r>
          </a:p>
        </p:txBody>
      </p:sp>
      <p:sp>
        <p:nvSpPr>
          <p:cNvPr id="307" name="——&gt;"/>
          <p:cNvSpPr txBox="1"/>
          <p:nvPr/>
        </p:nvSpPr>
        <p:spPr>
          <a:xfrm>
            <a:off x="11332443" y="11404692"/>
            <a:ext cx="8252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——&gt;</a:t>
            </a:r>
          </a:p>
        </p:txBody>
      </p:sp>
      <p:sp>
        <p:nvSpPr>
          <p:cNvPr id="308" name="Happy"/>
          <p:cNvSpPr txBox="1"/>
          <p:nvPr/>
        </p:nvSpPr>
        <p:spPr>
          <a:xfrm>
            <a:off x="21635634" y="7786862"/>
            <a:ext cx="154159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Happy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결론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결론</a:t>
            </a:r>
          </a:p>
        </p:txBody>
      </p:sp>
      <p:pic>
        <p:nvPicPr>
          <p:cNvPr id="311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375" y="3384642"/>
            <a:ext cx="5207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96009" y="3384642"/>
            <a:ext cx="5207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Depression"/>
          <p:cNvSpPr txBox="1"/>
          <p:nvPr/>
        </p:nvSpPr>
        <p:spPr>
          <a:xfrm>
            <a:off x="3332453" y="2551052"/>
            <a:ext cx="25541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Depression</a:t>
            </a:r>
          </a:p>
        </p:txBody>
      </p:sp>
      <p:pic>
        <p:nvPicPr>
          <p:cNvPr id="314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9192" y="3384642"/>
            <a:ext cx="5207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uicide"/>
          <p:cNvSpPr txBox="1"/>
          <p:nvPr/>
        </p:nvSpPr>
        <p:spPr>
          <a:xfrm>
            <a:off x="9902138" y="2551052"/>
            <a:ext cx="169405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Suicide</a:t>
            </a:r>
          </a:p>
        </p:txBody>
      </p:sp>
      <p:sp>
        <p:nvSpPr>
          <p:cNvPr id="316" name="Happy"/>
          <p:cNvSpPr txBox="1"/>
          <p:nvPr/>
        </p:nvSpPr>
        <p:spPr>
          <a:xfrm>
            <a:off x="15611716" y="2551052"/>
            <a:ext cx="154159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Happy</a:t>
            </a:r>
          </a:p>
        </p:txBody>
      </p:sp>
      <p:sp>
        <p:nvSpPr>
          <p:cNvPr id="317" name="Depression , suicide 모두 공통적으로 happy와 차이를 보이는 요소.  =&gt; elder/working"/>
          <p:cNvSpPr txBox="1"/>
          <p:nvPr/>
        </p:nvSpPr>
        <p:spPr>
          <a:xfrm>
            <a:off x="4530874" y="9789903"/>
            <a:ext cx="1692691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Depression , suicide 모두 공통적으로 happy와 차이를 보이는 요소.  =&gt;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elder/working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결론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결론</a:t>
            </a:r>
          </a:p>
        </p:txBody>
      </p:sp>
      <p:pic>
        <p:nvPicPr>
          <p:cNvPr id="32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2357" y="2307382"/>
            <a:ext cx="8394701" cy="1009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48485" y="5191828"/>
            <a:ext cx="3455670" cy="2066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0069" y="1887176"/>
            <a:ext cx="7124203" cy="8675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2170" y="10584153"/>
            <a:ext cx="12700001" cy="283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주제에 대해서 간략 설명"/>
          <p:cNvSpPr txBox="1"/>
          <p:nvPr>
            <p:ph type="body" idx="21"/>
          </p:nvPr>
        </p:nvSpPr>
        <p:spPr>
          <a:xfrm>
            <a:off x="762000" y="596900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주제에 대해서 간략 설명</a:t>
            </a:r>
          </a:p>
        </p:txBody>
      </p:sp>
      <p:sp>
        <p:nvSpPr>
          <p:cNvPr id="190" name="살기는 좋지만 행복하지는 않은 나라..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/>
            <a:r>
              <a:t>살기는 좋지만 행복하지는 않은 나라..?</a:t>
            </a:r>
          </a:p>
        </p:txBody>
      </p:sp>
      <p:sp>
        <p:nvSpPr>
          <p:cNvPr id="191" name="+ 우울증 데이터 분석…"/>
          <p:cNvSpPr txBox="1"/>
          <p:nvPr>
            <p:ph type="body" sz="quarter" idx="1"/>
          </p:nvPr>
        </p:nvSpPr>
        <p:spPr>
          <a:xfrm>
            <a:off x="2192700" y="10327728"/>
            <a:ext cx="11651511" cy="2371144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+ 우울증 데이터 분석</a:t>
            </a:r>
          </a:p>
          <a:p>
            <a:pPr marL="0" indent="0" algn="ctr">
              <a:buSzTx/>
              <a:buNone/>
              <a:defRPr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행복도 vs 우울증</a:t>
            </a:r>
          </a:p>
        </p:txBody>
      </p:sp>
      <p:pic>
        <p:nvPicPr>
          <p:cNvPr id="192" name="스크린샷 2021-03-23 오후 6.01.03.png" descr="스크린샷 2021-03-23 오후 6.01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713" y="3655338"/>
            <a:ext cx="10409003" cy="593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스크린샷 2021-03-23 오후 4.17.35.png" descr="스크린샷 2021-03-23 오후 4.17.35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4902" y="2520868"/>
            <a:ext cx="7272991" cy="8200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중간 발표 내용 요약"/>
          <p:cNvSpPr txBox="1"/>
          <p:nvPr>
            <p:ph type="body" idx="21"/>
          </p:nvPr>
        </p:nvSpPr>
        <p:spPr>
          <a:xfrm>
            <a:off x="762000" y="596900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중간 발표 내용 요약</a:t>
            </a:r>
          </a:p>
        </p:txBody>
      </p:sp>
      <p:sp>
        <p:nvSpPr>
          <p:cNvPr id="196" name="GDP_rank &gt; Happiness_rank : 14…"/>
          <p:cNvSpPr txBox="1"/>
          <p:nvPr>
            <p:ph type="body" sz="quarter" idx="1"/>
          </p:nvPr>
        </p:nvSpPr>
        <p:spPr>
          <a:xfrm>
            <a:off x="2392005" y="8501114"/>
            <a:ext cx="10549834" cy="37504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GDP_rank &gt; Happiness_rank : 14</a:t>
            </a:r>
          </a:p>
          <a:p>
            <a:pPr marL="0" indent="0">
              <a:buSzTx/>
              <a:buNone/>
              <a:defRPr b="1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GDP_rank &lt; Happiness_rank : 17</a:t>
            </a:r>
          </a:p>
          <a:p>
            <a:pPr marL="0" indent="0">
              <a:buSzTx/>
              <a:buNone/>
              <a:defRPr b="1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GDP_rank == Happiness_rank : 3</a:t>
            </a:r>
          </a:p>
        </p:txBody>
      </p:sp>
      <p:pic>
        <p:nvPicPr>
          <p:cNvPr id="1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394" y="1946692"/>
            <a:ext cx="22051212" cy="6017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중간 발표 내용 요약"/>
          <p:cNvSpPr txBox="1"/>
          <p:nvPr>
            <p:ph type="body" idx="21"/>
          </p:nvPr>
        </p:nvSpPr>
        <p:spPr>
          <a:xfrm>
            <a:off x="762000" y="596900"/>
            <a:ext cx="20955000" cy="673101"/>
          </a:xfrm>
          <a:prstGeom prst="rect">
            <a:avLst/>
          </a:prstGeom>
        </p:spPr>
        <p:txBody>
          <a:bodyPr/>
          <a:lstStyle/>
          <a:p>
            <a:pPr/>
            <a:r>
              <a:t>중간 발표 내용 요약</a:t>
            </a:r>
          </a:p>
        </p:txBody>
      </p:sp>
      <p:pic>
        <p:nvPicPr>
          <p:cNvPr id="200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000" y="1973367"/>
            <a:ext cx="6731001" cy="52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1117" y="1973367"/>
            <a:ext cx="6731001" cy="52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25234" y="1973367"/>
            <a:ext cx="6731001" cy="52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직사각형"/>
          <p:cNvSpPr/>
          <p:nvPr/>
        </p:nvSpPr>
        <p:spPr>
          <a:xfrm rot="18900000">
            <a:off x="19702349" y="5506237"/>
            <a:ext cx="441212" cy="1498265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04" name="직사각형"/>
          <p:cNvSpPr/>
          <p:nvPr/>
        </p:nvSpPr>
        <p:spPr>
          <a:xfrm rot="18900000">
            <a:off x="12146258" y="5583774"/>
            <a:ext cx="438748" cy="1343191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05" name="직사각형"/>
          <p:cNvSpPr/>
          <p:nvPr/>
        </p:nvSpPr>
        <p:spPr>
          <a:xfrm rot="18900000">
            <a:off x="21950026" y="5572375"/>
            <a:ext cx="443648" cy="1047505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06" name="직사각형"/>
          <p:cNvSpPr/>
          <p:nvPr/>
        </p:nvSpPr>
        <p:spPr>
          <a:xfrm rot="18900000">
            <a:off x="14497538" y="5548203"/>
            <a:ext cx="412672" cy="1095849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pic>
        <p:nvPicPr>
          <p:cNvPr id="207" name="이미지" descr="이미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62318" y="7744035"/>
            <a:ext cx="6731001" cy="520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이미지" descr="이미지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25234" y="7744035"/>
            <a:ext cx="6731001" cy="520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otal corr"/>
          <p:cNvSpPr txBox="1"/>
          <p:nvPr/>
        </p:nvSpPr>
        <p:spPr>
          <a:xfrm>
            <a:off x="1003632" y="6881548"/>
            <a:ext cx="21278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Total corr</a:t>
            </a:r>
          </a:p>
        </p:txBody>
      </p:sp>
      <p:sp>
        <p:nvSpPr>
          <p:cNvPr id="210" name="Happy corr"/>
          <p:cNvSpPr txBox="1"/>
          <p:nvPr/>
        </p:nvSpPr>
        <p:spPr>
          <a:xfrm>
            <a:off x="8096367" y="6681053"/>
            <a:ext cx="25092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Happy corr</a:t>
            </a:r>
          </a:p>
        </p:txBody>
      </p:sp>
      <p:sp>
        <p:nvSpPr>
          <p:cNvPr id="211" name="Unhappy corr"/>
          <p:cNvSpPr txBox="1"/>
          <p:nvPr/>
        </p:nvSpPr>
        <p:spPr>
          <a:xfrm>
            <a:off x="15797255" y="6469167"/>
            <a:ext cx="304577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Unhappy corr</a:t>
            </a:r>
          </a:p>
        </p:txBody>
      </p:sp>
      <p:sp>
        <p:nvSpPr>
          <p:cNvPr id="212" name="Happy coef"/>
          <p:cNvSpPr txBox="1"/>
          <p:nvPr/>
        </p:nvSpPr>
        <p:spPr>
          <a:xfrm>
            <a:off x="8209728" y="12495283"/>
            <a:ext cx="258394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Happy coef</a:t>
            </a:r>
          </a:p>
        </p:txBody>
      </p:sp>
      <p:sp>
        <p:nvSpPr>
          <p:cNvPr id="213" name="Unhappy coef"/>
          <p:cNvSpPr txBox="1"/>
          <p:nvPr/>
        </p:nvSpPr>
        <p:spPr>
          <a:xfrm>
            <a:off x="15759918" y="12379535"/>
            <a:ext cx="312045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Unhappy coef</a:t>
            </a:r>
          </a:p>
        </p:txBody>
      </p:sp>
      <p:pic>
        <p:nvPicPr>
          <p:cNvPr id="214" name="이미지" descr="이미지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7000" y="7744035"/>
            <a:ext cx="6731001" cy="520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otal coef"/>
          <p:cNvSpPr txBox="1"/>
          <p:nvPr/>
        </p:nvSpPr>
        <p:spPr>
          <a:xfrm>
            <a:off x="775603" y="12495283"/>
            <a:ext cx="22025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Total coef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epression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Depression</a:t>
            </a:r>
          </a:p>
        </p:txBody>
      </p:sp>
      <p:pic>
        <p:nvPicPr>
          <p:cNvPr id="218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97" y="3402692"/>
            <a:ext cx="6477000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PIR"/>
          <p:cNvSpPr txBox="1"/>
          <p:nvPr/>
        </p:nvSpPr>
        <p:spPr>
          <a:xfrm>
            <a:off x="4595879" y="9847322"/>
            <a:ext cx="8348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PIR</a:t>
            </a:r>
          </a:p>
        </p:txBody>
      </p:sp>
      <p:sp>
        <p:nvSpPr>
          <p:cNvPr id="220" name="P-value : 0.48872733167229654…"/>
          <p:cNvSpPr txBox="1"/>
          <p:nvPr/>
        </p:nvSpPr>
        <p:spPr>
          <a:xfrm>
            <a:off x="2266287" y="10653152"/>
            <a:ext cx="587121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0.48872733167229654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-0.12287941885382471</a:t>
            </a:r>
          </a:p>
        </p:txBody>
      </p:sp>
      <p:pic>
        <p:nvPicPr>
          <p:cNvPr id="221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3500" y="3402692"/>
            <a:ext cx="6477000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house_price"/>
          <p:cNvSpPr txBox="1"/>
          <p:nvPr/>
        </p:nvSpPr>
        <p:spPr>
          <a:xfrm>
            <a:off x="10828242" y="9847322"/>
            <a:ext cx="27275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house_price</a:t>
            </a:r>
          </a:p>
        </p:txBody>
      </p:sp>
      <p:sp>
        <p:nvSpPr>
          <p:cNvPr id="223" name="P-value : 0.0893588040015231…"/>
          <p:cNvSpPr txBox="1"/>
          <p:nvPr/>
        </p:nvSpPr>
        <p:spPr>
          <a:xfrm>
            <a:off x="9369742" y="10653152"/>
            <a:ext cx="564451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0.0893588040015231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-0.29584352423658034</a:t>
            </a:r>
          </a:p>
        </p:txBody>
      </p:sp>
      <p:pic>
        <p:nvPicPr>
          <p:cNvPr id="224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43608" y="3402692"/>
            <a:ext cx="6477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afety"/>
          <p:cNvSpPr txBox="1"/>
          <p:nvPr/>
        </p:nvSpPr>
        <p:spPr>
          <a:xfrm>
            <a:off x="18445762" y="9847322"/>
            <a:ext cx="147269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Safety</a:t>
            </a:r>
          </a:p>
        </p:txBody>
      </p:sp>
      <p:sp>
        <p:nvSpPr>
          <p:cNvPr id="226" name="P-value : 0.48072489794094597…"/>
          <p:cNvSpPr txBox="1"/>
          <p:nvPr/>
        </p:nvSpPr>
        <p:spPr>
          <a:xfrm>
            <a:off x="16246502" y="10653152"/>
            <a:ext cx="587121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0.48072489794094597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0.1251339471557921</a:t>
            </a:r>
          </a:p>
        </p:txBody>
      </p:sp>
      <p:sp>
        <p:nvSpPr>
          <p:cNvPr id="227" name="데이터 출처 : WHO"/>
          <p:cNvSpPr txBox="1"/>
          <p:nvPr/>
        </p:nvSpPr>
        <p:spPr>
          <a:xfrm>
            <a:off x="1474578" y="1689433"/>
            <a:ext cx="424293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데이터 출처 : WHO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epression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Depression</a:t>
            </a:r>
          </a:p>
        </p:txBody>
      </p:sp>
      <p:pic>
        <p:nvPicPr>
          <p:cNvPr id="230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7632" y="3024605"/>
            <a:ext cx="5207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Elder/working"/>
          <p:cNvSpPr txBox="1"/>
          <p:nvPr/>
        </p:nvSpPr>
        <p:spPr>
          <a:xfrm>
            <a:off x="2560676" y="8877003"/>
            <a:ext cx="324091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Elder/working</a:t>
            </a:r>
          </a:p>
        </p:txBody>
      </p:sp>
      <p:sp>
        <p:nvSpPr>
          <p:cNvPr id="232" name="P-value :0.298895438537414…"/>
          <p:cNvSpPr txBox="1"/>
          <p:nvPr/>
        </p:nvSpPr>
        <p:spPr>
          <a:xfrm>
            <a:off x="1495082" y="9859211"/>
            <a:ext cx="537210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:0.298895438537414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0.18349885408708938</a:t>
            </a:r>
          </a:p>
        </p:txBody>
      </p:sp>
      <p:pic>
        <p:nvPicPr>
          <p:cNvPr id="233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5578" y="3024605"/>
            <a:ext cx="5207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working_hours"/>
          <p:cNvSpPr txBox="1"/>
          <p:nvPr/>
        </p:nvSpPr>
        <p:spPr>
          <a:xfrm>
            <a:off x="8020615" y="8877003"/>
            <a:ext cx="335692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working_hours</a:t>
            </a:r>
          </a:p>
        </p:txBody>
      </p:sp>
      <p:sp>
        <p:nvSpPr>
          <p:cNvPr id="235" name="P-value : 0.48447992428424…"/>
          <p:cNvSpPr txBox="1"/>
          <p:nvPr/>
        </p:nvSpPr>
        <p:spPr>
          <a:xfrm>
            <a:off x="7103516" y="9859211"/>
            <a:ext cx="51911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0.48447992428424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:-0.1240736499915666</a:t>
            </a:r>
          </a:p>
        </p:txBody>
      </p:sp>
      <p:pic>
        <p:nvPicPr>
          <p:cNvPr id="236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13525" y="3024605"/>
            <a:ext cx="5207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employ_rate"/>
          <p:cNvSpPr txBox="1"/>
          <p:nvPr/>
        </p:nvSpPr>
        <p:spPr>
          <a:xfrm>
            <a:off x="13809039" y="8877003"/>
            <a:ext cx="28159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employ_rate</a:t>
            </a:r>
          </a:p>
        </p:txBody>
      </p:sp>
      <p:sp>
        <p:nvSpPr>
          <p:cNvPr id="238" name="P-value : 0.65448242287528…"/>
          <p:cNvSpPr txBox="1"/>
          <p:nvPr/>
        </p:nvSpPr>
        <p:spPr>
          <a:xfrm>
            <a:off x="12870352" y="9859211"/>
            <a:ext cx="51911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0.65448242287528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0.0796088320758697</a:t>
            </a:r>
          </a:p>
        </p:txBody>
      </p:sp>
      <p:pic>
        <p:nvPicPr>
          <p:cNvPr id="239" name="이미지" descr="이미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31471" y="3024605"/>
            <a:ext cx="5207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gini_coff"/>
          <p:cNvSpPr txBox="1"/>
          <p:nvPr/>
        </p:nvSpPr>
        <p:spPr>
          <a:xfrm>
            <a:off x="19744593" y="8877003"/>
            <a:ext cx="19807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gini_coff</a:t>
            </a:r>
          </a:p>
        </p:txBody>
      </p:sp>
      <p:sp>
        <p:nvSpPr>
          <p:cNvPr id="241" name="P-value : 0.16074270262047…"/>
          <p:cNvSpPr txBox="1"/>
          <p:nvPr/>
        </p:nvSpPr>
        <p:spPr>
          <a:xfrm>
            <a:off x="18637189" y="9859211"/>
            <a:ext cx="51911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0.16074270262047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0.2460268977380652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epression vs happy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Depression </a:t>
            </a:r>
            <a:r>
              <a:rPr>
                <a:solidFill>
                  <a:srgbClr val="A6AAA9"/>
                </a:solidFill>
              </a:rPr>
              <a:t>vs</a:t>
            </a:r>
            <a:r>
              <a:t> happy</a:t>
            </a:r>
          </a:p>
        </p:txBody>
      </p:sp>
      <p:pic>
        <p:nvPicPr>
          <p:cNvPr id="244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420" y="2339539"/>
            <a:ext cx="647700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35984" y="8574240"/>
            <a:ext cx="5207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14995" y="8574240"/>
            <a:ext cx="5207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이미지" descr="이미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01000" y="2339539"/>
            <a:ext cx="6477000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Depression"/>
          <p:cNvSpPr txBox="1"/>
          <p:nvPr/>
        </p:nvSpPr>
        <p:spPr>
          <a:xfrm>
            <a:off x="4874725" y="1523633"/>
            <a:ext cx="25541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Depression</a:t>
            </a:r>
          </a:p>
        </p:txBody>
      </p:sp>
      <p:sp>
        <p:nvSpPr>
          <p:cNvPr id="249" name="Depression"/>
          <p:cNvSpPr txBox="1"/>
          <p:nvPr/>
        </p:nvSpPr>
        <p:spPr>
          <a:xfrm>
            <a:off x="14967579" y="7743149"/>
            <a:ext cx="255416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Depression</a:t>
            </a:r>
          </a:p>
        </p:txBody>
      </p:sp>
      <p:sp>
        <p:nvSpPr>
          <p:cNvPr id="250" name="직사각형"/>
          <p:cNvSpPr/>
          <p:nvPr/>
        </p:nvSpPr>
        <p:spPr>
          <a:xfrm rot="19383523">
            <a:off x="4510624" y="6887098"/>
            <a:ext cx="438748" cy="1343191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1" name="직사각형"/>
          <p:cNvSpPr/>
          <p:nvPr/>
        </p:nvSpPr>
        <p:spPr>
          <a:xfrm rot="19383523">
            <a:off x="11388106" y="6887098"/>
            <a:ext cx="438748" cy="1343191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2" name="직사각형"/>
          <p:cNvSpPr/>
          <p:nvPr/>
        </p:nvSpPr>
        <p:spPr>
          <a:xfrm rot="19383523">
            <a:off x="2219526" y="6753874"/>
            <a:ext cx="438748" cy="866630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3" name="직사각형"/>
          <p:cNvSpPr/>
          <p:nvPr/>
        </p:nvSpPr>
        <p:spPr>
          <a:xfrm rot="19383523">
            <a:off x="9242293" y="6753874"/>
            <a:ext cx="438747" cy="866630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4" name="직사각형"/>
          <p:cNvSpPr/>
          <p:nvPr/>
        </p:nvSpPr>
        <p:spPr>
          <a:xfrm rot="19383523">
            <a:off x="6571919" y="6715766"/>
            <a:ext cx="438748" cy="1246282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5" name="직사각형"/>
          <p:cNvSpPr/>
          <p:nvPr/>
        </p:nvSpPr>
        <p:spPr>
          <a:xfrm rot="19383523">
            <a:off x="13648004" y="6715766"/>
            <a:ext cx="438747" cy="1246282"/>
          </a:xfrm>
          <a:prstGeom prst="rect">
            <a:avLst/>
          </a:prstGeom>
          <a:ln w="63500">
            <a:solidFill>
              <a:srgbClr val="EF4E47">
                <a:alpha val="5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pPr>
          </a:p>
        </p:txBody>
      </p:sp>
      <p:sp>
        <p:nvSpPr>
          <p:cNvPr id="256" name="Happy"/>
          <p:cNvSpPr txBox="1"/>
          <p:nvPr/>
        </p:nvSpPr>
        <p:spPr>
          <a:xfrm>
            <a:off x="12931822" y="1523633"/>
            <a:ext cx="154159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Happy</a:t>
            </a:r>
          </a:p>
        </p:txBody>
      </p:sp>
      <p:sp>
        <p:nvSpPr>
          <p:cNvPr id="257" name="Happy"/>
          <p:cNvSpPr txBox="1"/>
          <p:nvPr/>
        </p:nvSpPr>
        <p:spPr>
          <a:xfrm>
            <a:off x="21699635" y="7743149"/>
            <a:ext cx="154159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Happy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Depression vs suicide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Depression </a:t>
            </a:r>
            <a:r>
              <a:rPr>
                <a:solidFill>
                  <a:srgbClr val="A6AAA9"/>
                </a:solidFill>
              </a:rPr>
              <a:t>vs</a:t>
            </a:r>
            <a:r>
              <a:t> suicide</a:t>
            </a:r>
          </a:p>
        </p:txBody>
      </p:sp>
      <p:pic>
        <p:nvPicPr>
          <p:cNvPr id="260" name="스크린샷 2021-06-02 오전 1.36.13.png" descr="스크린샷 2021-06-02 오전 1.36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796" y="2448355"/>
            <a:ext cx="5134174" cy="725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스크린샷 2021-06-02 오전 1.36.40.png" descr="스크린샷 2021-06-02 오전 1.36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85797" y="2571368"/>
            <a:ext cx="4239355" cy="700878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Depression"/>
          <p:cNvSpPr txBox="1"/>
          <p:nvPr/>
        </p:nvSpPr>
        <p:spPr>
          <a:xfrm>
            <a:off x="3194803" y="10123223"/>
            <a:ext cx="255416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Depression</a:t>
            </a:r>
          </a:p>
        </p:txBody>
      </p:sp>
      <p:sp>
        <p:nvSpPr>
          <p:cNvPr id="263" name="Suicide"/>
          <p:cNvSpPr txBox="1"/>
          <p:nvPr/>
        </p:nvSpPr>
        <p:spPr>
          <a:xfrm>
            <a:off x="10158448" y="10123223"/>
            <a:ext cx="169405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Suicide</a:t>
            </a:r>
          </a:p>
        </p:txBody>
      </p:sp>
      <p:sp>
        <p:nvSpPr>
          <p:cNvPr id="264" name="아시아 지역이 우울증으로 병원에 찾아가는…"/>
          <p:cNvSpPr txBox="1"/>
          <p:nvPr/>
        </p:nvSpPr>
        <p:spPr>
          <a:xfrm>
            <a:off x="14152362" y="4940300"/>
            <a:ext cx="8855394" cy="383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000000"/>
                </a:solidFill>
              </a:defRPr>
            </a:pPr>
            <a:r>
              <a:t> 아시아 지역이 우울증으로 병원에 찾아가는</a:t>
            </a:r>
          </a:p>
          <a:p>
            <a:pPr>
              <a:defRPr sz="3500">
                <a:solidFill>
                  <a:srgbClr val="000000"/>
                </a:solidFill>
              </a:defRPr>
            </a:pPr>
            <a:r>
              <a:t>경우가 다른 지역에 비해서 적어 제대로된 데이터가</a:t>
            </a:r>
          </a:p>
          <a:p>
            <a:pPr>
              <a:defRPr sz="3500">
                <a:solidFill>
                  <a:srgbClr val="000000"/>
                </a:solidFill>
              </a:defRPr>
            </a:pPr>
            <a:r>
              <a:t>아닐 가능성이 존재</a:t>
            </a:r>
          </a:p>
          <a:p>
            <a:pPr>
              <a:defRPr sz="350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rgbClr val="838787"/>
                </a:solidFill>
              </a:rPr>
              <a:t>—&gt; 우울증 , 자살 데이터 모두 비교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uicide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Suicide</a:t>
            </a:r>
          </a:p>
        </p:txBody>
      </p:sp>
      <p:pic>
        <p:nvPicPr>
          <p:cNvPr id="267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5695" y="3837373"/>
            <a:ext cx="5207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PIR"/>
          <p:cNvSpPr txBox="1"/>
          <p:nvPr/>
        </p:nvSpPr>
        <p:spPr>
          <a:xfrm>
            <a:off x="3611777" y="9229425"/>
            <a:ext cx="8348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PIR</a:t>
            </a:r>
          </a:p>
        </p:txBody>
      </p:sp>
      <p:sp>
        <p:nvSpPr>
          <p:cNvPr id="269" name="P-value : 0.83743888296595…"/>
          <p:cNvSpPr txBox="1"/>
          <p:nvPr/>
        </p:nvSpPr>
        <p:spPr>
          <a:xfrm>
            <a:off x="1433632" y="10047545"/>
            <a:ext cx="51911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0.83743888296595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:-0.0365415489180293</a:t>
            </a:r>
          </a:p>
        </p:txBody>
      </p:sp>
      <p:pic>
        <p:nvPicPr>
          <p:cNvPr id="270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4732" y="3837373"/>
            <a:ext cx="5207000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데이터 출처 : WHO"/>
          <p:cNvSpPr txBox="1"/>
          <p:nvPr/>
        </p:nvSpPr>
        <p:spPr>
          <a:xfrm>
            <a:off x="1474578" y="1894401"/>
            <a:ext cx="424293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데이터 출처 : WHO</a:t>
            </a:r>
          </a:p>
        </p:txBody>
      </p:sp>
      <p:sp>
        <p:nvSpPr>
          <p:cNvPr id="272" name="house_price"/>
          <p:cNvSpPr txBox="1"/>
          <p:nvPr/>
        </p:nvSpPr>
        <p:spPr>
          <a:xfrm>
            <a:off x="8254474" y="9229425"/>
            <a:ext cx="27275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house_price</a:t>
            </a:r>
          </a:p>
        </p:txBody>
      </p:sp>
      <p:sp>
        <p:nvSpPr>
          <p:cNvPr id="273" name="P-value : 0.9319596991813…"/>
          <p:cNvSpPr txBox="1"/>
          <p:nvPr/>
        </p:nvSpPr>
        <p:spPr>
          <a:xfrm>
            <a:off x="7136017" y="10047545"/>
            <a:ext cx="496443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0.9319596991813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0.015210579013360</a:t>
            </a:r>
          </a:p>
        </p:txBody>
      </p:sp>
      <p:pic>
        <p:nvPicPr>
          <p:cNvPr id="274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03768" y="3837373"/>
            <a:ext cx="5207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afety"/>
          <p:cNvSpPr txBox="1"/>
          <p:nvPr/>
        </p:nvSpPr>
        <p:spPr>
          <a:xfrm>
            <a:off x="14470922" y="9229425"/>
            <a:ext cx="147269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Safety</a:t>
            </a:r>
          </a:p>
        </p:txBody>
      </p:sp>
      <p:sp>
        <p:nvSpPr>
          <p:cNvPr id="276" name="P-value : 0.7131729132661…"/>
          <p:cNvSpPr txBox="1"/>
          <p:nvPr/>
        </p:nvSpPr>
        <p:spPr>
          <a:xfrm>
            <a:off x="12725053" y="10047545"/>
            <a:ext cx="496443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0.7131729132661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0.065422014144660</a:t>
            </a:r>
          </a:p>
        </p:txBody>
      </p:sp>
      <p:pic>
        <p:nvPicPr>
          <p:cNvPr id="277" name="이미지" descr="이미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92805" y="3837373"/>
            <a:ext cx="5207002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Elder/working"/>
          <p:cNvSpPr txBox="1"/>
          <p:nvPr/>
        </p:nvSpPr>
        <p:spPr>
          <a:xfrm>
            <a:off x="19175849" y="9229425"/>
            <a:ext cx="324091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Elder/working</a:t>
            </a:r>
          </a:p>
        </p:txBody>
      </p:sp>
      <p:sp>
        <p:nvSpPr>
          <p:cNvPr id="279" name="P-value : 0.186401679923…"/>
          <p:cNvSpPr txBox="1"/>
          <p:nvPr/>
        </p:nvSpPr>
        <p:spPr>
          <a:xfrm>
            <a:off x="18427438" y="10047545"/>
            <a:ext cx="473773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P-value : 0.186401679923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 : 0.23217426226933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222222"/>
      </a:dk1>
      <a:lt1>
        <a:srgbClr val="838787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