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0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FontTx/>
      <a:buNone/>
      <a:defRPr kumimoji="0" sz="3000" b="0" i="0" u="none" strike="noStrike" cap="none" spc="0" normalizeH="0" baseline="0"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4C3C2611-4C71-4FC5-86AE-919BDF0F9419}" styleName=""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0"/>
              <a:lumOff val="-7250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63500" cap="flat">
              <a:solidFill>
                <a:srgbClr val="5f6568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635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firstRow>
  </a:tblStyle>
  <a:tblStyle styleId="{EEE7283C-3CF3-47DC-8721-378D4A62B228}" styleName="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5">
              <a:hueOff val="-239254"/>
              <a:lumOff val="-1400"/>
            </a:schemeClr>
          </a:solidFill>
        </a:fill>
      </a:tcStyle>
    </a:firstRow>
  </a:tblStyle>
  <a:tblStyle styleId="{2708684C-4D16-4618-839F-0558EEFCDFE6}" styleName="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/>
            </a:ln>
          </a:left>
          <a:right>
            <a:ln w="25400" cap="flat">
              <a:solidFill>
                <a:srgbClr val="5f6568"/>
              </a:solidFill>
              <a:prstDash val="solid"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25400" cap="flat">
              <a:solidFill>
                <a:srgbClr val="5f6568"/>
              </a:solidFill>
              <a:prstDash val="solid"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63500" cap="flat">
              <a:solidFill>
                <a:srgbClr val="5f6568"/>
              </a:solidFill>
              <a:prstDash val="solid"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25400" cap="flat">
              <a:solidFill>
                <a:srgbClr val="5f6568"/>
              </a:solidFill>
              <a:prstDash val="solid"/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63500" cap="flat">
              <a:solidFill>
                <a:srgbClr val="5f6568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/>
            </a:ln>
          </a:left>
          <a:right>
            <a:ln w="25400" cap="flat">
              <a:solidFill>
                <a:srgbClr val="5f6568"/>
              </a:solidFill>
              <a:prstDash val="solid"/>
              <a:miter/>
            </a:ln>
          </a:right>
          <a:top>
            <a:ln w="12700" cap="flat">
              <a:noFill/>
              <a:miter/>
            </a:ln>
          </a:top>
          <a:bottom>
            <a:ln w="635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25400" cap="flat">
              <a:solidFill>
                <a:srgbClr val="5f6568"/>
              </a:solidFill>
              <a:prstDash val="solid"/>
              <a:miter/>
            </a:ln>
          </a:insideV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33BA23B1-9221-436E-865A-0063620EA4FD}" styleName=""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222222"/>
              </a:solidFill>
              <a:prstDash val="solid"/>
              <a:miter/>
            </a:ln>
          </a:top>
          <a:bottom>
            <a:ln w="25400" cap="flat">
              <a:solidFill>
                <a:srgbClr val="222222"/>
              </a:solidFill>
              <a:prstDash val="solid"/>
              <a:miter/>
            </a:ln>
          </a:bottom>
          <a:insideH>
            <a:ln w="25400" cap="flat">
              <a:solidFill>
                <a:srgbClr val="222222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/>
            </a:ln>
          </a:left>
          <a:right>
            <a:ln w="63500" cap="flat">
              <a:solidFill>
                <a:srgbClr val="222222"/>
              </a:solidFill>
              <a:prstDash val="solid"/>
              <a:miter/>
            </a:ln>
          </a:right>
          <a:top>
            <a:ln w="25400" cap="flat">
              <a:solidFill>
                <a:srgbClr val="222222"/>
              </a:solidFill>
              <a:prstDash val="solid"/>
              <a:miter/>
            </a:ln>
          </a:top>
          <a:bottom>
            <a:ln w="25400" cap="flat">
              <a:solidFill>
                <a:srgbClr val="222222"/>
              </a:solidFill>
              <a:prstDash val="solid"/>
              <a:miter/>
            </a:ln>
          </a:bottom>
          <a:insideH>
            <a:ln w="25400" cap="flat">
              <a:solidFill>
                <a:srgbClr val="222222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63500" cap="flat">
              <a:solidFill>
                <a:srgbClr val="222222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222222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63500" cap="flat">
              <a:solidFill>
                <a:srgbClr val="222222"/>
              </a:solidFill>
              <a:prstDash val="solid"/>
              <a:miter/>
            </a:ln>
          </a:bottom>
          <a:insideH>
            <a:ln w="25400" cap="flat">
              <a:solidFill>
                <a:srgbClr val="222222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838787"/>
          </a:solidFill>
        </a:fill>
      </a:tcStyle>
    </a:firstRow>
  </a:tblStyle>
  <a:tblStyle styleId="{CF821DB8-F4EB-4A41-A1BA-3FCAFE7338EE}" styleName="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5f6568"/>
              </a:solidFill>
              <a:prstDash val="solid"/>
              <a:miter/>
            </a:ln>
          </a:top>
          <a:bottom>
            <a:ln w="254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5f6568"/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88900" cap="flat">
              <a:solidFill>
                <a:srgbClr val="5f6568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63500" cap="flat">
              <a:solidFill>
                <a:srgbClr val="5f6568"/>
              </a:solidFill>
              <a:prstDash val="solid"/>
              <a:miter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147882"/>
          </a:solidFill>
        </a:fill>
      </a:tcStyle>
    </a:firstRow>
  </a:tblStyle>
  <a:tblStyle styleId="{C7B018BB-80A7-4F77-B60F-C8B233D01FF8}" styleName="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78187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578"/>
    <p:restoredTop sz="95970"/>
  </p:normalViewPr>
  <p:slideViewPr>
    <p:cSldViewPr snapToObjects="1">
      <p:cViewPr varScale="1">
        <p:scale>
          <a:sx n="100" d="100"/>
          <a:sy n="100" d="100"/>
        </p:scale>
        <p:origin x="648" y="224"/>
      </p:cViewPr>
      <p:guideLst>
        <p:guide orient="horz" pos="43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Shape 16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제목 및 부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762000" y="8635632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/>
          </a:ln>
        </p:spPr>
        <p:txBody>
          <a:bodyPr wrap="square"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ko-KR" altLang="en-US"/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 type="tx">
  <p:cSld name="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 type="tx">
  <p:cSld name="사진 - 3장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태양광 패널을 찍은 흑백 사진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2" name="댐의 배수로 위로 흐르는 물을 찍은 흑백 사진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3" name="흐린 하늘 아래에 있는 풍차를 찍은 흑백 사진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 type="tx">
  <p:cSld name="인용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endParaRPr lang="ko-KR" altLang="en-US"/>
          </a:p>
        </p:txBody>
      </p:sp>
      <p:sp>
        <p:nvSpPr>
          <p:cNvPr id="122" name="여기에 인용을 입력하십시오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>
              <a:defRPr/>
            </a:pPr>
            <a:r>
              <a:rPr lang="ko-KR" altLang="en-US"/>
              <a:t>여기에 인용을 입력하십시오.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8700"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>
              <a:defRPr/>
            </a:pPr>
            <a:r>
              <a:rPr lang="ko-KR" altLang="en-US"/>
              <a:t>Johnny Appleseed</a:t>
            </a:r>
          </a:p>
        </p:txBody>
      </p:sp>
      <p:sp>
        <p:nvSpPr>
          <p:cNvPr id="124" name="텍스트"/>
          <p:cNvSpPr txBox="1">
            <a:spLocks noGrp="1"/>
          </p:cNvSpPr>
          <p:nvPr>
            <p:ph type="body" sz="quarter" idx="2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1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 type="tx">
  <p:cSld name="인용 대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>
              <a:defRPr/>
            </a:pPr>
            <a:r>
              <a:rPr lang="ko-KR" altLang="en-US"/>
              <a:t>여기에 인용을 입력하십시오.</a:t>
            </a:r>
          </a:p>
        </p:txBody>
      </p:sp>
      <p:sp>
        <p:nvSpPr>
          <p:cNvPr id="133" name="흐린 하늘 아래에 있는 풍차를 찍은 흑백 사진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>
              <a:defRPr/>
            </a:pPr>
            <a:r>
              <a:rPr lang="ko-KR" altLang="en-US"/>
              <a:t>Johnny Appleseed</a:t>
            </a:r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 type="tx">
  <p:cSld name="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댐 위에 서 있는 사람을 찍은 흑백 항공 사진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 type="tx">
  <p:cSld name="빈 페이지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 type="tx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 type="tx">
  <p:cSld name="사진 - 수평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댐 위에 서 있는 사람을 찍은 흑백 항공 사진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선"/>
          <p:cNvSpPr/>
          <p:nvPr/>
        </p:nvSpPr>
        <p:spPr>
          <a:xfrm flipV="1">
            <a:off x="762000" y="8635632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/>
          </a:ln>
        </p:spPr>
        <p:txBody>
          <a:bodyPr wrap="square"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ko-KR" altLang="en-US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 type="tx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762000" y="8635632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/>
          </a:ln>
        </p:spPr>
        <p:txBody>
          <a:bodyPr wrap="square"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ko-KR" altLang="en-US"/>
          </a:p>
        </p:txBody>
      </p:sp>
      <p:sp>
        <p:nvSpPr>
          <p:cNvPr id="34" name="제목 텍스트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 type="tx">
  <p:cSld name="제목 - 가운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/>
          </a:ln>
        </p:spPr>
        <p:txBody>
          <a:bodyPr wrap="square"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ko-KR" altLang="en-US"/>
          </a:p>
        </p:txBody>
      </p:sp>
      <p:sp>
        <p:nvSpPr>
          <p:cNvPr id="52" name="흐린 하늘 아래에 있는 풍차를 찍은 흑백 사진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제목 텍스트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5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6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 type="tx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 type="tx">
  <p:cSld name="제목, 구분점 및 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r>
              <a:rPr lang="ko-KR" altLang="en-US"/>
              <a:t>텍스트</a:t>
            </a:r>
          </a:p>
        </p:txBody>
      </p:sp>
      <p:sp>
        <p:nvSpPr>
          <p:cNvPr id="92" name="흐린 하늘 아래에 있는 풍차를 찍은 흑백 사진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3" name="제목 텍스트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9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Templat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762000" y="1396632"/>
            <a:ext cx="22860000" cy="369"/>
          </a:xfrm>
          <a:prstGeom prst="line">
            <a:avLst/>
          </a:prstGeom>
          <a:ln w="25400">
            <a:solidFill>
              <a:srgbClr val="A6AAA9"/>
            </a:solidFill>
            <a:miter/>
          </a:ln>
        </p:spPr>
        <p:txBody>
          <a:bodyPr wrap="square"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lang="ko-KR" altLang="en-US"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rPr lang="ko-KR" altLang="en-US"/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rPr lang="ko-KR" altLang="en-US"/>
              <a:t>본문 첫 번째 줄</a:t>
            </a:r>
          </a:p>
          <a:p>
            <a:pPr lvl="1">
              <a:defRPr/>
            </a:pPr>
            <a:r>
              <a:rPr lang="ko-KR" altLang="en-US"/>
              <a:t>본문 두 번째 줄</a:t>
            </a:r>
          </a:p>
          <a:p>
            <a:pPr lvl="2">
              <a:defRPr/>
            </a:pPr>
            <a:r>
              <a:rPr lang="ko-KR" altLang="en-US"/>
              <a:t>본문 세 번째 줄</a:t>
            </a:r>
          </a:p>
          <a:p>
            <a:pPr lvl="3">
              <a:defRPr/>
            </a:pPr>
            <a:r>
              <a:rPr lang="ko-KR" altLang="en-US"/>
              <a:t>본문 네 번째 줄</a:t>
            </a:r>
          </a:p>
          <a:p>
            <a:pPr lvl="4">
              <a:defRPr/>
            </a:pPr>
            <a:r>
              <a:rPr lang="ko-KR" altLang="en-US"/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>
              <a:defRPr/>
            </a:pPr>
            <a:fld id="{86CB4B4D-7CA3-9044-876B-883B54F86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</p:sldLayoutIdLst>
  <p:transition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댐 위에 서 있는 사람을 찍은 흑백 항공 사진" descr="댐 위에 서 있는 사람을 찍은 흑백 항공 사진"/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l="1530" r="15700"/>
          <a:stretch>
            <a:fillRect/>
          </a:stretch>
        </p:blipFill>
        <p:spPr>
          <a:xfrm>
            <a:off x="0" y="0"/>
            <a:ext cx="10287000" cy="13716000"/>
          </a:xfrm>
          <a:prstGeom prst="rect">
            <a:avLst/>
          </a:prstGeom>
        </p:spPr>
      </p:pic>
      <p:sp>
        <p:nvSpPr>
          <p:cNvPr id="167" name="범죄의 원인 분석 및 비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3220">
              <a:defRPr sz="13331"/>
            </a:lvl1pPr>
          </a:lstStyle>
          <a:p>
            <a:pPr>
              <a:defRPr/>
            </a:pPr>
            <a:r>
              <a:rPr lang="ko-KR" altLang="en-US"/>
              <a:t>범죄의 원인 분석 및 비교</a:t>
            </a:r>
          </a:p>
        </p:txBody>
      </p:sp>
      <p:sp>
        <p:nvSpPr>
          <p:cNvPr id="168" name="20170356 김주영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20170356 김주영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</a:p>
        </p:txBody>
      </p:sp>
      <p:sp>
        <p:nvSpPr>
          <p:cNvPr id="200" name="경범죄와 중범죄의 경향성 차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경범죄와 중범죄의 경향성 차이</a:t>
            </a:r>
          </a:p>
        </p:txBody>
      </p:sp>
      <p:sp>
        <p:nvSpPr>
          <p:cNvPr id="201" name="그림 1번 이용…"/>
          <p:cNvSpPr txBox="1">
            <a:spLocks noGrp="1"/>
          </p:cNvSpPr>
          <p:nvPr>
            <p:ph type="body" idx="1"/>
          </p:nvPr>
        </p:nvSpPr>
        <p:spPr>
          <a:xfrm>
            <a:off x="13056108" y="3860800"/>
            <a:ext cx="10565892" cy="8585200"/>
          </a:xfrm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rgbClr val="000000"/>
                </a:solidFill>
              </a:rPr>
              <a:t>경범죄와 중범죄의 주별 횟수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rgbClr val="000000"/>
                </a:solidFill>
              </a:rPr>
              <a:t>경범죄는 계속해서 증가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rgbClr val="000000"/>
                </a:solidFill>
              </a:rPr>
              <a:t>중범죄는 특정 모양을 갖지 않음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rgbClr val="000000"/>
                </a:solidFill>
              </a:rPr>
              <a:t>두 범죄 </a:t>
            </a:r>
            <a:r>
              <a:rPr lang="en-US" altLang="ko-KR">
                <a:solidFill>
                  <a:srgbClr val="000000"/>
                </a:solidFill>
              </a:rPr>
              <a:t>count</a:t>
            </a:r>
            <a:r>
              <a:rPr lang="ko-KR" altLang="en-US">
                <a:solidFill>
                  <a:srgbClr val="000000"/>
                </a:solidFill>
              </a:rPr>
              <a:t>의 상관계수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-0.07</a:t>
            </a: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3473577"/>
            <a:ext cx="11430000" cy="9911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</a:p>
        </p:txBody>
      </p:sp>
      <p:sp>
        <p:nvSpPr>
          <p:cNvPr id="208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Regression</a:t>
            </a:r>
          </a:p>
        </p:txBody>
      </p:sp>
      <p:sp>
        <p:nvSpPr>
          <p:cNvPr id="209" name="결과 표 사용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/>
              <a:t>Rogistic</a:t>
            </a:r>
            <a:r>
              <a:rPr lang="ko-KR" altLang="en-US"/>
              <a:t> </a:t>
            </a:r>
            <a:r>
              <a:rPr lang="en-US" altLang="ko-KR"/>
              <a:t>vs Linear (R-squared</a:t>
            </a:r>
            <a:r>
              <a:rPr lang="ko-KR" altLang="en-US"/>
              <a:t> 값</a:t>
            </a:r>
            <a:r>
              <a:rPr lang="en-US" altLang="ko-KR"/>
              <a:t>)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경범죄로  </a:t>
            </a:r>
            <a:r>
              <a:rPr lang="en-US" altLang="ko-KR"/>
              <a:t>test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en-US" altLang="ko-KR"/>
              <a:t> - </a:t>
            </a:r>
            <a:r>
              <a:rPr lang="ko-KR" altLang="en-US"/>
              <a:t>범죄 값을 </a:t>
            </a:r>
            <a:r>
              <a:rPr lang="en-US" altLang="ko-KR"/>
              <a:t>minmaxscaling</a:t>
            </a:r>
            <a:r>
              <a:rPr lang="ko-KR" altLang="en-US"/>
              <a:t> 해서 사용</a:t>
            </a:r>
          </a:p>
        </p:txBody>
      </p:sp>
      <p:graphicFrame>
        <p:nvGraphicFramePr>
          <p:cNvPr id="212" name="표 211"/>
          <p:cNvGraphicFramePr>
            <a:graphicFrameLocks noGrp="1"/>
          </p:cNvGraphicFramePr>
          <p:nvPr/>
        </p:nvGraphicFramePr>
        <p:xfrm>
          <a:off x="761193" y="8153400"/>
          <a:ext cx="22867171" cy="3672459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76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2241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GDP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penalty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temp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edu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happy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PCPI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police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old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MSA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gender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travel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gun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linear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  <a:endParaRPr lang="ko-KR" altLang="en-US"/>
          </a:p>
        </p:txBody>
      </p:sp>
      <p:sp>
        <p:nvSpPr>
          <p:cNvPr id="212" name="Regression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Regression</a:t>
            </a:r>
            <a:endParaRPr lang="ko-KR" altLang="en-US"/>
          </a:p>
        </p:txBody>
      </p:sp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7036" y="2765922"/>
            <a:ext cx="14905863" cy="10584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  <a:endParaRPr lang="ko-KR" altLang="en-US"/>
          </a:p>
        </p:txBody>
      </p:sp>
      <p:sp>
        <p:nvSpPr>
          <p:cNvPr id="204" name="Regression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en-US" altLang="ko-KR"/>
              <a:t>correlation coefficient - pearson</a:t>
            </a:r>
            <a:endParaRPr lang="en-US" altLang="ko-KR"/>
          </a:p>
        </p:txBody>
      </p:sp>
      <p:sp>
        <p:nvSpPr>
          <p:cNvPr id="205" name="결과 표 사용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757920"/>
          </a:xfrm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/>
              <a:t>Linear</a:t>
            </a:r>
            <a:endParaRPr lang="en-US" altLang="ko-KR"/>
          </a:p>
        </p:txBody>
      </p:sp>
      <p:graphicFrame>
        <p:nvGraphicFramePr>
          <p:cNvPr id="206" name="표 205"/>
          <p:cNvGraphicFramePr>
            <a:graphicFrameLocks noGrp="1"/>
          </p:cNvGraphicFramePr>
          <p:nvPr/>
        </p:nvGraphicFramePr>
        <p:xfrm>
          <a:off x="763975" y="5561837"/>
          <a:ext cx="22864600" cy="3816477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758461"/>
                <a:gridCol w="1758461"/>
                <a:gridCol w="1758461"/>
                <a:gridCol w="1758461"/>
                <a:gridCol w="1758461"/>
                <a:gridCol w="1758461"/>
                <a:gridCol w="1758461"/>
                <a:gridCol w="1758461"/>
                <a:gridCol w="1764031"/>
                <a:gridCol w="1758461"/>
                <a:gridCol w="1697354"/>
                <a:gridCol w="1870260"/>
                <a:gridCol w="1706807"/>
              </a:tblGrid>
              <a:tr h="122415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3878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edu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old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gender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PCPI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gun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happy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MSA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GDP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temp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travel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penalty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police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129616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mis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-0.55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-0.44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-0.35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-0.17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0.01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0.13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0.48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0.62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c0cdef"/>
                    </a:solidFill>
                  </a:tcPr>
                </a:tc>
              </a:tr>
              <a:tr h="129616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fel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-0.32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-0.33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-0.47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c0cde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-0.13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0.38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e6e6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-0.09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e6e6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 i="0"/>
                        <a:t>-0.13</a:t>
                      </a:r>
                      <a:endParaRPr lang="en-US" altLang="ko-KR" i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-0.02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</a:p>
        </p:txBody>
      </p:sp>
      <p:sp>
        <p:nvSpPr>
          <p:cNvPr id="224" name="추가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추가 분석</a:t>
            </a:r>
          </a:p>
        </p:txBody>
      </p:sp>
      <p:sp>
        <p:nvSpPr>
          <p:cNvPr id="225" name="정치 성향 + 지역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 dirty="0"/>
              <a:t>정치 성향 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 dirty="0"/>
              <a:t>최종 분석에 넣지 않은 이유 </a:t>
            </a:r>
            <a:r>
              <a:rPr lang="en-US" altLang="ko-KR" dirty="0"/>
              <a:t>=</a:t>
            </a:r>
            <a:r>
              <a:rPr lang="ko-KR" altLang="en-US" dirty="0"/>
              <a:t> 기존의 적은 데이터를 또 나누어서 분석을 해야해서</a:t>
            </a:r>
          </a:p>
        </p:txBody>
      </p:sp>
      <p:graphicFrame>
        <p:nvGraphicFramePr>
          <p:cNvPr id="231" name="표 230"/>
          <p:cNvGraphicFramePr>
            <a:graphicFrameLocks noGrp="1"/>
          </p:cNvGraphicFramePr>
          <p:nvPr/>
        </p:nvGraphicFramePr>
        <p:xfrm>
          <a:off x="1951737" y="9738360"/>
          <a:ext cx="20478972" cy="2016250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57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5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11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689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fel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GDP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edu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happy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PCPI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penalty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police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MSA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old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gender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travel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temp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gun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biden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951736" y="6858000"/>
          <a:ext cx="20475867" cy="2016250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57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7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9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39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73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mis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GDP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edu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happy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PCPI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penalty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police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MSA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old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gender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travel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temp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gun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-0.86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biden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</a:p>
        </p:txBody>
      </p:sp>
      <p:sp>
        <p:nvSpPr>
          <p:cNvPr id="224" name="추가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추가 분석</a:t>
            </a:r>
          </a:p>
        </p:txBody>
      </p:sp>
      <p:sp>
        <p:nvSpPr>
          <p:cNvPr id="225" name="정치 성향 + 지역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 dirty="0"/>
              <a:t>지역 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ko-KR" altLang="en-US" dirty="0"/>
          </a:p>
        </p:txBody>
      </p:sp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1678686" y="5177790"/>
          <a:ext cx="20475867" cy="3685029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57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7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9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39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73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mis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GDP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edu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happy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PCPI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penalty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police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MSA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old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gender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travel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temp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gun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northe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midw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-0.81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0.88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7" name="표 226"/>
          <p:cNvGraphicFramePr>
            <a:graphicFrameLocks noGrp="1"/>
          </p:cNvGraphicFramePr>
          <p:nvPr/>
        </p:nvGraphicFramePr>
        <p:xfrm>
          <a:off x="1678686" y="9402319"/>
          <a:ext cx="20479381" cy="3685029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58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7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9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39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73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750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fel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GDP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edu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happy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PCPI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penalty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police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MSA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old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gender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travel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temp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gun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northe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midw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-0.77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-0.77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0.77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60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  <a:endParaRPr lang="ko-KR" altLang="en-US"/>
          </a:p>
        </p:txBody>
      </p:sp>
      <p:sp>
        <p:nvSpPr>
          <p:cNvPr id="228" name="최종 분석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en-US" altLang="ko-KR"/>
              <a:t>correlation coefficient</a:t>
            </a:r>
            <a:endParaRPr lang="en-US" altLang="ko-KR"/>
          </a:p>
        </p:txBody>
      </p:sp>
      <p:pic>
        <p:nvPicPr>
          <p:cNvPr id="2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6291" y="2944076"/>
            <a:ext cx="12608569" cy="1017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4. Result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4. Result</a:t>
            </a:r>
            <a:endParaRPr lang="ko-KR" altLang="en-US"/>
          </a:p>
        </p:txBody>
      </p:sp>
      <p:sp>
        <p:nvSpPr>
          <p:cNvPr id="220" name="Decision tree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Decision tree</a:t>
            </a:r>
            <a:endParaRPr lang="ko-KR" altLang="en-US"/>
          </a:p>
        </p:txBody>
      </p:sp>
      <p:sp>
        <p:nvSpPr>
          <p:cNvPr id="221" name="Feature importanc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Feature importance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           - </a:t>
            </a:r>
            <a:r>
              <a:rPr lang="ko-KR" altLang="en-US">
                <a:solidFill>
                  <a:schemeClr val="dk1"/>
                </a:solidFill>
              </a:rPr>
              <a:t>경범죄                                                  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중범죄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7491" y="6181130"/>
            <a:ext cx="10136419" cy="6264870"/>
          </a:xfrm>
          <a:prstGeom prst="rect">
            <a:avLst/>
          </a:prstGeom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03960" y="6181130"/>
            <a:ext cx="10513460" cy="6264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5. Conclusion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5. Conclusion</a:t>
            </a:r>
            <a:endParaRPr lang="ko-KR" altLang="en-US"/>
          </a:p>
        </p:txBody>
      </p:sp>
      <p:sp>
        <p:nvSpPr>
          <p:cNvPr id="232" name="결론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233" name="편집하려면 이중 클릭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/>
              <a:t>같은 범죄라 해도 중범죄와 경범죄는 다르게 관리해주어야 함</a:t>
            </a:r>
            <a:endParaRPr lang="ko-KR" altLang="en-US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/>
              <a:t>경범죄 </a:t>
            </a:r>
            <a:r>
              <a:rPr lang="en-US" altLang="ko-KR"/>
              <a:t>:</a:t>
            </a:r>
            <a:r>
              <a:rPr lang="ko-KR" altLang="en-US"/>
              <a:t> 경찰 수</a:t>
            </a:r>
            <a:r>
              <a:rPr lang="en-US" altLang="ko-KR"/>
              <a:t>,</a:t>
            </a:r>
            <a:r>
              <a:rPr lang="ko-KR" altLang="en-US"/>
              <a:t> 교육 순으로 영향을 많이 줌</a:t>
            </a:r>
            <a:endParaRPr lang="ko-KR" altLang="en-US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/>
              <a:t>중범죄 </a:t>
            </a:r>
            <a:r>
              <a:rPr lang="en-US" altLang="ko-KR"/>
              <a:t>:</a:t>
            </a:r>
            <a:r>
              <a:rPr lang="ko-KR" altLang="en-US"/>
              <a:t> 행복도</a:t>
            </a:r>
            <a:r>
              <a:rPr lang="en-US" altLang="ko-KR"/>
              <a:t>,</a:t>
            </a:r>
            <a:r>
              <a:rPr lang="ko-KR" altLang="en-US"/>
              <a:t> 온도 순으로 영향을 많이 줌</a:t>
            </a:r>
            <a:endParaRPr lang="ko-KR" altLang="en-US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endParaRPr lang="ko-KR" altLang="en-US"/>
          </a:p>
          <a:p>
            <a:pPr marL="0" indent="0" algn="ctr">
              <a:buNone/>
              <a:defRPr>
                <a:solidFill>
                  <a:srgbClr val="ffffff"/>
                </a:solidFill>
              </a:defRPr>
            </a:pPr>
            <a:r>
              <a:rPr lang="ko-KR" altLang="en-US"/>
              <a:t>  </a:t>
            </a:r>
            <a:r>
              <a:rPr lang="en-US" altLang="ko-KR"/>
              <a:t>#</a:t>
            </a:r>
            <a:r>
              <a:rPr lang="ko-KR" altLang="en-US"/>
              <a:t> 특히</a:t>
            </a:r>
            <a:r>
              <a:rPr lang="en-US" altLang="ko-KR"/>
              <a:t> 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 행복도</a:t>
            </a:r>
            <a:r>
              <a:rPr lang="en-US" altLang="ko-KR"/>
              <a:t>,</a:t>
            </a:r>
            <a:r>
              <a:rPr lang="ko-KR" altLang="en-US"/>
              <a:t> 패널티 같이 상반되는 상관관계를 같는 요소들은 주의 필요 </a:t>
            </a:r>
            <a:r>
              <a:rPr lang="en-US" altLang="ko-KR"/>
              <a:t>#</a:t>
            </a:r>
            <a:endParaRPr lang="en-US" altLang="ko-KR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5. Conclusion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5. Conclusion</a:t>
            </a:r>
          </a:p>
        </p:txBody>
      </p:sp>
      <p:sp>
        <p:nvSpPr>
          <p:cNvPr id="236" name="한계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한계점</a:t>
            </a:r>
          </a:p>
        </p:txBody>
      </p:sp>
      <p:sp>
        <p:nvSpPr>
          <p:cNvPr id="237" name="편집하려면 이중 클릭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/>
              <a:t>데이터의 수가 적음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/>
              <a:t>미국 데이터를 이용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ko-KR" altLang="en-US"/>
              <a:t>   </a:t>
            </a:r>
            <a:r>
              <a:rPr lang="en-US" altLang="ko-KR"/>
              <a:t>=&gt;</a:t>
            </a:r>
            <a:r>
              <a:rPr lang="ko-KR" altLang="en-US"/>
              <a:t> 다른 나라에 적용하기 위해서는 추가 연구 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목차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171" name="1. Introduction…"/>
          <p:cNvSpPr txBox="1">
            <a:spLocks noGrp="1"/>
          </p:cNvSpPr>
          <p:nvPr>
            <p:ph type="body" idx="1"/>
          </p:nvPr>
        </p:nvSpPr>
        <p:spPr>
          <a:xfrm>
            <a:off x="762000" y="2826807"/>
            <a:ext cx="22860000" cy="961919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FontTx/>
              <a:buNone/>
              <a:defRPr sz="51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1. Introduction</a:t>
            </a:r>
            <a:endParaRPr lang="ko-KR" altLang="en-US"/>
          </a:p>
          <a:p>
            <a:pPr marL="0" indent="0" algn="ctr">
              <a:buClrTx/>
              <a:buFontTx/>
              <a:buNone/>
              <a:defRPr sz="51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2. Data </a:t>
            </a:r>
            <a:endParaRPr lang="ko-KR" altLang="en-US"/>
          </a:p>
          <a:p>
            <a:pPr marL="0" indent="0" algn="ctr">
              <a:buClrTx/>
              <a:buFontTx/>
              <a:buNone/>
              <a:defRPr sz="51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3. Method</a:t>
            </a:r>
            <a:endParaRPr lang="ko-KR" altLang="en-US"/>
          </a:p>
          <a:p>
            <a:pPr marL="0" indent="0" algn="ctr">
              <a:buClrTx/>
              <a:buFontTx/>
              <a:buNone/>
              <a:defRPr sz="51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4. Result</a:t>
            </a:r>
            <a:endParaRPr lang="ko-KR" altLang="en-US"/>
          </a:p>
          <a:p>
            <a:pPr marL="0" indent="0" algn="ctr">
              <a:buClrTx/>
              <a:buFontTx/>
              <a:buNone/>
              <a:defRPr sz="51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5. Conclusion</a:t>
            </a:r>
            <a:endParaRPr lang="ko-KR" altLang="en-US"/>
          </a:p>
          <a:p>
            <a:pPr marL="0" lvl="3" indent="0">
              <a:buClrTx/>
              <a:buFontTx/>
              <a:buNone/>
              <a:defRPr sz="40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                                                                       5-1) 결론</a:t>
            </a:r>
            <a:endParaRPr lang="ko-KR" altLang="en-US"/>
          </a:p>
          <a:p>
            <a:pPr marL="0" indent="0">
              <a:buClrTx/>
              <a:buFontTx/>
              <a:buNone/>
              <a:defRPr sz="40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ko-KR" altLang="en-US"/>
              <a:t>                                                                       5-2) 연구의 한계점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ference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Reference</a:t>
            </a:r>
          </a:p>
        </p:txBody>
      </p:sp>
      <p:sp>
        <p:nvSpPr>
          <p:cNvPr id="240" name="몇개 넣어주고 추가 예정"/>
          <p:cNvSpPr txBox="1">
            <a:spLocks noGrp="1"/>
          </p:cNvSpPr>
          <p:nvPr>
            <p:ph type="body" idx="1"/>
          </p:nvPr>
        </p:nvSpPr>
        <p:spPr>
          <a:xfrm>
            <a:off x="762000" y="2283074"/>
            <a:ext cx="22860000" cy="10162926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ko-KR" altLang="en-US">
                <a:ea typeface="한양신명조"/>
              </a:rPr>
              <a:t>On the Unlikely Prospect of Reducing Crime Rates by Increasing the Severity of Prison Sentences, John M. Darley, 2005</a:t>
            </a:r>
          </a:p>
          <a:p>
            <a:pPr>
              <a:defRPr/>
            </a:pPr>
            <a:r>
              <a:rPr lang="ko-KR" altLang="en-US">
                <a:ea typeface="한양신명조"/>
              </a:rPr>
              <a:t>STATE COURT CASELOAD DIGEST 2018 Data, National Center for State Courts</a:t>
            </a:r>
          </a:p>
          <a:p>
            <a:pPr>
              <a:defRPr/>
            </a:pPr>
            <a:r>
              <a:rPr lang="ko-KR" altLang="en-US">
                <a:ea typeface="한양신명조"/>
              </a:rPr>
              <a:t>Revenues and Expenditures for Public Elementary and Secondary Education, IES, 2020</a:t>
            </a:r>
          </a:p>
          <a:p>
            <a:pPr>
              <a:defRPr/>
            </a:pPr>
            <a:r>
              <a:rPr lang="en-US" altLang="ko-KR">
                <a:ea typeface="한양신명조"/>
              </a:rPr>
              <a:t>WalletHub</a:t>
            </a:r>
          </a:p>
          <a:p>
            <a:pPr>
              <a:defRPr/>
            </a:pPr>
            <a:r>
              <a:rPr lang="ko-KR" altLang="en-US">
                <a:ea typeface="한양신명조"/>
              </a:rPr>
              <a:t>추후 더 추가 예정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감사합니다:)"/>
          <p:cNvSpPr txBox="1">
            <a:spLocks noGrp="1"/>
          </p:cNvSpPr>
          <p:nvPr>
            <p:ph type="title"/>
          </p:nvPr>
        </p:nvSpPr>
        <p:spPr>
          <a:xfrm>
            <a:off x="762000" y="6350000"/>
            <a:ext cx="22860000" cy="1016000"/>
          </a:xfrm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 algn="ctr">
              <a:defRPr/>
            </a:pPr>
            <a:r>
              <a:rPr lang="ko-KR" altLang="en-US"/>
              <a:t>감사합니다:)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. Introduction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1. Introduction</a:t>
            </a:r>
          </a:p>
        </p:txBody>
      </p:sp>
      <p:sp>
        <p:nvSpPr>
          <p:cNvPr id="174" name="주제 소개 &amp; 선정 이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주제 소개 &amp; 선정 이유</a:t>
            </a:r>
          </a:p>
        </p:txBody>
      </p:sp>
      <p:pic>
        <p:nvPicPr>
          <p:cNvPr id="175" name="스크린샷 2021-11-07 오전 1.05.00.png" descr="스크린샷 2021-11-07 오전 1.05.00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839" y="6193198"/>
            <a:ext cx="7152745" cy="5358414"/>
          </a:xfrm>
          <a:prstGeom prst="rect">
            <a:avLst/>
          </a:prstGeom>
          <a:ln w="12700">
            <a:miter/>
          </a:ln>
        </p:spPr>
      </p:pic>
      <p:pic>
        <p:nvPicPr>
          <p:cNvPr id="176" name="스크린샷 2021-11-07 오전 1.04.56.png" descr="스크린샷 2021-11-07 오전 1.04.56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2906" y="3299766"/>
            <a:ext cx="7018944" cy="5856572"/>
          </a:xfrm>
          <a:prstGeom prst="rect">
            <a:avLst/>
          </a:prstGeom>
          <a:ln w="12700">
            <a:miter/>
          </a:ln>
        </p:spPr>
      </p:pic>
      <p:pic>
        <p:nvPicPr>
          <p:cNvPr id="177" name="스크린샷 2021-11-07 오전 1.04.50.png" descr="스크린샷 2021-11-07 오전 1.04.50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62385" y="5760210"/>
            <a:ext cx="7726828" cy="6224390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. Introduction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1. Introduction</a:t>
            </a:r>
          </a:p>
        </p:txBody>
      </p:sp>
      <p:sp>
        <p:nvSpPr>
          <p:cNvPr id="180" name="주제 소개 &amp; 선정 이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주제 소개 &amp; 선정 이유</a:t>
            </a:r>
          </a:p>
        </p:txBody>
      </p:sp>
      <p:sp>
        <p:nvSpPr>
          <p:cNvPr id="181" name="범죄의 원인을 분석해보는 과정을 통해서 도움이 되고자 함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dk1"/>
                </a:solidFill>
              </a:rPr>
              <a:t>범죄의 주된 원인 파악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dk1"/>
                </a:solidFill>
              </a:rPr>
              <a:t>파악한 원인을 바탕으로 개선 방안 탐색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dk1"/>
                </a:solidFill>
              </a:rPr>
              <a:t>범죄 감소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28117" y="4121396"/>
            <a:ext cx="9092946" cy="8064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. Data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2. Data</a:t>
            </a:r>
          </a:p>
        </p:txBody>
      </p:sp>
      <p:sp>
        <p:nvSpPr>
          <p:cNvPr id="184" name="Target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Target data</a:t>
            </a:r>
          </a:p>
        </p:txBody>
      </p:sp>
      <p:sp>
        <p:nvSpPr>
          <p:cNvPr id="185" name="범죄 데이터 출처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미국 데이터 사용</a:t>
            </a: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</a:rPr>
              <a:t>범죄 데이터 </a:t>
            </a:r>
            <a:r>
              <a:rPr lang="en-US" altLang="ko-KR" dirty="0">
                <a:solidFill>
                  <a:schemeClr val="dk1"/>
                </a:solidFill>
              </a:rPr>
              <a:t>: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FBI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–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federal bureau of investigation (2018)</a:t>
            </a:r>
            <a:endParaRPr lang="ko-KR" altLang="en-US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</a:rPr>
              <a:t>경범죄 </a:t>
            </a:r>
            <a:r>
              <a:rPr lang="en-US" altLang="ko-KR" dirty="0">
                <a:solidFill>
                  <a:schemeClr val="dk1"/>
                </a:solidFill>
              </a:rPr>
              <a:t>&amp;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ko-KR" altLang="en-US" dirty="0" err="1">
                <a:solidFill>
                  <a:schemeClr val="dk1"/>
                </a:solidFill>
              </a:rPr>
              <a:t>중범죄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: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NCSC – national center for state courts  (2018)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8790" y="7507719"/>
            <a:ext cx="9201693" cy="619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. Data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2. Data</a:t>
            </a:r>
          </a:p>
        </p:txBody>
      </p:sp>
      <p:sp>
        <p:nvSpPr>
          <p:cNvPr id="188" name="Fea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Feature</a:t>
            </a:r>
          </a:p>
        </p:txBody>
      </p:sp>
      <p:sp>
        <p:nvSpPr>
          <p:cNvPr id="189" name="12개 feature들 출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GDP :</a:t>
            </a:r>
            <a:r>
              <a:rPr lang="ko-KR" altLang="en-US" dirty="0"/>
              <a:t> </a:t>
            </a:r>
            <a:r>
              <a:rPr lang="en-US" altLang="ko-KR" dirty="0"/>
              <a:t>BEA – bureau of economic analysis (2020)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education : </a:t>
            </a:r>
            <a:r>
              <a:rPr lang="en-US" altLang="ko-KR" dirty="0">
                <a:solidFill>
                  <a:srgbClr val="FEFDFF"/>
                </a:solidFill>
              </a:rPr>
              <a:t>IES – institute of education sciences (2018)</a:t>
            </a:r>
            <a:endParaRPr lang="en-US" altLang="ko-KR" dirty="0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happy : </a:t>
            </a:r>
            <a:r>
              <a:rPr lang="en-US" altLang="ko-KR" dirty="0" err="1"/>
              <a:t>wallethub</a:t>
            </a:r>
            <a:r>
              <a:rPr lang="en-US" altLang="ko-KR" dirty="0"/>
              <a:t> 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PCPI : BEA – bureau of economic analysis (2020)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 err="1"/>
              <a:t>police_area</a:t>
            </a:r>
            <a:r>
              <a:rPr lang="en-US" altLang="ko-KR" dirty="0"/>
              <a:t> : FBI – </a:t>
            </a:r>
            <a:r>
              <a:rPr lang="en-US" altLang="ko-KR" dirty="0" err="1"/>
              <a:t>feberal</a:t>
            </a:r>
            <a:r>
              <a:rPr lang="en-US" altLang="ko-KR" dirty="0"/>
              <a:t>  bureau of investigation (2018)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 err="1"/>
              <a:t>msa</a:t>
            </a:r>
            <a:r>
              <a:rPr lang="en-US" altLang="ko-KR" dirty="0"/>
              <a:t> : United States Census bureau (2020)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 err="1"/>
              <a:t>old_rate</a:t>
            </a:r>
            <a:r>
              <a:rPr lang="en-US" altLang="ko-KR" dirty="0"/>
              <a:t> : United States Census bureau (2020)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gender : United States Census bureau (2020)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. Data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2. Data</a:t>
            </a:r>
          </a:p>
        </p:txBody>
      </p:sp>
      <p:sp>
        <p:nvSpPr>
          <p:cNvPr id="188" name="Fea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Feature</a:t>
            </a:r>
          </a:p>
        </p:txBody>
      </p:sp>
      <p:sp>
        <p:nvSpPr>
          <p:cNvPr id="189" name="12개 feature들 출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travel : U.S travel association (2018)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temperature : NOAA national climatic data center </a:t>
            </a:r>
            <a:r>
              <a:rPr lang="en" altLang="ko-Kore-KR" dirty="0"/>
              <a:t>of the United States (71 – 00)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/>
              <a:t>penalty : </a:t>
            </a:r>
            <a:r>
              <a:rPr lang="ko-KR" altLang="en-US" dirty="0"/>
              <a:t>각 주의 법원 사이트</a:t>
            </a:r>
            <a:endParaRPr lang="en-US" altLang="ko-KR" dirty="0"/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altLang="ko-KR" dirty="0" err="1"/>
              <a:t>gun_ownership</a:t>
            </a:r>
            <a:r>
              <a:rPr lang="en-US" altLang="ko-KR" dirty="0"/>
              <a:t> : RAND social and economic well-being (2020)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endParaRPr lang="en-US" altLang="ko-KR" dirty="0"/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r>
              <a:rPr lang="ko-KR" altLang="en-US" dirty="0"/>
              <a:t>      </a:t>
            </a:r>
            <a:r>
              <a:rPr lang="ko-KR" altLang="en-US" b="1" dirty="0">
                <a:solidFill>
                  <a:srgbClr val="D9D9D9"/>
                </a:solidFill>
              </a:rPr>
              <a:t>모든 </a:t>
            </a:r>
            <a:r>
              <a:rPr lang="en-US" altLang="ko-KR" b="1" dirty="0">
                <a:solidFill>
                  <a:srgbClr val="D9D9D9"/>
                </a:solidFill>
              </a:rPr>
              <a:t>feature data</a:t>
            </a:r>
            <a:r>
              <a:rPr lang="ko-KR" altLang="en-US" b="1" dirty="0">
                <a:solidFill>
                  <a:srgbClr val="D9D9D9"/>
                </a:solidFill>
              </a:rPr>
              <a:t>가 존재하는 </a:t>
            </a:r>
            <a:r>
              <a:rPr lang="en-US" altLang="ko-KR" b="1" dirty="0">
                <a:solidFill>
                  <a:srgbClr val="D9D9D9"/>
                </a:solidFill>
              </a:rPr>
              <a:t>30</a:t>
            </a:r>
            <a:r>
              <a:rPr lang="ko-KR" altLang="en-US" b="1" dirty="0">
                <a:solidFill>
                  <a:srgbClr val="D9D9D9"/>
                </a:solidFill>
              </a:rPr>
              <a:t>개의 주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3. Method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3. Method</a:t>
            </a:r>
          </a:p>
        </p:txBody>
      </p:sp>
      <p:sp>
        <p:nvSpPr>
          <p:cNvPr id="192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Regression</a:t>
            </a:r>
          </a:p>
        </p:txBody>
      </p:sp>
      <p:sp>
        <p:nvSpPr>
          <p:cNvPr id="193" name="간략 설명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1052957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여러 개의 독립변수와 한 개의 종속변수 간의 상관관계를 모델링하는 기법</a:t>
            </a:r>
          </a:p>
        </p:txBody>
      </p:sp>
      <p:sp>
        <p:nvSpPr>
          <p:cNvPr id="194" name="간략 설명"/>
          <p:cNvSpPr txBox="1"/>
          <p:nvPr/>
        </p:nvSpPr>
        <p:spPr>
          <a:xfrm>
            <a:off x="762000" y="5129784"/>
            <a:ext cx="10477500" cy="7316216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t" anchorCtr="0">
            <a:normAutofit/>
          </a:bodyPr>
          <a:lstStyle/>
          <a:p>
            <a:pPr marL="514080" marR="0" indent="-514080" algn="l" defTabSz="6477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4000"/>
              <a:buFont typeface="Arial"/>
              <a:buChar char="•"/>
              <a:defRPr/>
            </a:pPr>
            <a:r>
              <a:rPr kumimoji="0" lang="en-US" altLang="ko-KR" sz="4000" b="0" i="0" u="none" strike="noStrike" kern="0" cap="all" spc="180" normalizeH="0" baseline="0">
                <a:solidFill>
                  <a:srgbClr val="000000"/>
                </a:solidFill>
                <a:uLnTx/>
                <a:uFillTx/>
                <a:latin typeface="DIN Alternate Bold"/>
                <a:ea typeface="DIN Alternate Bold"/>
                <a:cs typeface="DIN Alternate Bold"/>
                <a:sym typeface="DIN Alternate Bold"/>
              </a:rPr>
              <a:t>linear </a:t>
            </a:r>
          </a:p>
        </p:txBody>
      </p:sp>
      <p:sp>
        <p:nvSpPr>
          <p:cNvPr id="195" name="간략 설명"/>
          <p:cNvSpPr txBox="1"/>
          <p:nvPr/>
        </p:nvSpPr>
        <p:spPr>
          <a:xfrm>
            <a:off x="12192000" y="5129784"/>
            <a:ext cx="11161395" cy="7316216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t" anchorCtr="0">
            <a:normAutofit/>
          </a:bodyPr>
          <a:lstStyle/>
          <a:p>
            <a:pPr marL="514080" marR="0" indent="-514080" algn="l" defTabSz="6477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4000"/>
              <a:buFont typeface="Arial"/>
              <a:buChar char="•"/>
              <a:defRPr/>
            </a:pPr>
            <a:r>
              <a:rPr kumimoji="0" lang="en-US" altLang="ko-KR" sz="4000" b="0" i="0" u="none" strike="noStrike" kern="0" cap="all" spc="180" normalizeH="0" baseline="0">
                <a:solidFill>
                  <a:srgbClr val="000000"/>
                </a:solidFill>
                <a:uLnTx/>
                <a:uFillTx/>
                <a:latin typeface="DIN Alternate Bold"/>
                <a:ea typeface="DIN Alternate Bold"/>
                <a:cs typeface="DIN Alternate Bold"/>
                <a:sym typeface="DIN Alternate Bold"/>
              </a:rPr>
              <a:t>logistic </a:t>
            </a:r>
          </a:p>
        </p:txBody>
      </p:sp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0739" y="6120339"/>
            <a:ext cx="7128891" cy="5994318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28116" y="6020614"/>
            <a:ext cx="7632955" cy="6193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3. Method"/>
          <p:cNvSpPr txBox="1">
            <a:spLocks noGrp="1"/>
          </p:cNvSpPr>
          <p:nvPr>
            <p:ph type="body" idx="21"/>
          </p:nvPr>
        </p:nvSpPr>
        <p:spPr>
          <a:xfrm>
            <a:off x="762000" y="730250"/>
            <a:ext cx="209550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/>
              <a:t>3. Method</a:t>
            </a:r>
          </a:p>
        </p:txBody>
      </p:sp>
      <p:sp>
        <p:nvSpPr>
          <p:cNvPr id="196" name="Decision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>
              <a:defRPr/>
            </a:pPr>
            <a:r>
              <a:rPr lang="ko-KR" altLang="en-US"/>
              <a:t>Decision tree</a:t>
            </a:r>
          </a:p>
        </p:txBody>
      </p:sp>
      <p:sp>
        <p:nvSpPr>
          <p:cNvPr id="197" name="간략 설명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분류와 회귀가 모두 가능한 지도 학습 모델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특정 기준에 따라 데이터를 구분하는 모델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한 번에 하나씩의 설명변수를 사용하여 </a:t>
            </a: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000000"/>
                </a:solidFill>
              </a:rPr>
              <a:t>    예측 가능한 규칙들의 집합을 생성</a:t>
            </a:r>
          </a:p>
        </p:txBody>
      </p:sp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66112" y="4409694"/>
            <a:ext cx="10071611" cy="8036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4000" b="0" i="0" u="none" strike="noStrike" cap="all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4000" b="0" i="0" u="none" strike="noStrike" cap="all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683</ep:Words>
  <ep:PresentationFormat>사용자 지정</ep:PresentationFormat>
  <ep:Paragraphs>97</ep:Paragraphs>
  <ep:Slides>21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New_Template7</vt:lpstr>
      <vt:lpstr>범죄의 원인 분석 및 비교</vt:lpstr>
      <vt:lpstr>슬라이드 2</vt:lpstr>
      <vt:lpstr>주제 소개 &amp; 선정 이유</vt:lpstr>
      <vt:lpstr>주제 소개 &amp; 선정 이유</vt:lpstr>
      <vt:lpstr>Target data</vt:lpstr>
      <vt:lpstr>Feature</vt:lpstr>
      <vt:lpstr>Feature</vt:lpstr>
      <vt:lpstr>Regression</vt:lpstr>
      <vt:lpstr>Decision tree</vt:lpstr>
      <vt:lpstr>경범죄와 중범죄의 경향성 차이</vt:lpstr>
      <vt:lpstr>Regression</vt:lpstr>
      <vt:lpstr>Regression</vt:lpstr>
      <vt:lpstr>correlation coefficient - pearson</vt:lpstr>
      <vt:lpstr>추가 분석</vt:lpstr>
      <vt:lpstr>추가 분석</vt:lpstr>
      <vt:lpstr>correlation coefficient</vt:lpstr>
      <vt:lpstr>Decision tree</vt:lpstr>
      <vt:lpstr>결론</vt:lpstr>
      <vt:lpstr>한계점</vt:lpstr>
      <vt:lpstr>슬라이드 20</vt:lpstr>
      <vt:lpstr>감사합니다:)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kjyju</cp:lastModifiedBy>
  <dcterms:modified xsi:type="dcterms:W3CDTF">2021-11-11T08:48:03.263</dcterms:modified>
  <cp:revision>67</cp:revision>
  <dc:title>범죄의 원인 분석 및 비교</dc:title>
  <cp:version>1000.0000.01</cp:version>
</cp:coreProperties>
</file>