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9563F-0C44-B7DC-FB66-AC55D5CDB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6FD47-4758-FCF8-5D13-54AE1C67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D7D62-EAC0-0A64-19FD-F679464B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032E4-2516-3208-1931-8FDBC25C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6397A-CC9B-D940-D540-5B251D9F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489E3-879A-7F85-ACC2-E5ED5B9A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DB068-B345-F6D2-9DED-A1392D3E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4B90E-CE7F-9F75-5C23-562A14C6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2D2F-4890-6106-05F1-B4B3ABDF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AFEE3-2B1B-882D-CABD-C7560C7F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CEA5EE-F774-7AA5-4539-EE3563E26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17EF3-15FA-9296-F17B-274D8251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6CB49-5EEC-C08E-6C5D-A60CAD2F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03BD5-EDE3-6DA7-A463-5AEA5924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875D5-CD04-0A75-D2CB-490C064E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742A-56BF-F7A1-1F4D-D51C97B0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69594-1DF2-3BC3-3DB2-5A676DF2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F5289-C73C-9FD5-2F75-9410935E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68FFA-0EA1-37CC-C779-1BD7304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3BC87-774F-4681-8639-52C97AA0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B24F-B930-B92F-8941-0F4327FE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1ABC-5EA3-3B4F-B6A2-BB969BA7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F6874-E04B-805D-FBE6-9D86B013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20108-E4E8-A99A-4D35-DC9A676A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6B8E0-7D80-DFE8-042D-F130B8DA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7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EFACF-BF1F-43DB-DD85-F7F3FA6E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57436-34A1-7789-D473-8CC86CDA5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BF031-70A1-DDC5-9C6B-6EE47E1A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D5FF0-1F55-B905-4974-172663FC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96508-D0DE-06CF-3EB9-E657E23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73A73-E5E1-9E6C-C348-FEA8636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4516-DEA1-E074-A6BF-8E9F535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FBAF8-92C4-EE60-24C1-04BC8966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1145E-629F-D77A-11BC-5552E9F1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110472-CE22-9774-D469-2B77AC05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FEB26-0B27-8D66-993B-3FCF2163B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CC04F-0F67-CC3A-A848-C7F32567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81DD93-593B-58AF-0617-EE2C2557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9B199-BC77-77F4-DC03-ED1B14A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736A-7BB7-97CA-26C1-CE32F21E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3B627-E1C8-7125-93C0-869C2715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B6777-1E0C-EBA4-9AF5-40AD782F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A650B-0FF6-2666-8D88-FA6DC11F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4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BC76F-F508-CA6C-29A4-A5414E38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31FE5-7F6F-9C70-DB87-2C9514F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91DD0-54CD-1AAD-B9EC-81EEA972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9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0001-1729-E2EE-5BB1-3F56B8FC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E70AC-73F3-7A70-DD32-05C3656A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EAA82-0BD2-2A07-FF76-2DE6322E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98A6D-B16F-45EE-A273-B6DD51FE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3AFD3-020F-630A-2C64-92FE0D7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7829A-B4AF-7158-1762-75D70916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5EF92-DCD0-5643-9E36-CAEA4552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0A09A-18D5-01F3-E233-EDA323A80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C7945-2DA3-7E46-86DF-9EECC8A1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1B67D-D0C7-1692-48DA-F93851C4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45AE-C995-B1F7-1535-4E4DD585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85520-1693-73D8-0F9F-E07D56B3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2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47947-7698-321B-3068-6E79CA6D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F2997-E6BA-AF40-280C-8B6BD2B4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282DE-6895-6472-4900-BBE87D706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418-C518-4E52-9AD7-066809A119BB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BCCAF-AA50-B7CE-BB0C-5E957CA43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025B0-5E25-2878-A9D7-5F7447DE8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410F-459A-40FC-A209-4E81574D8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opy.tistory.com/52" TargetMode="External"/><Relationship Id="rId3" Type="http://schemas.openxmlformats.org/officeDocument/2006/relationships/hyperlink" Target="https://dsbook.tistory.com/58" TargetMode="External"/><Relationship Id="rId7" Type="http://schemas.openxmlformats.org/officeDocument/2006/relationships/hyperlink" Target="https://gooopy.tistory.com/55" TargetMode="External"/><Relationship Id="rId2" Type="http://schemas.openxmlformats.org/officeDocument/2006/relationships/hyperlink" Target="https://wikidocs.net/19293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sbook.tistory.com/59" TargetMode="External"/><Relationship Id="rId11" Type="http://schemas.openxmlformats.org/officeDocument/2006/relationships/hyperlink" Target="https://gr-st-dev.tistory.com/423" TargetMode="External"/><Relationship Id="rId5" Type="http://schemas.openxmlformats.org/officeDocument/2006/relationships/hyperlink" Target="https://wikidocs.net/145646" TargetMode="External"/><Relationship Id="rId10" Type="http://schemas.openxmlformats.org/officeDocument/2006/relationships/hyperlink" Target="https://gooopy.tistory.com/80" TargetMode="External"/><Relationship Id="rId4" Type="http://schemas.openxmlformats.org/officeDocument/2006/relationships/hyperlink" Target="https://dacon.io/forum/408215" TargetMode="External"/><Relationship Id="rId9" Type="http://schemas.openxmlformats.org/officeDocument/2006/relationships/hyperlink" Target="https://sosoeasy.tistory.com/35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교통, 선박, 하늘, 배이(가) 표시된 사진&#10;&#10;자동 생성된 설명">
            <a:extLst>
              <a:ext uri="{FF2B5EF4-FFF2-40B4-BE49-F238E27FC236}">
                <a16:creationId xmlns:a16="http://schemas.microsoft.com/office/drawing/2014/main" id="{CA1C1B78-7462-490C-6A78-FB5D2A96BD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9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FF34AD-BD34-AA47-FEA1-9CAAE7366A4A}"/>
              </a:ext>
            </a:extLst>
          </p:cNvPr>
          <p:cNvSpPr/>
          <p:nvPr/>
        </p:nvSpPr>
        <p:spPr>
          <a:xfrm>
            <a:off x="1502228" y="2403799"/>
            <a:ext cx="9187543" cy="4127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1"/>
                </a:solidFill>
              </a:rPr>
              <a:t>타이타닉 데이터 셋을</a:t>
            </a:r>
            <a:endParaRPr lang="en-US" altLang="ko-KR" sz="4500" dirty="0">
              <a:solidFill>
                <a:schemeClr val="tx1"/>
              </a:solidFill>
            </a:endParaRPr>
          </a:p>
          <a:p>
            <a:pPr algn="ctr"/>
            <a:r>
              <a:rPr lang="ko-KR" altLang="en-US" sz="4500" dirty="0">
                <a:solidFill>
                  <a:schemeClr val="tx1"/>
                </a:solidFill>
              </a:rPr>
              <a:t>이용한 모델 구현</a:t>
            </a:r>
            <a:endParaRPr lang="en-US" altLang="ko-KR" sz="45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19017029 </a:t>
            </a:r>
            <a:r>
              <a:rPr lang="ko-KR" altLang="en-US" dirty="0">
                <a:solidFill>
                  <a:schemeClr val="tx1"/>
                </a:solidFill>
              </a:rPr>
              <a:t>김주엽</a:t>
            </a:r>
          </a:p>
        </p:txBody>
      </p:sp>
    </p:spTree>
    <p:extLst>
      <p:ext uri="{BB962C8B-B14F-4D97-AF65-F5344CB8AC3E}">
        <p14:creationId xmlns:p14="http://schemas.microsoft.com/office/powerpoint/2010/main" val="119648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8AE29A1-F425-CD2B-EA69-51A212E8FB02}"/>
              </a:ext>
            </a:extLst>
          </p:cNvPr>
          <p:cNvSpPr/>
          <p:nvPr/>
        </p:nvSpPr>
        <p:spPr>
          <a:xfrm>
            <a:off x="2041530" y="2475528"/>
            <a:ext cx="4118776" cy="3352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Sigmoid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모델 구현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0B2FCF-02B6-6BF5-D1B7-D898D8C14216}"/>
              </a:ext>
            </a:extLst>
          </p:cNvPr>
          <p:cNvGrpSpPr/>
          <p:nvPr/>
        </p:nvGrpSpPr>
        <p:grpSpPr>
          <a:xfrm>
            <a:off x="6605612" y="1788752"/>
            <a:ext cx="5233963" cy="1773599"/>
            <a:chOff x="6557987" y="1788752"/>
            <a:chExt cx="5233963" cy="177359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3209C58-BD9C-DDA5-4853-67754C69A20E}"/>
                </a:ext>
              </a:extLst>
            </p:cNvPr>
            <p:cNvSpPr/>
            <p:nvPr/>
          </p:nvSpPr>
          <p:spPr>
            <a:xfrm>
              <a:off x="6631766" y="1988419"/>
              <a:ext cx="5160184" cy="1573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78C4C4-3FF7-F73B-02E7-DED8A4149C0B}"/>
                </a:ext>
              </a:extLst>
            </p:cNvPr>
            <p:cNvSpPr/>
            <p:nvPr/>
          </p:nvSpPr>
          <p:spPr>
            <a:xfrm>
              <a:off x="6557987" y="2225265"/>
              <a:ext cx="5233963" cy="1213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1.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입력 값을 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0 ~ 1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사이의 값으로 반환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2. 0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과 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로 분류하여 이진 분류에 주로 사용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3.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매끄러운 곡선을 가지기에 기울기가 급변하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는 기울기 폭주가 발생하지 않음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6F34B7E-B3F3-B677-A427-D588777AB0D9}"/>
                </a:ext>
              </a:extLst>
            </p:cNvPr>
            <p:cNvSpPr/>
            <p:nvPr/>
          </p:nvSpPr>
          <p:spPr>
            <a:xfrm>
              <a:off x="6595306" y="1788752"/>
              <a:ext cx="1235392" cy="4066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특징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022D35-C2CC-D4C0-B017-0FF9787A1CF6}"/>
              </a:ext>
            </a:extLst>
          </p:cNvPr>
          <p:cNvGrpSpPr/>
          <p:nvPr/>
        </p:nvGrpSpPr>
        <p:grpSpPr>
          <a:xfrm>
            <a:off x="6605611" y="4093083"/>
            <a:ext cx="5233963" cy="1649773"/>
            <a:chOff x="6557987" y="1788752"/>
            <a:chExt cx="5233963" cy="164977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19D0EB5-3F56-8A03-8978-1E4A54010393}"/>
                </a:ext>
              </a:extLst>
            </p:cNvPr>
            <p:cNvSpPr/>
            <p:nvPr/>
          </p:nvSpPr>
          <p:spPr>
            <a:xfrm>
              <a:off x="6631766" y="1988419"/>
              <a:ext cx="5160184" cy="1298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45CD84-A679-37B4-4A2B-8FBBFA6E83AA}"/>
                </a:ext>
              </a:extLst>
            </p:cNvPr>
            <p:cNvSpPr/>
            <p:nvPr/>
          </p:nvSpPr>
          <p:spPr>
            <a:xfrm>
              <a:off x="6557987" y="2225265"/>
              <a:ext cx="5233963" cy="1213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1.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모든 값을 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0 ~ 1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사이의 값만 반환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2. </a:t>
              </a:r>
              <a:r>
                <a:rPr lang="ko-KR" altLang="en-US" dirty="0" err="1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경사하강법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수행 시 범위가 좁아 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에 수렴      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  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하는 기울기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소실 문제가 발생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endPara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17E677F-6AE5-9229-5249-136A139AF1C0}"/>
                </a:ext>
              </a:extLst>
            </p:cNvPr>
            <p:cNvSpPr/>
            <p:nvPr/>
          </p:nvSpPr>
          <p:spPr>
            <a:xfrm>
              <a:off x="6595306" y="1788752"/>
              <a:ext cx="1235392" cy="4066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단점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D442DCFD-A835-106B-1359-275B4488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13" y="2651918"/>
            <a:ext cx="3738410" cy="3000018"/>
          </a:xfrm>
          <a:prstGeom prst="round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B4127ED-0AFF-076C-32D3-B40A621E30FE}"/>
              </a:ext>
            </a:extLst>
          </p:cNvPr>
          <p:cNvSpPr/>
          <p:nvPr/>
        </p:nvSpPr>
        <p:spPr>
          <a:xfrm>
            <a:off x="7567244" y="6096551"/>
            <a:ext cx="3310695" cy="406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출력층에 적합한 활성화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A254162-22AE-ED9F-E43D-340ABE4999F5}"/>
              </a:ext>
            </a:extLst>
          </p:cNvPr>
          <p:cNvSpPr/>
          <p:nvPr/>
        </p:nvSpPr>
        <p:spPr>
          <a:xfrm>
            <a:off x="7031533" y="6146282"/>
            <a:ext cx="458185" cy="307202"/>
          </a:xfrm>
          <a:prstGeom prst="rightArrow">
            <a:avLst>
              <a:gd name="adj1" fmla="val 26578"/>
              <a:gd name="adj2" fmla="val 615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8AE29A1-F425-CD2B-EA69-51A212E8FB02}"/>
              </a:ext>
            </a:extLst>
          </p:cNvPr>
          <p:cNvSpPr/>
          <p:nvPr/>
        </p:nvSpPr>
        <p:spPr>
          <a:xfrm>
            <a:off x="2041530" y="2475528"/>
            <a:ext cx="4118776" cy="3352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Relu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모델 구현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535FB48-BC01-9D91-EAD2-670FA335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15" y="2651895"/>
            <a:ext cx="3728206" cy="3019116"/>
          </a:xfrm>
          <a:prstGeom prst="round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0B2FCF-02B6-6BF5-D1B7-D898D8C14216}"/>
              </a:ext>
            </a:extLst>
          </p:cNvPr>
          <p:cNvGrpSpPr/>
          <p:nvPr/>
        </p:nvGrpSpPr>
        <p:grpSpPr>
          <a:xfrm>
            <a:off x="6605612" y="1788752"/>
            <a:ext cx="5233963" cy="1773599"/>
            <a:chOff x="6557987" y="1788752"/>
            <a:chExt cx="5233963" cy="177359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3209C58-BD9C-DDA5-4853-67754C69A20E}"/>
                </a:ext>
              </a:extLst>
            </p:cNvPr>
            <p:cNvSpPr/>
            <p:nvPr/>
          </p:nvSpPr>
          <p:spPr>
            <a:xfrm>
              <a:off x="6631766" y="1988419"/>
              <a:ext cx="5160184" cy="15739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78C4C4-3FF7-F73B-02E7-DED8A4149C0B}"/>
                </a:ext>
              </a:extLst>
            </p:cNvPr>
            <p:cNvSpPr/>
            <p:nvPr/>
          </p:nvSpPr>
          <p:spPr>
            <a:xfrm>
              <a:off x="6557987" y="2225265"/>
              <a:ext cx="5233963" cy="1213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1.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양수면 자기 자신을 음수면 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을 반환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2.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단순한 구조로 은닉층에서 주로 사용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3.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기존 활성화 함수에 비해 속도가 매우 빠름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4.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기울기 소실 문제가 발생하지 않음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6F34B7E-B3F3-B677-A427-D588777AB0D9}"/>
                </a:ext>
              </a:extLst>
            </p:cNvPr>
            <p:cNvSpPr/>
            <p:nvPr/>
          </p:nvSpPr>
          <p:spPr>
            <a:xfrm>
              <a:off x="6595306" y="1788752"/>
              <a:ext cx="1235392" cy="4066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특징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022D35-C2CC-D4C0-B017-0FF9787A1CF6}"/>
              </a:ext>
            </a:extLst>
          </p:cNvPr>
          <p:cNvGrpSpPr/>
          <p:nvPr/>
        </p:nvGrpSpPr>
        <p:grpSpPr>
          <a:xfrm>
            <a:off x="6605611" y="4093083"/>
            <a:ext cx="5233963" cy="1649773"/>
            <a:chOff x="6557987" y="1788752"/>
            <a:chExt cx="5233963" cy="164977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19D0EB5-3F56-8A03-8978-1E4A54010393}"/>
                </a:ext>
              </a:extLst>
            </p:cNvPr>
            <p:cNvSpPr/>
            <p:nvPr/>
          </p:nvSpPr>
          <p:spPr>
            <a:xfrm>
              <a:off x="6631766" y="1988419"/>
              <a:ext cx="5160184" cy="9673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45CD84-A679-37B4-4A2B-8FBBFA6E83AA}"/>
                </a:ext>
              </a:extLst>
            </p:cNvPr>
            <p:cNvSpPr/>
            <p:nvPr/>
          </p:nvSpPr>
          <p:spPr>
            <a:xfrm>
              <a:off x="6557987" y="2225265"/>
              <a:ext cx="5233963" cy="12132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1.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음수 값을 입력 받으면 항상 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으로 반환</a:t>
              </a:r>
              <a:endPara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2. </a:t>
              </a:r>
              <a:r>
                <a:rPr lang="en-US" altLang="ko-KR" dirty="0">
                  <a:solidFill>
                    <a:schemeClr val="tx1"/>
                  </a:solidFill>
                  <a:highlight>
                    <a:srgbClr val="FFFF00"/>
                  </a:highlight>
                  <a:latin typeface="바탕체" panose="02030609000101010101" pitchFamily="17" charset="-127"/>
                  <a:ea typeface="바탕체" panose="02030609000101010101" pitchFamily="17" charset="-127"/>
                </a:rPr>
                <a:t>Dying </a:t>
              </a:r>
              <a:r>
                <a:rPr lang="en-US" altLang="ko-KR" dirty="0" err="1">
                  <a:solidFill>
                    <a:schemeClr val="tx1"/>
                  </a:solidFill>
                  <a:highlight>
                    <a:srgbClr val="FFFF00"/>
                  </a:highlight>
                  <a:latin typeface="바탕체" panose="02030609000101010101" pitchFamily="17" charset="-127"/>
                  <a:ea typeface="바탕체" panose="02030609000101010101" pitchFamily="17" charset="-127"/>
                </a:rPr>
                <a:t>Relu</a:t>
              </a:r>
              <a:r>
                <a:rPr lang="en-US" altLang="ko-KR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현상이 발생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17E677F-6AE5-9229-5249-136A139AF1C0}"/>
                </a:ext>
              </a:extLst>
            </p:cNvPr>
            <p:cNvSpPr/>
            <p:nvPr/>
          </p:nvSpPr>
          <p:spPr>
            <a:xfrm>
              <a:off x="6595306" y="1788752"/>
              <a:ext cx="1235392" cy="4066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단점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662AB8-679F-52C6-A8F5-D4D4AF3EF30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9925" y="5108575"/>
            <a:ext cx="880864" cy="79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D936517-519F-F77A-8FF3-BC0EF7EFED9B}"/>
              </a:ext>
            </a:extLst>
          </p:cNvPr>
          <p:cNvSpPr/>
          <p:nvPr/>
        </p:nvSpPr>
        <p:spPr>
          <a:xfrm>
            <a:off x="7259720" y="5898655"/>
            <a:ext cx="3822137" cy="212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입력 값이 음수일 때 기울기가 </a:t>
            </a:r>
            <a:r>
              <a:rPr lang="en-US" altLang="ko-KR" sz="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0</a:t>
            </a:r>
            <a:r>
              <a:rPr lang="ko-KR" altLang="en-US" sz="8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 되어 가중치 업데이트가 불가능한 현상</a:t>
            </a:r>
          </a:p>
        </p:txBody>
      </p:sp>
    </p:spTree>
    <p:extLst>
      <p:ext uri="{BB962C8B-B14F-4D97-AF65-F5344CB8AC3E}">
        <p14:creationId xmlns:p14="http://schemas.microsoft.com/office/powerpoint/2010/main" val="43456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Keras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Min-Max Scaling</a:t>
            </a:r>
          </a:p>
          <a:p>
            <a:pPr algn="ctr">
              <a:spcAft>
                <a:spcPts val="1000"/>
              </a:spcAft>
            </a:pP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Batch Normalization</a:t>
            </a:r>
          </a:p>
          <a:p>
            <a:pPr algn="ctr">
              <a:spcAft>
                <a:spcPts val="1000"/>
              </a:spcAft>
            </a:pP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FCL</a:t>
            </a:r>
          </a:p>
          <a:p>
            <a:pPr algn="ctr">
              <a:spcAft>
                <a:spcPts val="1000"/>
              </a:spcAft>
            </a:pP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Relu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Sigmoid</a:t>
            </a:r>
          </a:p>
          <a:p>
            <a:pPr algn="ctr">
              <a:spcAft>
                <a:spcPts val="1000"/>
              </a:spcAft>
            </a:pP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Loss Function</a:t>
            </a:r>
          </a:p>
          <a:p>
            <a:pPr algn="ctr">
              <a:spcAft>
                <a:spcPts val="1000"/>
              </a:spcAft>
            </a:pP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Optimizer</a:t>
            </a:r>
          </a:p>
          <a:p>
            <a:pPr algn="ctr">
              <a:spcAft>
                <a:spcPts val="1000"/>
              </a:spcAft>
            </a:pP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타이타닉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생존자 분류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VI.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참고 사이트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72E92E-B80B-C988-4778-5C3C52F0B48A}"/>
              </a:ext>
            </a:extLst>
          </p:cNvPr>
          <p:cNvSpPr/>
          <p:nvPr/>
        </p:nvSpPr>
        <p:spPr>
          <a:xfrm>
            <a:off x="1903442" y="1519800"/>
            <a:ext cx="4444480" cy="709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2"/>
              </a:rPr>
              <a:t>https://wikidocs.net/192931</a:t>
            </a:r>
            <a:endParaRPr lang="en-US" altLang="ko-KR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3"/>
              </a:rPr>
              <a:t>https://dsbook.tistory.com/58</a:t>
            </a:r>
            <a:endParaRPr lang="en-US" altLang="ko-KR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E7BE0-7DCB-D33D-077C-603BE866E2DA}"/>
              </a:ext>
            </a:extLst>
          </p:cNvPr>
          <p:cNvSpPr/>
          <p:nvPr/>
        </p:nvSpPr>
        <p:spPr>
          <a:xfrm>
            <a:off x="1903442" y="2319900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4"/>
              </a:rPr>
              <a:t>https://dacon.io/forum/408215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A6FCD0-757F-2D34-3544-A302902048C1}"/>
              </a:ext>
            </a:extLst>
          </p:cNvPr>
          <p:cNvSpPr/>
          <p:nvPr/>
        </p:nvSpPr>
        <p:spPr>
          <a:xfrm>
            <a:off x="1903442" y="2853300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5"/>
              </a:rPr>
              <a:t>https://wikidocs.net/145646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BA1605-2722-6FC9-A999-EA67A2F45BA3}"/>
              </a:ext>
            </a:extLst>
          </p:cNvPr>
          <p:cNvSpPr/>
          <p:nvPr/>
        </p:nvSpPr>
        <p:spPr>
          <a:xfrm>
            <a:off x="1903442" y="3398887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6"/>
              </a:rPr>
              <a:t>https://dsbook.tistory.com/59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5A1C36-E911-B541-AE6B-26D2EEA2D535}"/>
              </a:ext>
            </a:extLst>
          </p:cNvPr>
          <p:cNvSpPr/>
          <p:nvPr/>
        </p:nvSpPr>
        <p:spPr>
          <a:xfrm>
            <a:off x="1903442" y="3803856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7"/>
              </a:rPr>
              <a:t>https://gooopy.tistory.com/55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93159-41FC-33F3-5104-214E8007AD5D}"/>
              </a:ext>
            </a:extLst>
          </p:cNvPr>
          <p:cNvSpPr/>
          <p:nvPr/>
        </p:nvSpPr>
        <p:spPr>
          <a:xfrm>
            <a:off x="1903442" y="4199553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8"/>
              </a:rPr>
              <a:t>https://gooopy.tistory.com/52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47DC9E-2019-9CBF-6C5A-7D4EFE1A324B}"/>
              </a:ext>
            </a:extLst>
          </p:cNvPr>
          <p:cNvSpPr/>
          <p:nvPr/>
        </p:nvSpPr>
        <p:spPr>
          <a:xfrm>
            <a:off x="1903442" y="4591615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9"/>
              </a:rPr>
              <a:t>https://sosoeasy.tistory.com/351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B2D2-BF16-A13B-2D6E-FD328EE4724C}"/>
              </a:ext>
            </a:extLst>
          </p:cNvPr>
          <p:cNvSpPr/>
          <p:nvPr/>
        </p:nvSpPr>
        <p:spPr>
          <a:xfrm>
            <a:off x="1903442" y="5538407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10"/>
              </a:rPr>
              <a:t>https://gooopy.tistory.com/80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5FFB18-723C-CA96-4FE9-B7475060FBE8}"/>
              </a:ext>
            </a:extLst>
          </p:cNvPr>
          <p:cNvCxnSpPr/>
          <p:nvPr/>
        </p:nvCxnSpPr>
        <p:spPr>
          <a:xfrm>
            <a:off x="0" y="22479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1BEC12-12C7-40C0-A709-907CE0EE717A}"/>
              </a:ext>
            </a:extLst>
          </p:cNvPr>
          <p:cNvCxnSpPr/>
          <p:nvPr/>
        </p:nvCxnSpPr>
        <p:spPr>
          <a:xfrm>
            <a:off x="0" y="269557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D94C86-0E08-0888-8934-7BF7DB1E769C}"/>
              </a:ext>
            </a:extLst>
          </p:cNvPr>
          <p:cNvCxnSpPr/>
          <p:nvPr/>
        </p:nvCxnSpPr>
        <p:spPr>
          <a:xfrm>
            <a:off x="0" y="3351262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5EBA1C-59DA-76FB-983D-EFFCB2D8784B}"/>
              </a:ext>
            </a:extLst>
          </p:cNvPr>
          <p:cNvCxnSpPr/>
          <p:nvPr/>
        </p:nvCxnSpPr>
        <p:spPr>
          <a:xfrm>
            <a:off x="0" y="3765756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3F8FC6-CFDD-8AF0-B34D-9505A2E5DFC1}"/>
              </a:ext>
            </a:extLst>
          </p:cNvPr>
          <p:cNvCxnSpPr/>
          <p:nvPr/>
        </p:nvCxnSpPr>
        <p:spPr>
          <a:xfrm>
            <a:off x="0" y="4161453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5EBD56-411A-86D8-D980-6D0D7A99A47B}"/>
              </a:ext>
            </a:extLst>
          </p:cNvPr>
          <p:cNvCxnSpPr/>
          <p:nvPr/>
        </p:nvCxnSpPr>
        <p:spPr>
          <a:xfrm>
            <a:off x="0" y="457256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E380EC-118C-49EE-AF2E-7F4CDA20233C}"/>
              </a:ext>
            </a:extLst>
          </p:cNvPr>
          <p:cNvCxnSpPr/>
          <p:nvPr/>
        </p:nvCxnSpPr>
        <p:spPr>
          <a:xfrm>
            <a:off x="0" y="4942096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328466-9EC4-342D-25C1-AC6D5382849A}"/>
              </a:ext>
            </a:extLst>
          </p:cNvPr>
          <p:cNvCxnSpPr/>
          <p:nvPr/>
        </p:nvCxnSpPr>
        <p:spPr>
          <a:xfrm>
            <a:off x="0" y="535361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FF61CF-C6A2-83EC-83F9-1786B02B4CBA}"/>
              </a:ext>
            </a:extLst>
          </p:cNvPr>
          <p:cNvSpPr/>
          <p:nvPr/>
        </p:nvSpPr>
        <p:spPr>
          <a:xfrm>
            <a:off x="1903442" y="4992818"/>
            <a:ext cx="4444480" cy="33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11"/>
              </a:rPr>
              <a:t>https://gr-st-dev.tistory.com/423</a:t>
            </a:r>
            <a:endParaRPr lang="ko-KR" altLang="en-US" sz="1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34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프로젝트명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기획의도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적용된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알고리즘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기대효과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ko-KR" altLang="en-US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E5B57C-5EFD-8EFC-7B33-6699A3DD073D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A070AE-91D3-F5C9-0C35-4C34D8B5E51D}"/>
              </a:ext>
            </a:extLst>
          </p:cNvPr>
          <p:cNvSpPr/>
          <p:nvPr/>
        </p:nvSpPr>
        <p:spPr>
          <a:xfrm>
            <a:off x="1903444" y="2883157"/>
            <a:ext cx="10288555" cy="4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지도학습을 이용하여 과거에 있었던 사건에 대해 분석 및 구현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DDB577-BEB7-F6BE-9FE6-6A4D3A6FC8F5}"/>
              </a:ext>
            </a:extLst>
          </p:cNvPr>
          <p:cNvSpPr/>
          <p:nvPr/>
        </p:nvSpPr>
        <p:spPr>
          <a:xfrm>
            <a:off x="1903443" y="3946845"/>
            <a:ext cx="10288555" cy="73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Logistic Regression, Min-Max Scaling, </a:t>
            </a: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Sigmoid, Adam, Binary </a:t>
            </a: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CrossEntropy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2F07C-D723-7918-41BF-578FF658E696}"/>
              </a:ext>
            </a:extLst>
          </p:cNvPr>
          <p:cNvSpPr/>
          <p:nvPr/>
        </p:nvSpPr>
        <p:spPr>
          <a:xfrm>
            <a:off x="1903445" y="1838134"/>
            <a:ext cx="10288555" cy="4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Titanic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1A973C-4781-BA2A-704D-4A04891EE0A2}"/>
              </a:ext>
            </a:extLst>
          </p:cNvPr>
          <p:cNvSpPr/>
          <p:nvPr/>
        </p:nvSpPr>
        <p:spPr>
          <a:xfrm>
            <a:off x="1903442" y="5318443"/>
            <a:ext cx="10288555" cy="4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과거에 있었던 사건을 분석하여 앞으로 미래에 일어날 일에 대해 예방 및 방지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693287-17F1-88F5-44C0-84747963D14D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98793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사고 배경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사고 원인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구조 현황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endParaRPr lang="ko-KR" altLang="en-US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A070AE-91D3-F5C9-0C35-4C34D8B5E51D}"/>
              </a:ext>
            </a:extLst>
          </p:cNvPr>
          <p:cNvSpPr/>
          <p:nvPr/>
        </p:nvSpPr>
        <p:spPr>
          <a:xfrm>
            <a:off x="1903444" y="2912620"/>
            <a:ext cx="10288555" cy="849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ㆍ빙산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경고 메시지가 선장에게 제대로 전달이 되지 않아 충돌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ㆍ충돌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사실을 인지했음에도 불구하고 한동안 계속 운행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ㆍ구명보트의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수가 적음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2F07C-D723-7918-41BF-578FF658E696}"/>
              </a:ext>
            </a:extLst>
          </p:cNvPr>
          <p:cNvSpPr/>
          <p:nvPr/>
        </p:nvSpPr>
        <p:spPr>
          <a:xfrm>
            <a:off x="1903445" y="1822092"/>
            <a:ext cx="10288555" cy="429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1912.4.15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새벽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북대서양에서 빙산에 충돌해 침몰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C24CC0-E351-C560-ABB9-6AE81360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23" y="4035464"/>
            <a:ext cx="6427277" cy="2717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D9DA4-5452-C9A9-22B4-D25F0EC51D9D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II.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F0C15-2189-C0D7-4148-D6B5BCF10532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타이타닉 사고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982602-3D39-C07E-9E75-A9676F13968C}"/>
              </a:ext>
            </a:extLst>
          </p:cNvPr>
          <p:cNvSpPr/>
          <p:nvPr/>
        </p:nvSpPr>
        <p:spPr>
          <a:xfrm>
            <a:off x="2259524" y="4210051"/>
            <a:ext cx="4312726" cy="16816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4247FB-1FC0-33EC-F5E0-1C1C93380F75}"/>
              </a:ext>
            </a:extLst>
          </p:cNvPr>
          <p:cNvSpPr/>
          <p:nvPr/>
        </p:nvSpPr>
        <p:spPr>
          <a:xfrm>
            <a:off x="2259524" y="6091238"/>
            <a:ext cx="4312726" cy="50006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44C39B-D479-7475-91C4-786EEB6979CB}"/>
              </a:ext>
            </a:extLst>
          </p:cNvPr>
          <p:cNvSpPr/>
          <p:nvPr/>
        </p:nvSpPr>
        <p:spPr>
          <a:xfrm>
            <a:off x="2259522" y="4549884"/>
            <a:ext cx="4312726" cy="16816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CBCE8-7325-00A6-5C1F-20E2E7947614}"/>
              </a:ext>
            </a:extLst>
          </p:cNvPr>
          <p:cNvSpPr/>
          <p:nvPr/>
        </p:nvSpPr>
        <p:spPr>
          <a:xfrm>
            <a:off x="2259522" y="5054258"/>
            <a:ext cx="4312726" cy="16816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F8D97-D443-ADCD-EEA7-3AB48C6E6E41}"/>
              </a:ext>
            </a:extLst>
          </p:cNvPr>
          <p:cNvSpPr/>
          <p:nvPr/>
        </p:nvSpPr>
        <p:spPr>
          <a:xfrm>
            <a:off x="2259522" y="5568158"/>
            <a:ext cx="4312726" cy="16816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0E104-1310-BC39-38A5-29381F43D294}"/>
              </a:ext>
            </a:extLst>
          </p:cNvPr>
          <p:cNvSpPr/>
          <p:nvPr/>
        </p:nvSpPr>
        <p:spPr>
          <a:xfrm>
            <a:off x="2259524" y="4718050"/>
            <a:ext cx="4312726" cy="1682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0E4AA-6762-4AD4-50ED-535BE84D14D7}"/>
              </a:ext>
            </a:extLst>
          </p:cNvPr>
          <p:cNvSpPr/>
          <p:nvPr/>
        </p:nvSpPr>
        <p:spPr>
          <a:xfrm>
            <a:off x="2259524" y="5226159"/>
            <a:ext cx="4312726" cy="16827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III.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타이타닉 데이터 셋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45E621-5BF2-62FB-F618-9C6B67A4A8BF}"/>
              </a:ext>
            </a:extLst>
          </p:cNvPr>
          <p:cNvGrpSpPr/>
          <p:nvPr/>
        </p:nvGrpSpPr>
        <p:grpSpPr>
          <a:xfrm>
            <a:off x="2323322" y="1845501"/>
            <a:ext cx="2696549" cy="3829471"/>
            <a:chOff x="2323322" y="2032113"/>
            <a:chExt cx="2696549" cy="382947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C7E19F-89F8-C21A-6CAF-CA664A67F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3322" y="2643920"/>
              <a:ext cx="709127" cy="32176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CC5F90-30E0-3315-6366-9F77B1C7F4F4}"/>
                </a:ext>
              </a:extLst>
            </p:cNvPr>
            <p:cNvSpPr/>
            <p:nvPr/>
          </p:nvSpPr>
          <p:spPr>
            <a:xfrm>
              <a:off x="2323322" y="2032113"/>
              <a:ext cx="2696549" cy="4292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gender_submission.csv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EC42E1-8E37-96D7-3B9A-B736DA052144}"/>
              </a:ext>
            </a:extLst>
          </p:cNvPr>
          <p:cNvGrpSpPr/>
          <p:nvPr/>
        </p:nvGrpSpPr>
        <p:grpSpPr>
          <a:xfrm>
            <a:off x="7845490" y="2774549"/>
            <a:ext cx="4046376" cy="2600208"/>
            <a:chOff x="3614052" y="3429000"/>
            <a:chExt cx="4046376" cy="260020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B8B5C07-C94F-F1C6-5E27-EE603ECD2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4052" y="4068147"/>
              <a:ext cx="4046376" cy="196106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C16F67-2BE6-1209-4016-8C409106C81F}"/>
                </a:ext>
              </a:extLst>
            </p:cNvPr>
            <p:cNvSpPr/>
            <p:nvPr/>
          </p:nvSpPr>
          <p:spPr>
            <a:xfrm>
              <a:off x="5046301" y="3429000"/>
              <a:ext cx="1181878" cy="4292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train.csv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E71136-4AC4-A8F4-438F-64FEE0A35C6A}"/>
              </a:ext>
            </a:extLst>
          </p:cNvPr>
          <p:cNvGrpSpPr/>
          <p:nvPr/>
        </p:nvGrpSpPr>
        <p:grpSpPr>
          <a:xfrm>
            <a:off x="3452326" y="2774549"/>
            <a:ext cx="4161448" cy="2900423"/>
            <a:chOff x="7806613" y="3271032"/>
            <a:chExt cx="4161448" cy="290042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8EDED0F-D2E8-0089-7E84-9A8C1885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6613" y="3873295"/>
              <a:ext cx="4161448" cy="229816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8908E5D-2193-C8AC-D2AB-7B749DB117C6}"/>
                </a:ext>
              </a:extLst>
            </p:cNvPr>
            <p:cNvSpPr/>
            <p:nvPr/>
          </p:nvSpPr>
          <p:spPr>
            <a:xfrm>
              <a:off x="9296398" y="3271032"/>
              <a:ext cx="1181878" cy="4292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test.csv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B250D92-BC58-07B6-53B4-190A44E4DB7F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2677886" y="2274709"/>
            <a:ext cx="993711" cy="182599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645639-E2D9-BB52-83D0-73DA90D375C7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9868678" y="3203757"/>
            <a:ext cx="0" cy="209939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009D7-24C9-3EBD-73A2-3BBDD3888960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5533050" y="3203757"/>
            <a:ext cx="0" cy="173055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PassengerID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Pclass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Name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Sex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Age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SibSp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Parch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Ticket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Fare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Cabin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Embarked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III.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타이타닉 데이터 셋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748982-D3B9-78EC-20BD-CC184A131B24}"/>
              </a:ext>
            </a:extLst>
          </p:cNvPr>
          <p:cNvSpPr/>
          <p:nvPr/>
        </p:nvSpPr>
        <p:spPr>
          <a:xfrm>
            <a:off x="1903442" y="1510275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승객 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B97C8-C1C1-1AF0-B562-EDC057F3C52E}"/>
              </a:ext>
            </a:extLst>
          </p:cNvPr>
          <p:cNvSpPr/>
          <p:nvPr/>
        </p:nvSpPr>
        <p:spPr>
          <a:xfrm>
            <a:off x="1903442" y="1998622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티켓 등급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낮을수록 등급이 높음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B15330-1953-DC58-CC30-5419101347F1}"/>
              </a:ext>
            </a:extLst>
          </p:cNvPr>
          <p:cNvSpPr/>
          <p:nvPr/>
        </p:nvSpPr>
        <p:spPr>
          <a:xfrm>
            <a:off x="1903442" y="2486836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승객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8458D9-9A26-C468-2DA4-ABFD50D75362}"/>
              </a:ext>
            </a:extLst>
          </p:cNvPr>
          <p:cNvSpPr/>
          <p:nvPr/>
        </p:nvSpPr>
        <p:spPr>
          <a:xfrm>
            <a:off x="1903442" y="2973476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성별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FE0FAE-BA41-9DE9-73E5-3A581EC5A4FC}"/>
              </a:ext>
            </a:extLst>
          </p:cNvPr>
          <p:cNvSpPr/>
          <p:nvPr/>
        </p:nvSpPr>
        <p:spPr>
          <a:xfrm>
            <a:off x="1903442" y="3431251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나이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411660-5837-7511-32C7-98E3A8A76497}"/>
              </a:ext>
            </a:extLst>
          </p:cNvPr>
          <p:cNvSpPr/>
          <p:nvPr/>
        </p:nvSpPr>
        <p:spPr>
          <a:xfrm>
            <a:off x="1903442" y="3884626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동승한 형제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배우자 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CCBC92-289C-F708-B1D4-1EBD21D407CB}"/>
              </a:ext>
            </a:extLst>
          </p:cNvPr>
          <p:cNvSpPr/>
          <p:nvPr/>
        </p:nvSpPr>
        <p:spPr>
          <a:xfrm>
            <a:off x="1903442" y="4380536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동승한 부모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자녀 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80836C-79EA-0088-128B-DDD468F2247C}"/>
              </a:ext>
            </a:extLst>
          </p:cNvPr>
          <p:cNvSpPr/>
          <p:nvPr/>
        </p:nvSpPr>
        <p:spPr>
          <a:xfrm>
            <a:off x="1903442" y="4866325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티켓 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94BE13-E9E7-D12A-8B01-4C48CB0CDB5E}"/>
              </a:ext>
            </a:extLst>
          </p:cNvPr>
          <p:cNvSpPr/>
          <p:nvPr/>
        </p:nvSpPr>
        <p:spPr>
          <a:xfrm>
            <a:off x="1903442" y="5347710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티켓 요금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F4DD4F-4AEF-05FD-C31C-5C1E19F8206E}"/>
              </a:ext>
            </a:extLst>
          </p:cNvPr>
          <p:cNvSpPr/>
          <p:nvPr/>
        </p:nvSpPr>
        <p:spPr>
          <a:xfrm>
            <a:off x="1903442" y="5829096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객실 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EF729-F400-66EC-D5B2-0F141FB2CCBA}"/>
              </a:ext>
            </a:extLst>
          </p:cNvPr>
          <p:cNvSpPr/>
          <p:nvPr/>
        </p:nvSpPr>
        <p:spPr>
          <a:xfrm>
            <a:off x="1903441" y="6277801"/>
            <a:ext cx="6712053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기항지 위치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C(Cherbourg), Q(Queenstown), S(Southampton)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EA0B9D6-BEA0-1C20-30B8-32E286D7BABF}"/>
              </a:ext>
            </a:extLst>
          </p:cNvPr>
          <p:cNvGrpSpPr/>
          <p:nvPr/>
        </p:nvGrpSpPr>
        <p:grpSpPr>
          <a:xfrm>
            <a:off x="5838738" y="1854952"/>
            <a:ext cx="6023294" cy="4198082"/>
            <a:chOff x="5872294" y="1960710"/>
            <a:chExt cx="6023294" cy="419808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F094181-67D9-3873-02AD-E03F2D48F872}"/>
                </a:ext>
              </a:extLst>
            </p:cNvPr>
            <p:cNvGrpSpPr/>
            <p:nvPr/>
          </p:nvGrpSpPr>
          <p:grpSpPr>
            <a:xfrm>
              <a:off x="5872294" y="1960710"/>
              <a:ext cx="6023294" cy="4198082"/>
              <a:chOff x="7806613" y="3271032"/>
              <a:chExt cx="4161448" cy="2900423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2D62884E-45D4-886A-A7B6-0BB4320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06613" y="3873295"/>
                <a:ext cx="4161448" cy="229816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597D812-CB49-88E5-FE4E-2BDA7695461F}"/>
                  </a:ext>
                </a:extLst>
              </p:cNvPr>
              <p:cNvSpPr/>
              <p:nvPr/>
            </p:nvSpPr>
            <p:spPr>
              <a:xfrm>
                <a:off x="9296398" y="3271032"/>
                <a:ext cx="1181878" cy="42920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test.csv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79EE846-CAEC-4EE7-02A8-9D4236FCF91D}"/>
                </a:ext>
              </a:extLst>
            </p:cNvPr>
            <p:cNvCxnSpPr>
              <a:cxnSpLocks/>
              <a:stCxn id="37" idx="2"/>
              <a:endCxn id="36" idx="0"/>
            </p:cNvCxnSpPr>
            <p:nvPr/>
          </p:nvCxnSpPr>
          <p:spPr>
            <a:xfrm>
              <a:off x="8883941" y="2581947"/>
              <a:ext cx="0" cy="25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98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PassengerID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Survived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Pclass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Name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Sex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Age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SibSp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Parch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Ticket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</a:p>
          <a:p>
            <a:pPr algn="ctr">
              <a:spcAft>
                <a:spcPts val="1000"/>
              </a:spcAft>
            </a:pP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III.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타이타닉 데이터 셋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748982-D3B9-78EC-20BD-CC184A131B24}"/>
              </a:ext>
            </a:extLst>
          </p:cNvPr>
          <p:cNvSpPr/>
          <p:nvPr/>
        </p:nvSpPr>
        <p:spPr>
          <a:xfrm>
            <a:off x="1903442" y="1510275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승객 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B97C8-C1C1-1AF0-B562-EDC057F3C52E}"/>
              </a:ext>
            </a:extLst>
          </p:cNvPr>
          <p:cNvSpPr/>
          <p:nvPr/>
        </p:nvSpPr>
        <p:spPr>
          <a:xfrm>
            <a:off x="1903442" y="2492815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티켓 등급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낮을수록 등급이 높음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B15330-1953-DC58-CC30-5419101347F1}"/>
              </a:ext>
            </a:extLst>
          </p:cNvPr>
          <p:cNvSpPr/>
          <p:nvPr/>
        </p:nvSpPr>
        <p:spPr>
          <a:xfrm>
            <a:off x="1903442" y="2981029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승객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8458D9-9A26-C468-2DA4-ABFD50D75362}"/>
              </a:ext>
            </a:extLst>
          </p:cNvPr>
          <p:cNvSpPr/>
          <p:nvPr/>
        </p:nvSpPr>
        <p:spPr>
          <a:xfrm>
            <a:off x="1903442" y="3467669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성별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FE0FAE-BA41-9DE9-73E5-3A581EC5A4FC}"/>
              </a:ext>
            </a:extLst>
          </p:cNvPr>
          <p:cNvSpPr/>
          <p:nvPr/>
        </p:nvSpPr>
        <p:spPr>
          <a:xfrm>
            <a:off x="1903442" y="3925444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나이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411660-5837-7511-32C7-98E3A8A76497}"/>
              </a:ext>
            </a:extLst>
          </p:cNvPr>
          <p:cNvSpPr/>
          <p:nvPr/>
        </p:nvSpPr>
        <p:spPr>
          <a:xfrm>
            <a:off x="1903442" y="4378819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동승한 형제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배우자 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CCBC92-289C-F708-B1D4-1EBD21D407CB}"/>
              </a:ext>
            </a:extLst>
          </p:cNvPr>
          <p:cNvSpPr/>
          <p:nvPr/>
        </p:nvSpPr>
        <p:spPr>
          <a:xfrm>
            <a:off x="1903442" y="4874729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동승한 부모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자녀 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80836C-79EA-0088-128B-DDD468F2247C}"/>
              </a:ext>
            </a:extLst>
          </p:cNvPr>
          <p:cNvSpPr/>
          <p:nvPr/>
        </p:nvSpPr>
        <p:spPr>
          <a:xfrm>
            <a:off x="1903442" y="5352129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티켓 번호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602B94-64D2-48D3-A91B-5E6DB9FD077A}"/>
              </a:ext>
            </a:extLst>
          </p:cNvPr>
          <p:cNvGrpSpPr/>
          <p:nvPr/>
        </p:nvGrpSpPr>
        <p:grpSpPr>
          <a:xfrm>
            <a:off x="5297178" y="2289590"/>
            <a:ext cx="6502407" cy="4178457"/>
            <a:chOff x="7845490" y="2774549"/>
            <a:chExt cx="4046376" cy="26002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FC0681B-2991-0B5E-D72C-6B670E1A4C7C}"/>
                </a:ext>
              </a:extLst>
            </p:cNvPr>
            <p:cNvGrpSpPr/>
            <p:nvPr/>
          </p:nvGrpSpPr>
          <p:grpSpPr>
            <a:xfrm>
              <a:off x="7845490" y="2774549"/>
              <a:ext cx="4046376" cy="2600208"/>
              <a:chOff x="3614052" y="3429000"/>
              <a:chExt cx="4046376" cy="260020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7DC0E34-C343-D989-6877-04FB520C2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4052" y="4068147"/>
                <a:ext cx="4046376" cy="196106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35EBE13-56E8-64D4-1D40-5757268C8142}"/>
                  </a:ext>
                </a:extLst>
              </p:cNvPr>
              <p:cNvSpPr/>
              <p:nvPr/>
            </p:nvSpPr>
            <p:spPr>
              <a:xfrm>
                <a:off x="5046301" y="3429000"/>
                <a:ext cx="1181878" cy="42920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train.csv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8AAE0A7-C822-781F-62CE-6A410A48C901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>
              <a:off x="9868678" y="3203757"/>
              <a:ext cx="0" cy="209939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A6987-81DB-0739-42EB-C46480CE8713}"/>
              </a:ext>
            </a:extLst>
          </p:cNvPr>
          <p:cNvSpPr/>
          <p:nvPr/>
        </p:nvSpPr>
        <p:spPr>
          <a:xfrm>
            <a:off x="1903442" y="1998489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생존 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DC2EBD-465D-A02B-D1B1-B5B3C596A279}"/>
              </a:ext>
            </a:extLst>
          </p:cNvPr>
          <p:cNvSpPr/>
          <p:nvPr/>
        </p:nvSpPr>
        <p:spPr>
          <a:xfrm>
            <a:off x="9526" y="1973174"/>
            <a:ext cx="3333750" cy="4288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E6FA5-5B00-2BEE-A725-B81ABD2E1FF3}"/>
              </a:ext>
            </a:extLst>
          </p:cNvPr>
          <p:cNvSpPr/>
          <p:nvPr/>
        </p:nvSpPr>
        <p:spPr>
          <a:xfrm>
            <a:off x="5691672" y="3316679"/>
            <a:ext cx="323269" cy="31513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1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학습에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불필요한 값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제거</a:t>
            </a: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변환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IV.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데이터 셋 가공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14C89E-D4BB-C95B-0833-DA90F099E1FE}"/>
              </a:ext>
            </a:extLst>
          </p:cNvPr>
          <p:cNvGrpSpPr/>
          <p:nvPr/>
        </p:nvGrpSpPr>
        <p:grpSpPr>
          <a:xfrm>
            <a:off x="3559560" y="1912690"/>
            <a:ext cx="6985401" cy="4496499"/>
            <a:chOff x="7845490" y="2774549"/>
            <a:chExt cx="4046376" cy="26002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AAE20AE-4493-4A52-E3C0-B96D0ECAC3D0}"/>
                </a:ext>
              </a:extLst>
            </p:cNvPr>
            <p:cNvGrpSpPr/>
            <p:nvPr/>
          </p:nvGrpSpPr>
          <p:grpSpPr>
            <a:xfrm>
              <a:off x="7845490" y="2774549"/>
              <a:ext cx="4046376" cy="2600208"/>
              <a:chOff x="3614052" y="3429000"/>
              <a:chExt cx="4046376" cy="260020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A03522A-871B-728F-E5F3-528322817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4052" y="4068147"/>
                <a:ext cx="4046376" cy="196106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084A7C3-B23A-FE69-E34E-F0A7B56FC2C3}"/>
                  </a:ext>
                </a:extLst>
              </p:cNvPr>
              <p:cNvSpPr/>
              <p:nvPr/>
            </p:nvSpPr>
            <p:spPr>
              <a:xfrm>
                <a:off x="5046301" y="3429000"/>
                <a:ext cx="1181878" cy="42920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train.csv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69ADFA0-2E60-12F4-BF39-0154CBECFEF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9868678" y="3203757"/>
              <a:ext cx="0" cy="209939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01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IV.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데이터 셋 가공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A39011-7988-F2A3-F6D5-29BEBCFBE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99"/>
          <a:stretch/>
        </p:blipFill>
        <p:spPr>
          <a:xfrm>
            <a:off x="2382474" y="3118106"/>
            <a:ext cx="6224464" cy="3205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D4784-5610-5F06-2901-304EA5F2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187" y="2105637"/>
            <a:ext cx="1157268" cy="4612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DC08D5-00AC-37DE-FB07-F089141C49EA}"/>
              </a:ext>
            </a:extLst>
          </p:cNvPr>
          <p:cNvSpPr/>
          <p:nvPr/>
        </p:nvSpPr>
        <p:spPr>
          <a:xfrm>
            <a:off x="4877010" y="2474752"/>
            <a:ext cx="1235392" cy="406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x_data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B12F45-845D-E9A8-0B74-53DA65F6A169}"/>
              </a:ext>
            </a:extLst>
          </p:cNvPr>
          <p:cNvSpPr/>
          <p:nvPr/>
        </p:nvSpPr>
        <p:spPr>
          <a:xfrm>
            <a:off x="8719066" y="1797372"/>
            <a:ext cx="1235392" cy="406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y_data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2BF4E2-489A-9392-F45B-8D8C87C1E74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494706" y="2881416"/>
            <a:ext cx="0" cy="23669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D477C4-9E5B-EB3B-E176-591CAB2E4137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9336762" y="2204036"/>
            <a:ext cx="1042425" cy="220793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F6EABB-D4F8-245F-41EF-9817BB059ABE}"/>
              </a:ext>
            </a:extLst>
          </p:cNvPr>
          <p:cNvSpPr/>
          <p:nvPr/>
        </p:nvSpPr>
        <p:spPr>
          <a:xfrm>
            <a:off x="3526631" y="3265714"/>
            <a:ext cx="1891909" cy="3057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3EACD4-AC86-7F5B-AA14-A9BDCBA10D77}"/>
              </a:ext>
            </a:extLst>
          </p:cNvPr>
          <p:cNvSpPr/>
          <p:nvPr/>
        </p:nvSpPr>
        <p:spPr>
          <a:xfrm>
            <a:off x="6681788" y="3268824"/>
            <a:ext cx="1925150" cy="3057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A47A83F-ABFC-ACEE-C2E6-05E8A6C90FC6}"/>
              </a:ext>
            </a:extLst>
          </p:cNvPr>
          <p:cNvSpPr/>
          <p:nvPr/>
        </p:nvSpPr>
        <p:spPr>
          <a:xfrm>
            <a:off x="5255632" y="6120111"/>
            <a:ext cx="2081329" cy="4066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Min-Max Scaling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94FB7D-11E3-2939-0DB6-9EFB3AC82DF3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flipH="1" flipV="1">
            <a:off x="4472586" y="3265714"/>
            <a:ext cx="1823711" cy="2854397"/>
          </a:xfrm>
          <a:prstGeom prst="straightConnector1">
            <a:avLst/>
          </a:prstGeom>
          <a:ln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E569C9-EB4D-87FC-D3EA-787E7290DB62}"/>
              </a:ext>
            </a:extLst>
          </p:cNvPr>
          <p:cNvCxnSpPr>
            <a:cxnSpLocks/>
            <a:stCxn id="23" idx="0"/>
            <a:endCxn id="22" idx="0"/>
          </p:cNvCxnSpPr>
          <p:nvPr/>
        </p:nvCxnSpPr>
        <p:spPr>
          <a:xfrm flipV="1">
            <a:off x="6296297" y="3268824"/>
            <a:ext cx="1348066" cy="2851287"/>
          </a:xfrm>
          <a:prstGeom prst="straightConnector1">
            <a:avLst/>
          </a:prstGeom>
          <a:ln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CA151A-9CEA-D6CD-24F9-AF096C27A3EB}"/>
              </a:ext>
            </a:extLst>
          </p:cNvPr>
          <p:cNvSpPr/>
          <p:nvPr/>
        </p:nvSpPr>
        <p:spPr>
          <a:xfrm>
            <a:off x="3069304" y="3265714"/>
            <a:ext cx="435895" cy="30577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DED5FC4-06E3-C8B6-AB01-014D8EBBB04E}"/>
              </a:ext>
            </a:extLst>
          </p:cNvPr>
          <p:cNvSpPr/>
          <p:nvPr/>
        </p:nvSpPr>
        <p:spPr>
          <a:xfrm>
            <a:off x="3070636" y="5365956"/>
            <a:ext cx="2513678" cy="4066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정수형 데이터로 변환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A752C42-2851-4A46-FC2B-9292641BFF59}"/>
              </a:ext>
            </a:extLst>
          </p:cNvPr>
          <p:cNvCxnSpPr>
            <a:cxnSpLocks/>
            <a:stCxn id="50" idx="0"/>
            <a:endCxn id="42" idx="0"/>
          </p:cNvCxnSpPr>
          <p:nvPr/>
        </p:nvCxnSpPr>
        <p:spPr>
          <a:xfrm flipH="1" flipV="1">
            <a:off x="3287252" y="3265714"/>
            <a:ext cx="1040223" cy="2100242"/>
          </a:xfrm>
          <a:prstGeom prst="straightConnector1">
            <a:avLst/>
          </a:prstGeom>
          <a:ln>
            <a:solidFill>
              <a:schemeClr val="accent4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562307-19A3-F602-C83C-CC54BADD75E5}"/>
              </a:ext>
            </a:extLst>
          </p:cNvPr>
          <p:cNvSpPr/>
          <p:nvPr/>
        </p:nvSpPr>
        <p:spPr>
          <a:xfrm>
            <a:off x="5334000" y="6541394"/>
            <a:ext cx="1903445" cy="10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f(x) =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min) / (max – min)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9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ECF882D-2EFE-037A-DD99-67B62299A71C}"/>
              </a:ext>
            </a:extLst>
          </p:cNvPr>
          <p:cNvSpPr>
            <a:spLocks/>
          </p:cNvSpPr>
          <p:nvPr/>
        </p:nvSpPr>
        <p:spPr>
          <a:xfrm>
            <a:off x="0" y="1464906"/>
            <a:ext cx="1903445" cy="5393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사용된 </a:t>
            </a:r>
            <a:r>
              <a:rPr lang="en-US" altLang="ko-KR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API</a:t>
            </a:r>
          </a:p>
          <a:p>
            <a:pPr algn="ctr">
              <a:spcAft>
                <a:spcPts val="1000"/>
              </a:spcAft>
            </a:pP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활성화 함수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최적화 함수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손실 함수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Aft>
                <a:spcPts val="1000"/>
              </a:spcAft>
            </a:pPr>
            <a:r>
              <a:rPr lang="ko-KR" altLang="en-US" sz="23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학습 평가</a:t>
            </a:r>
            <a:endParaRPr lang="en-US" altLang="ko-KR" sz="23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0A24C-F126-B3E3-3971-27D56B66EB7A}"/>
              </a:ext>
            </a:extLst>
          </p:cNvPr>
          <p:cNvSpPr>
            <a:spLocks/>
          </p:cNvSpPr>
          <p:nvPr/>
        </p:nvSpPr>
        <p:spPr>
          <a:xfrm>
            <a:off x="0" y="0"/>
            <a:ext cx="1903442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V.</a:t>
            </a:r>
            <a:endParaRPr lang="ko-KR" altLang="en-US" sz="45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9983C-78F3-BF20-8FB2-B35DF7B7A52F}"/>
              </a:ext>
            </a:extLst>
          </p:cNvPr>
          <p:cNvSpPr>
            <a:spLocks/>
          </p:cNvSpPr>
          <p:nvPr/>
        </p:nvSpPr>
        <p:spPr>
          <a:xfrm>
            <a:off x="1903442" y="0"/>
            <a:ext cx="10288555" cy="1464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모델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72E92E-B80B-C988-4778-5C3C52F0B48A}"/>
              </a:ext>
            </a:extLst>
          </p:cNvPr>
          <p:cNvSpPr/>
          <p:nvPr/>
        </p:nvSpPr>
        <p:spPr>
          <a:xfrm>
            <a:off x="1903442" y="1977000"/>
            <a:ext cx="444448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Keras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29925C-AF4E-D7ED-633B-93ECF987A9D7}"/>
              </a:ext>
            </a:extLst>
          </p:cNvPr>
          <p:cNvSpPr/>
          <p:nvPr/>
        </p:nvSpPr>
        <p:spPr>
          <a:xfrm>
            <a:off x="1903441" y="2919975"/>
            <a:ext cx="7078633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Sigmoid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036F9C-232E-DFBD-2500-7736D4154134}"/>
              </a:ext>
            </a:extLst>
          </p:cNvPr>
          <p:cNvSpPr/>
          <p:nvPr/>
        </p:nvSpPr>
        <p:spPr>
          <a:xfrm>
            <a:off x="1903441" y="3889269"/>
            <a:ext cx="7078633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Adam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B79D2-3FD2-B226-6F19-84C1C60DCCF8}"/>
              </a:ext>
            </a:extLst>
          </p:cNvPr>
          <p:cNvSpPr/>
          <p:nvPr/>
        </p:nvSpPr>
        <p:spPr>
          <a:xfrm>
            <a:off x="1903441" y="4838419"/>
            <a:ext cx="2916210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Binary </a:t>
            </a:r>
            <a:r>
              <a:rPr lang="en-US" altLang="ko-KR" dirty="0" err="1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CrossEntropy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78C4C4-3FF7-F73B-02E7-DED8A4149C0B}"/>
              </a:ext>
            </a:extLst>
          </p:cNvPr>
          <p:cNvSpPr/>
          <p:nvPr/>
        </p:nvSpPr>
        <p:spPr>
          <a:xfrm>
            <a:off x="1903440" y="5794569"/>
            <a:ext cx="7078633" cy="357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Accuracy</a:t>
            </a:r>
            <a:endParaRPr lang="ko-KR" altLang="en-US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535FB48-BC01-9D91-EAD2-670FA335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54" y="1581716"/>
            <a:ext cx="3305142" cy="26765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120231-9242-9598-EE3A-D2C46F52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96" y="1607755"/>
            <a:ext cx="3210262" cy="27294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1B9A2B8-0FCA-17C5-E539-428B305E0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37" y="4804491"/>
            <a:ext cx="3539160" cy="590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DA3BE4F-FEF5-5906-AFDC-387449FE9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943" y="4480082"/>
            <a:ext cx="3061968" cy="2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579</Words>
  <Application>Microsoft Office PowerPoint</Application>
  <PresentationFormat>와이드스크린</PresentationFormat>
  <Paragraphs>178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바탕체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주엽 김</dc:creator>
  <cp:lastModifiedBy>주엽 김</cp:lastModifiedBy>
  <cp:revision>17</cp:revision>
  <dcterms:created xsi:type="dcterms:W3CDTF">2023-11-30T05:07:08Z</dcterms:created>
  <dcterms:modified xsi:type="dcterms:W3CDTF">2023-12-04T05:11:32Z</dcterms:modified>
</cp:coreProperties>
</file>