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1"/>
  </p:notesMasterIdLst>
  <p:sldIdLst>
    <p:sldId id="274" r:id="rId2"/>
    <p:sldId id="275" r:id="rId3"/>
    <p:sldId id="276" r:id="rId4"/>
    <p:sldId id="277" r:id="rId5"/>
    <p:sldId id="339" r:id="rId6"/>
    <p:sldId id="340" r:id="rId7"/>
    <p:sldId id="278" r:id="rId8"/>
    <p:sldId id="279" r:id="rId9"/>
    <p:sldId id="34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53" r:id="rId34"/>
    <p:sldId id="304" r:id="rId35"/>
    <p:sldId id="354" r:id="rId36"/>
    <p:sldId id="306" r:id="rId37"/>
    <p:sldId id="307" r:id="rId38"/>
    <p:sldId id="308" r:id="rId39"/>
    <p:sldId id="309" r:id="rId40"/>
    <p:sldId id="342" r:id="rId41"/>
    <p:sldId id="310" r:id="rId42"/>
    <p:sldId id="311" r:id="rId43"/>
    <p:sldId id="312" r:id="rId44"/>
    <p:sldId id="343" r:id="rId45"/>
    <p:sldId id="313" r:id="rId46"/>
    <p:sldId id="314" r:id="rId47"/>
    <p:sldId id="315" r:id="rId48"/>
    <p:sldId id="344" r:id="rId49"/>
    <p:sldId id="316" r:id="rId50"/>
    <p:sldId id="317" r:id="rId51"/>
    <p:sldId id="318" r:id="rId52"/>
    <p:sldId id="319" r:id="rId53"/>
    <p:sldId id="345" r:id="rId54"/>
    <p:sldId id="320" r:id="rId55"/>
    <p:sldId id="346" r:id="rId56"/>
    <p:sldId id="347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50" r:id="rId70"/>
    <p:sldId id="333" r:id="rId71"/>
    <p:sldId id="334" r:id="rId72"/>
    <p:sldId id="349" r:id="rId73"/>
    <p:sldId id="335" r:id="rId74"/>
    <p:sldId id="352" r:id="rId75"/>
    <p:sldId id="336" r:id="rId76"/>
    <p:sldId id="337" r:id="rId77"/>
    <p:sldId id="338" r:id="rId78"/>
    <p:sldId id="351" r:id="rId79"/>
    <p:sldId id="348" r:id="rId8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2"/>
      <p:bold r:id="rId83"/>
      <p:italic r:id="rId84"/>
      <p:boldItalic r:id="rId85"/>
    </p:embeddedFont>
    <p:embeddedFont>
      <p:font typeface="Cambria Math" panose="02040503050406030204" pitchFamily="18" charset="0"/>
      <p:regular r:id="rId86"/>
    </p:embeddedFont>
    <p:embeddedFont>
      <p:font typeface="楷体" panose="02010609060101010101" pitchFamily="49" charset="-122"/>
      <p:regular r:id="rId87"/>
    </p:embeddedFont>
    <p:embeddedFont>
      <p:font typeface="黑体" panose="02010609060101010101" pitchFamily="49" charset="-122"/>
      <p:regular r:id="rId88"/>
    </p:embeddedFont>
    <p:embeddedFont>
      <p:font typeface="华文琥珀" panose="02010800040101010101" pitchFamily="2" charset="-122"/>
      <p:regular r:id="rId89"/>
    </p:embeddedFont>
  </p:embeddedFontLst>
  <p:custDataLst>
    <p:tags r:id="rId9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72"/>
      </p:cViewPr>
      <p:guideLst>
        <p:guide orient="horz" pos="2162"/>
        <p:guide pos="2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CC381-9B00-4C66-A53C-AA38387FED2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2024/3/25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04946B-58A5-4041-B810-6A86FDDA411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65986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9099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11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811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498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583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5090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789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220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601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9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09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68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317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CC5AA8-C784-4495-AD98-A37DD7A2D7F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CE2125-4B7E-4652-99BF-2C1473DB3FF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77.xml"/><Relationship Id="rId4" Type="http://schemas.openxmlformats.org/officeDocument/2006/relationships/slide" Target="slide6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slide" Target="slide67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7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4" Type="http://schemas.openxmlformats.org/officeDocument/2006/relationships/image" Target="../media/image8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6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slide" Target="sl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3635375" y="1066800"/>
            <a:ext cx="5257800" cy="1981200"/>
          </a:xfrm>
        </p:spPr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zh-CN" altLang="zh-CN" b="1" kern="1200" dirty="0" smtClean="0">
                <a:latin typeface="+mj-lt"/>
                <a:ea typeface="+mj-ea"/>
                <a:cs typeface="+mj-cs"/>
              </a:rPr>
              <a:t>数</a:t>
            </a:r>
            <a:r>
              <a:rPr lang="zh-CN" altLang="zh-CN" b="1" kern="1200" dirty="0">
                <a:latin typeface="+mj-lt"/>
                <a:ea typeface="+mj-ea"/>
                <a:cs typeface="+mj-cs"/>
              </a:rPr>
              <a:t>学预备知识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713" y="4868863"/>
            <a:ext cx="2566987" cy="128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05" y="908685"/>
            <a:ext cx="8597900" cy="349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628775"/>
            <a:ext cx="8447088" cy="2855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75" y="4806950"/>
            <a:ext cx="2566988" cy="128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803275"/>
            <a:ext cx="8448675" cy="507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动作按钮: 后退或前一项 1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591050"/>
            <a:ext cx="2566988" cy="128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1268730"/>
            <a:ext cx="85725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004888"/>
            <a:ext cx="8447087" cy="4440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052513"/>
            <a:ext cx="8448675" cy="4440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动作按钮: 后退或前一项 1">
            <a:hlinkClick r:id="rId4" action="ppaction://hlinksldjump" highlightClick="1"/>
          </p:cNvPr>
          <p:cNvSpPr/>
          <p:nvPr/>
        </p:nvSpPr>
        <p:spPr>
          <a:xfrm>
            <a:off x="8172450" y="6140450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8447742" cy="5708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8595" y="1341120"/>
            <a:ext cx="864235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279525"/>
            <a:ext cx="8448675" cy="3805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268413"/>
            <a:ext cx="8447087" cy="3805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A.7.1 </a:t>
            </a:r>
            <a:r>
              <a:rPr lang="zh-CN" altLang="en-US" dirty="0"/>
              <a:t>求和的积分近似</a:t>
            </a:r>
          </a:p>
        </p:txBody>
      </p:sp>
      <p:pic>
        <p:nvPicPr>
          <p:cNvPr id="512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133600"/>
            <a:ext cx="8448675" cy="1903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1052513"/>
            <a:ext cx="8447088" cy="4440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05" y="1268730"/>
            <a:ext cx="85217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750" y="548640"/>
            <a:ext cx="7924800" cy="594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625" y="1430655"/>
            <a:ext cx="854075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750" y="620395"/>
            <a:ext cx="7994650" cy="5949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60" y="1485265"/>
            <a:ext cx="8470900" cy="127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动作按钮: 前进或下一项 1">
            <a:hlinkClick r:id="rId3" action="ppaction://hlinksldjump" highlightClick="1"/>
          </p:cNvPr>
          <p:cNvSpPr/>
          <p:nvPr/>
        </p:nvSpPr>
        <p:spPr>
          <a:xfrm>
            <a:off x="8194675" y="62372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60" y="765175"/>
            <a:ext cx="85217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004888"/>
            <a:ext cx="8447088" cy="4440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705" y="1485265"/>
            <a:ext cx="8623300" cy="182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528638"/>
            <a:ext cx="8447088" cy="5708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412875"/>
            <a:ext cx="8447087" cy="253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700088"/>
            <a:ext cx="8448675" cy="5392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动作按钮: 前进或下一项 1">
            <a:hlinkClick r:id="rId4" action="ppaction://hlinksldjump" highlightClick="1"/>
          </p:cNvPr>
          <p:cNvSpPr/>
          <p:nvPr/>
        </p:nvSpPr>
        <p:spPr>
          <a:xfrm>
            <a:off x="7092950" y="62372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动作按钮: 前进或下一项 3">
            <a:hlinkClick r:id="rId5" action="ppaction://hlinksldjump" highlightClick="1"/>
          </p:cNvPr>
          <p:cNvSpPr/>
          <p:nvPr/>
        </p:nvSpPr>
        <p:spPr>
          <a:xfrm>
            <a:off x="8194675" y="62372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700088"/>
            <a:ext cx="8447087" cy="539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95" y="1341120"/>
            <a:ext cx="850265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05" y="571500"/>
            <a:ext cx="854710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95" y="1557020"/>
            <a:ext cx="864235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850" y="196850"/>
            <a:ext cx="8693150" cy="6661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5900"/>
            <a:ext cx="7391400" cy="638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59722"/>
            <a:ext cx="8447742" cy="5073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315" y="1052830"/>
            <a:ext cx="883285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1460" y="1628775"/>
            <a:ext cx="85217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484313"/>
            <a:ext cx="8448675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290320"/>
            <a:ext cx="9144000" cy="269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150" y="1125220"/>
            <a:ext cx="8521700" cy="444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动作按钮: 前进或下一项 1">
            <a:hlinkClick r:id="rId3" action="ppaction://hlinksldjump" highlightClick="1"/>
          </p:cNvPr>
          <p:cNvSpPr/>
          <p:nvPr/>
        </p:nvSpPr>
        <p:spPr>
          <a:xfrm>
            <a:off x="2218333" y="650063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9070"/>
          <a:stretch/>
        </p:blipFill>
        <p:spPr>
          <a:xfrm>
            <a:off x="467995" y="332740"/>
            <a:ext cx="8604250" cy="2505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20E70677-26D0-AB78-FC2C-0F5C689D2EFB}"/>
                  </a:ext>
                </a:extLst>
              </p:cNvPr>
              <p:cNvSpPr txBox="1"/>
              <p:nvPr/>
            </p:nvSpPr>
            <p:spPr>
              <a:xfrm>
                <a:off x="-180528" y="2987660"/>
                <a:ext cx="40473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func>
                        <m:func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E70677-26D0-AB78-FC2C-0F5C689D2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987660"/>
                <a:ext cx="404733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528CBD59-E64C-4BA3-37C5-820F71AC4A50}"/>
                  </a:ext>
                </a:extLst>
              </p:cNvPr>
              <p:cNvSpPr txBox="1"/>
              <p:nvPr/>
            </p:nvSpPr>
            <p:spPr>
              <a:xfrm>
                <a:off x="371418" y="3501008"/>
                <a:ext cx="67556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en-US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CN" altLang="en-US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zh-CN" alt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4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zh-CN" altLang="en-US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func>
                        <m:func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8CBD59-E64C-4BA3-37C5-820F71AC4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18" y="3501008"/>
                <a:ext cx="6755616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93" t="-163934" b="-254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25FF4C22-79E2-F95C-9D14-960676E46AFB}"/>
                  </a:ext>
                </a:extLst>
              </p:cNvPr>
              <p:cNvSpPr txBox="1"/>
              <p:nvPr/>
            </p:nvSpPr>
            <p:spPr>
              <a:xfrm>
                <a:off x="371418" y="4005064"/>
                <a:ext cx="576169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5FF4C22-79E2-F95C-9D14-960676E4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18" y="4005064"/>
                <a:ext cx="576169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64" t="-165574" b="-252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52D87C1B-4BDE-7FD7-BD6C-0224345524BA}"/>
                  </a:ext>
                </a:extLst>
              </p:cNvPr>
              <p:cNvSpPr txBox="1"/>
              <p:nvPr/>
            </p:nvSpPr>
            <p:spPr>
              <a:xfrm>
                <a:off x="371418" y="4509120"/>
                <a:ext cx="86650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func>
                      <m:func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D87C1B-4BDE-7FD7-BD6C-02243455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18" y="4509120"/>
                <a:ext cx="866507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774" t="-168333" b="-25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CF8A962C-5282-4663-F539-2376E2C9EBC4}"/>
              </a:ext>
            </a:extLst>
          </p:cNvPr>
          <p:cNvSpPr txBox="1"/>
          <p:nvPr/>
        </p:nvSpPr>
        <p:spPr>
          <a:xfrm>
            <a:off x="467545" y="5354632"/>
            <a:ext cx="4571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12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1200" b="1" dirty="0">
                <a:solidFill>
                  <a:srgbClr val="000000"/>
                </a:solidFill>
              </a:rPr>
              <a:t>.</a:t>
            </a:r>
          </a:p>
          <a:p>
            <a:r>
              <a:rPr lang="en-US" altLang="zh-CN" sz="1200" b="1" dirty="0">
                <a:solidFill>
                  <a:srgbClr val="000000"/>
                </a:solidFill>
              </a:rPr>
              <a:t> </a:t>
            </a:r>
            <a:endParaRPr lang="zh-CN" altLang="en-US" sz="12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D074B71A-8235-5AA5-34B3-CD6945549FD7}"/>
                  </a:ext>
                </a:extLst>
              </p:cNvPr>
              <p:cNvSpPr txBox="1"/>
              <p:nvPr/>
            </p:nvSpPr>
            <p:spPr>
              <a:xfrm>
                <a:off x="371417" y="5075892"/>
                <a:ext cx="80052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CN" sz="2400" b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𝑏𝑛</m:t>
                    </m:r>
                    <m:func>
                      <m:func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074B71A-8235-5AA5-34B3-CD6945549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17" y="5075892"/>
                <a:ext cx="800521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361" t="-168333" b="-25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4CBEBD7-1209-1F2E-0223-004AFB1F7ECB}"/>
              </a:ext>
            </a:extLst>
          </p:cNvPr>
          <p:cNvSpPr txBox="1"/>
          <p:nvPr/>
        </p:nvSpPr>
        <p:spPr>
          <a:xfrm>
            <a:off x="2890664" y="3164667"/>
            <a:ext cx="537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="" id="{91CAF8E9-7ADD-FEB1-564B-1C2C8E8A76CC}"/>
                  </a:ext>
                </a:extLst>
              </p:cNvPr>
              <p:cNvSpPr txBox="1"/>
              <p:nvPr/>
            </p:nvSpPr>
            <p:spPr>
              <a:xfrm>
                <a:off x="371417" y="5748459"/>
                <a:ext cx="9689321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···+</m:t>
                        </m:r>
                        <m:func>
                          <m:func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zh-CN" alt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CAF8E9-7ADD-FEB1-564B-1C2C8E8A7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17" y="5748459"/>
                <a:ext cx="9689321" cy="416845"/>
              </a:xfrm>
              <a:prstGeom prst="rect">
                <a:avLst/>
              </a:prstGeom>
              <a:blipFill rotWithShape="0">
                <a:blip r:embed="rId10"/>
                <a:stretch>
                  <a:fillRect l="-1951" t="-19118" b="-36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3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140" y="836930"/>
            <a:ext cx="8451850" cy="539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352550"/>
            <a:ext cx="9144000" cy="271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360" y="1643380"/>
            <a:ext cx="7849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用展开法证明定理</a:t>
            </a:r>
            <a:r>
              <a:rPr lang="en-US" altLang="zh-CN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1.3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、推论</a:t>
            </a:r>
            <a:r>
              <a:rPr lang="en-US" altLang="zh-CN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1.1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文本框 2"/>
          <p:cNvSpPr txBox="1"/>
          <p:nvPr/>
        </p:nvSpPr>
        <p:spPr>
          <a:xfrm>
            <a:off x="323850" y="5732463"/>
            <a:ext cx="5880100" cy="493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3300"/>
                </a:solidFill>
              </a:rPr>
              <a:t>证明：用展开法来求解这个递推式如下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95" y="836930"/>
            <a:ext cx="8521700" cy="507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53BCAF5F-F8F2-31C8-4EDC-C7FC906C3A26}"/>
                  </a:ext>
                </a:extLst>
              </p:cNvPr>
              <p:cNvSpPr txBox="1"/>
              <p:nvPr/>
            </p:nvSpPr>
            <p:spPr>
              <a:xfrm>
                <a:off x="611560" y="404664"/>
                <a:ext cx="3585020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3BCAF5F-F8F2-31C8-4EDC-C7FC906C3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4664"/>
                <a:ext cx="3585020" cy="507831"/>
              </a:xfrm>
              <a:prstGeom prst="rect">
                <a:avLst/>
              </a:prstGeom>
              <a:blipFill rotWithShape="0">
                <a:blip r:embed="rId2"/>
                <a:stretch>
                  <a:fillRect l="-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26D393A9-D590-A405-4507-A3380E5936F9}"/>
                  </a:ext>
                </a:extLst>
              </p:cNvPr>
              <p:cNvSpPr txBox="1"/>
              <p:nvPr/>
            </p:nvSpPr>
            <p:spPr>
              <a:xfrm>
                <a:off x="1147174" y="908720"/>
                <a:ext cx="5204245" cy="507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6D393A9-D590-A405-4507-A3380E593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4" y="908720"/>
                <a:ext cx="5204245" cy="5078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44377EEF-D6EA-C1C7-BCEE-D3E886478EF8}"/>
                  </a:ext>
                </a:extLst>
              </p:cNvPr>
              <p:cNvSpPr txBox="1"/>
              <p:nvPr/>
            </p:nvSpPr>
            <p:spPr>
              <a:xfrm>
                <a:off x="1147174" y="1340768"/>
                <a:ext cx="4920321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4377EEF-D6EA-C1C7-BCEE-D3E88647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4" y="1340768"/>
                <a:ext cx="4920321" cy="8388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CA91E0C7-8683-1EA5-4319-E7D9439F81FA}"/>
                  </a:ext>
                </a:extLst>
              </p:cNvPr>
              <p:cNvSpPr txBox="1"/>
              <p:nvPr/>
            </p:nvSpPr>
            <p:spPr>
              <a:xfrm>
                <a:off x="1147174" y="2070559"/>
                <a:ext cx="7158498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91E0C7-8683-1EA5-4319-E7D9439F8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4" y="2070559"/>
                <a:ext cx="7158498" cy="6448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009AE314-8A71-B123-075D-795F57046C34}"/>
                  </a:ext>
                </a:extLst>
              </p:cNvPr>
              <p:cNvSpPr txBox="1"/>
              <p:nvPr/>
            </p:nvSpPr>
            <p:spPr>
              <a:xfrm>
                <a:off x="1147174" y="2649045"/>
                <a:ext cx="6892080" cy="923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9AE314-8A71-B123-075D-795F57046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4" y="2649045"/>
                <a:ext cx="6892080" cy="9239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C7E382AC-2117-8807-C93E-6F4A48DDE4AF}"/>
                  </a:ext>
                </a:extLst>
              </p:cNvPr>
              <p:cNvSpPr txBox="1"/>
              <p:nvPr/>
            </p:nvSpPr>
            <p:spPr>
              <a:xfrm>
                <a:off x="1216224" y="3212976"/>
                <a:ext cx="45719" cy="7925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</m:oMath>
                  </m:oMathPara>
                </a14:m>
                <a:endParaRPr lang="en-US" altLang="zh-CN" sz="1000" b="1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000" b="1" dirty="0">
                    <a:solidFill>
                      <a:srgbClr val="000000"/>
                    </a:solidFill>
                  </a:rPr>
                  <a:t>·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000" b="1" dirty="0">
                    <a:solidFill>
                      <a:srgbClr val="000000"/>
                    </a:solidFill>
                  </a:rPr>
                  <a:t>·</a:t>
                </a:r>
                <a:endParaRPr lang="zh-CN" altLang="en-US" sz="1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7E382AC-2117-8807-C93E-6F4A48DD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4" y="3212976"/>
                <a:ext cx="45719" cy="792525"/>
              </a:xfrm>
              <a:prstGeom prst="rect">
                <a:avLst/>
              </a:prstGeom>
              <a:blipFill rotWithShape="0">
                <a:blip r:embed="rId7"/>
                <a:stretch>
                  <a:fillRect l="-185714" r="-185714" b="-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02E602DC-93BA-AD6E-C840-B2B595C6A3BC}"/>
                  </a:ext>
                </a:extLst>
              </p:cNvPr>
              <p:cNvSpPr txBox="1"/>
              <p:nvPr/>
            </p:nvSpPr>
            <p:spPr>
              <a:xfrm>
                <a:off x="1147174" y="3504164"/>
                <a:ext cx="7308796" cy="932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2E602DC-93BA-AD6E-C840-B2B595C6A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4" y="3504164"/>
                <a:ext cx="7308796" cy="93294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2C57740F-676A-7A45-43C0-0B7F94D3089F}"/>
                  </a:ext>
                </a:extLst>
              </p:cNvPr>
              <p:cNvSpPr txBox="1"/>
              <p:nvPr/>
            </p:nvSpPr>
            <p:spPr>
              <a:xfrm>
                <a:off x="1147174" y="5060124"/>
                <a:ext cx="4711483" cy="745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57740F-676A-7A45-43C0-0B7F94D3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4" y="5060124"/>
                <a:ext cx="4711483" cy="7451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0973F1EA-D7A9-DBD2-B8D2-8A89C6B01C05}"/>
                  </a:ext>
                </a:extLst>
              </p:cNvPr>
              <p:cNvSpPr txBox="1"/>
              <p:nvPr/>
            </p:nvSpPr>
            <p:spPr>
              <a:xfrm>
                <a:off x="1147174" y="5780204"/>
                <a:ext cx="4710777" cy="745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73F1EA-D7A9-DBD2-B8D2-8A89C6B01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4" y="5780204"/>
                <a:ext cx="4710777" cy="74514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FA21917E-1E6F-8251-03A9-9886765A8F0F}"/>
                  </a:ext>
                </a:extLst>
              </p:cNvPr>
              <p:cNvSpPr txBox="1"/>
              <p:nvPr/>
            </p:nvSpPr>
            <p:spPr>
              <a:xfrm>
                <a:off x="1147174" y="4412052"/>
                <a:ext cx="4131067" cy="745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nary>
                      <m:naryPr>
                        <m:chr m:val="∑"/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A21917E-1E6F-8251-03A9-9886765A8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4" y="4412052"/>
                <a:ext cx="4131067" cy="74514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388"/>
            <a:ext cx="9144000" cy="76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620688"/>
            <a:ext cx="8447087" cy="3171825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973F1EA-D7A9-DBD2-B8D2-8A89C6B01C05}"/>
                  </a:ext>
                </a:extLst>
              </p:cNvPr>
              <p:cNvSpPr txBox="1"/>
              <p:nvPr/>
            </p:nvSpPr>
            <p:spPr>
              <a:xfrm>
                <a:off x="899592" y="4941168"/>
                <a:ext cx="5529334" cy="745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73F1EA-D7A9-DBD2-B8D2-8A89C6B01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941168"/>
                <a:ext cx="5529334" cy="745140"/>
              </a:xfrm>
              <a:prstGeom prst="rect">
                <a:avLst/>
              </a:prstGeom>
              <a:blipFill rotWithShape="0">
                <a:blip r:embed="rId3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683568" y="41299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据前面解得的结果：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5013325"/>
            <a:ext cx="3662362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00" y="5013325"/>
            <a:ext cx="3624263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96011"/>
            <a:ext cx="8535533" cy="4277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620713"/>
            <a:ext cx="8447087" cy="539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2788" y="980728"/>
            <a:ext cx="8521700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0973F1EA-D7A9-DBD2-B8D2-8A89C6B01C05}"/>
                  </a:ext>
                </a:extLst>
              </p:cNvPr>
              <p:cNvSpPr txBox="1"/>
              <p:nvPr/>
            </p:nvSpPr>
            <p:spPr>
              <a:xfrm>
                <a:off x="899592" y="5348156"/>
                <a:ext cx="5529334" cy="745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·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73F1EA-D7A9-DBD2-B8D2-8A89C6B01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348156"/>
                <a:ext cx="5529334" cy="745140"/>
              </a:xfrm>
              <a:prstGeom prst="rect">
                <a:avLst/>
              </a:prstGeom>
              <a:blipFill rotWithShape="0">
                <a:blip r:embed="rId4"/>
                <a:stretch>
                  <a:fillRect l="-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83568" y="453690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据前面解得的结果：</a:t>
            </a:r>
            <a:endParaRPr lang="zh-CN" altLang="en-US" sz="28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" y="5084763"/>
            <a:ext cx="7543800" cy="531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2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88" y="5886450"/>
            <a:ext cx="5735637" cy="446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05" y="621030"/>
            <a:ext cx="8572500" cy="444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361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410866"/>
            <a:ext cx="1190625" cy="36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440489" cy="1269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40485"/>
            <a:ext cx="914400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7" y="765175"/>
            <a:ext cx="9144000" cy="4699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椭圆 1"/>
          <p:cNvSpPr/>
          <p:nvPr/>
        </p:nvSpPr>
        <p:spPr>
          <a:xfrm>
            <a:off x="4310063" y="3176588"/>
            <a:ext cx="539750" cy="360363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9588" y="4724400"/>
            <a:ext cx="539750" cy="360363"/>
          </a:xfrm>
          <a:prstGeom prst="ellipse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7589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050" y="5915025"/>
            <a:ext cx="2705100" cy="60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-36195" y="765175"/>
            <a:ext cx="118618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sz="1800" b="1">
                <a:solidFill>
                  <a:schemeClr val="accent1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定理</a:t>
            </a:r>
            <a:r>
              <a:rPr lang="en-US" altLang="zh-CN" sz="1800" b="1">
                <a:solidFill>
                  <a:schemeClr val="accent1">
                    <a:lumMod val="1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493278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83931"/>
            <a:ext cx="8280920" cy="6216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4BF9C804-D3B8-35EE-6517-2B5E3BFC24CF}"/>
                  </a:ext>
                </a:extLst>
              </p:cNvPr>
              <p:cNvSpPr txBox="1"/>
              <p:nvPr/>
            </p:nvSpPr>
            <p:spPr>
              <a:xfrm>
                <a:off x="87631" y="1412776"/>
                <a:ext cx="4484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⌊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⌈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/2⌉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F9C804-D3B8-35EE-6517-2B5E3BFC2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1" y="1412776"/>
                <a:ext cx="4484369" cy="369332"/>
              </a:xfrm>
              <a:prstGeom prst="rect">
                <a:avLst/>
              </a:prstGeom>
              <a:blipFill>
                <a:blip r:embed="rId2"/>
                <a:stretch>
                  <a:fillRect l="-3125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FA6A65F2-A0F5-6738-9EF3-D31547AA258A}"/>
                  </a:ext>
                </a:extLst>
              </p:cNvPr>
              <p:cNvSpPr txBox="1"/>
              <p:nvPr/>
            </p:nvSpPr>
            <p:spPr>
              <a:xfrm>
                <a:off x="780263" y="1785112"/>
                <a:ext cx="8390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𝑐𝑏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6A65F2-A0F5-6738-9EF3-D31547AA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1785112"/>
                <a:ext cx="8390117" cy="369332"/>
              </a:xfrm>
              <a:prstGeom prst="rect">
                <a:avLst/>
              </a:prstGeom>
              <a:blipFill>
                <a:blip r:embed="rId3"/>
                <a:stretch>
                  <a:fillRect l="-130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A43088F9-D800-E230-6621-32494851C47A}"/>
                  </a:ext>
                </a:extLst>
              </p:cNvPr>
              <p:cNvSpPr txBox="1"/>
              <p:nvPr/>
            </p:nvSpPr>
            <p:spPr>
              <a:xfrm>
                <a:off x="780263" y="2153200"/>
                <a:ext cx="6487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𝑐𝑏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43088F9-D800-E230-6621-32494851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2153200"/>
                <a:ext cx="6487417" cy="369332"/>
              </a:xfrm>
              <a:prstGeom prst="rect">
                <a:avLst/>
              </a:prstGeom>
              <a:blipFill>
                <a:blip r:embed="rId4"/>
                <a:stretch>
                  <a:fillRect l="-169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4A6DDE14-B763-5917-60AD-9A471F14179D}"/>
                  </a:ext>
                </a:extLst>
              </p:cNvPr>
              <p:cNvSpPr txBox="1"/>
              <p:nvPr/>
            </p:nvSpPr>
            <p:spPr>
              <a:xfrm>
                <a:off x="780263" y="2525536"/>
                <a:ext cx="3440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𝑐𝑏𝑛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𝑏𝑛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6DDE14-B763-5917-60AD-9A471F141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2525536"/>
                <a:ext cx="3440494" cy="369332"/>
              </a:xfrm>
              <a:prstGeom prst="rect">
                <a:avLst/>
              </a:prstGeom>
              <a:blipFill>
                <a:blip r:embed="rId5"/>
                <a:stretch>
                  <a:fillRect l="-195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652708F0-50DD-F9DD-64D4-9EE20D946EB7}"/>
                  </a:ext>
                </a:extLst>
              </p:cNvPr>
              <p:cNvSpPr txBox="1"/>
              <p:nvPr/>
            </p:nvSpPr>
            <p:spPr>
              <a:xfrm>
                <a:off x="780263" y="2895264"/>
                <a:ext cx="43321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𝑐𝑏𝑛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+1)/2)+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2708F0-50DD-F9DD-64D4-9EE20D946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2895264"/>
                <a:ext cx="4332148" cy="369332"/>
              </a:xfrm>
              <a:prstGeom prst="rect">
                <a:avLst/>
              </a:prstGeom>
              <a:blipFill>
                <a:blip r:embed="rId6"/>
                <a:stretch>
                  <a:fillRect l="-2532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AEB5B057-8D51-24DA-0780-263DB03272DE}"/>
                  </a:ext>
                </a:extLst>
              </p:cNvPr>
              <p:cNvSpPr txBox="1"/>
              <p:nvPr/>
            </p:nvSpPr>
            <p:spPr>
              <a:xfrm>
                <a:off x="780263" y="3267996"/>
                <a:ext cx="45513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𝑐𝑏𝑛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𝑐𝑏𝑛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𝑏𝑛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EB5B057-8D51-24DA-0780-263DB0327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3267996"/>
                <a:ext cx="4551311" cy="369332"/>
              </a:xfrm>
              <a:prstGeom prst="rect">
                <a:avLst/>
              </a:prstGeom>
              <a:blipFill>
                <a:blip r:embed="rId7"/>
                <a:stretch>
                  <a:fillRect l="-147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695AB887-288B-F0FC-B0EA-0A8188FDF432}"/>
                  </a:ext>
                </a:extLst>
              </p:cNvPr>
              <p:cNvSpPr txBox="1"/>
              <p:nvPr/>
            </p:nvSpPr>
            <p:spPr>
              <a:xfrm>
                <a:off x="87631" y="3825394"/>
                <a:ext cx="7862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𝑐𝑏𝑛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𝑐𝑏𝑛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𝑏𝑛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𝑐𝑏𝑛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5AB887-288B-F0FC-B0EA-0A8188FDF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1" y="3825394"/>
                <a:ext cx="7862217" cy="369332"/>
              </a:xfrm>
              <a:prstGeom prst="rect">
                <a:avLst/>
              </a:prstGeom>
              <a:blipFill>
                <a:blip r:embed="rId8"/>
                <a:stretch>
                  <a:fillRect l="-775" t="-6667" r="-310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6D8FC04-06CD-7991-F9C6-E8E41981F17E}"/>
              </a:ext>
            </a:extLst>
          </p:cNvPr>
          <p:cNvSpPr txBox="1"/>
          <p:nvPr/>
        </p:nvSpPr>
        <p:spPr>
          <a:xfrm>
            <a:off x="467544" y="7714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</a:rPr>
              <a:t>代入：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5084763"/>
            <a:ext cx="4248150" cy="120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8" y="5084763"/>
            <a:ext cx="4216400" cy="120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74936"/>
            <a:ext cx="8680326" cy="47318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60350"/>
            <a:ext cx="8447087" cy="6342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437314" cy="3168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4A38F088-9121-73FA-1ADC-789DF95408E2}"/>
                  </a:ext>
                </a:extLst>
              </p:cNvPr>
              <p:cNvSpPr txBox="1"/>
              <p:nvPr/>
            </p:nvSpPr>
            <p:spPr>
              <a:xfrm>
                <a:off x="87631" y="1412776"/>
                <a:ext cx="4484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⌊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/2⌋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⌈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/2⌉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𝑏𝑛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38F088-9121-73FA-1ADC-789DF954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1" y="1412776"/>
                <a:ext cx="4484369" cy="369332"/>
              </a:xfrm>
              <a:prstGeom prst="rect">
                <a:avLst/>
              </a:prstGeom>
              <a:blipFill>
                <a:blip r:embed="rId2"/>
                <a:stretch>
                  <a:fillRect l="-3125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id="{64B79F4C-760A-ADF4-6494-B7C22AC18234}"/>
                  </a:ext>
                </a:extLst>
              </p:cNvPr>
              <p:cNvSpPr txBox="1"/>
              <p:nvPr/>
            </p:nvSpPr>
            <p:spPr>
              <a:xfrm>
                <a:off x="780263" y="1785112"/>
                <a:ext cx="8390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𝑐𝑏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4B79F4C-760A-ADF4-6494-B7C22AC1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1785112"/>
                <a:ext cx="8390117" cy="369332"/>
              </a:xfrm>
              <a:prstGeom prst="rect">
                <a:avLst/>
              </a:prstGeom>
              <a:blipFill>
                <a:blip r:embed="rId3"/>
                <a:stretch>
                  <a:fillRect l="-1308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A2A5D669-FCE6-AD44-0C28-402A27873FC0}"/>
                  </a:ext>
                </a:extLst>
              </p:cNvPr>
              <p:cNvSpPr txBox="1"/>
              <p:nvPr/>
            </p:nvSpPr>
            <p:spPr>
              <a:xfrm>
                <a:off x="780263" y="2153200"/>
                <a:ext cx="6487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𝑐𝑏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𝑐𝑏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𝑑𝑛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A5D669-FCE6-AD44-0C28-402A27873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2153200"/>
                <a:ext cx="6487417" cy="369332"/>
              </a:xfrm>
              <a:prstGeom prst="rect">
                <a:avLst/>
              </a:prstGeom>
              <a:blipFill>
                <a:blip r:embed="rId4"/>
                <a:stretch>
                  <a:fillRect l="-169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xmlns="" id="{3C116B59-F179-AE17-717E-267E8F9BF120}"/>
                  </a:ext>
                </a:extLst>
              </p:cNvPr>
              <p:cNvSpPr txBox="1"/>
              <p:nvPr/>
            </p:nvSpPr>
            <p:spPr>
              <a:xfrm>
                <a:off x="780263" y="2525536"/>
                <a:ext cx="34404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𝑐𝑏𝑛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𝑏𝑛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116B59-F179-AE17-717E-267E8F9BF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2525536"/>
                <a:ext cx="3440494" cy="369332"/>
              </a:xfrm>
              <a:prstGeom prst="rect">
                <a:avLst/>
              </a:prstGeom>
              <a:blipFill>
                <a:blip r:embed="rId5"/>
                <a:stretch>
                  <a:fillRect l="-195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0002567B-0353-2473-2B95-F00B6552F721}"/>
                  </a:ext>
                </a:extLst>
              </p:cNvPr>
              <p:cNvSpPr txBox="1"/>
              <p:nvPr/>
            </p:nvSpPr>
            <p:spPr>
              <a:xfrm>
                <a:off x="780263" y="2895264"/>
                <a:ext cx="3539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𝑐𝑏𝑛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/4)+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𝑏𝑛</m:t>
                          </m:r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002567B-0353-2473-2B95-F00B6552F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2895264"/>
                <a:ext cx="3539687" cy="369332"/>
              </a:xfrm>
              <a:prstGeom prst="rect">
                <a:avLst/>
              </a:prstGeom>
              <a:blipFill>
                <a:blip r:embed="rId6"/>
                <a:stretch>
                  <a:fillRect l="-3098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xmlns="" id="{AD916398-5A09-DCA1-824D-03C211CAFC28}"/>
                  </a:ext>
                </a:extLst>
              </p:cNvPr>
              <p:cNvSpPr txBox="1"/>
              <p:nvPr/>
            </p:nvSpPr>
            <p:spPr>
              <a:xfrm>
                <a:off x="780263" y="3267996"/>
                <a:ext cx="39297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𝑐𝑏𝑛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𝑐𝑏𝑛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𝑏𝑛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916398-5A09-DCA1-824D-03C211CA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3" y="3267996"/>
                <a:ext cx="3929794" cy="369332"/>
              </a:xfrm>
              <a:prstGeom prst="rect">
                <a:avLst/>
              </a:prstGeom>
              <a:blipFill>
                <a:blip r:embed="rId7"/>
                <a:stretch>
                  <a:fillRect l="-1705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831850"/>
            <a:ext cx="8448675" cy="4757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31669"/>
            <a:ext cx="8424936" cy="6336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2856"/>
            <a:ext cx="9144000" cy="27005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2132856"/>
            <a:ext cx="1512168" cy="504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640960" cy="1947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04" y="1124744"/>
            <a:ext cx="8474276" cy="1909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动作按钮: 后退或前一项 1">
            <a:hlinkClick r:id="rId3" action="ppaction://hlinksldjump" highlightClick="1"/>
          </p:cNvPr>
          <p:cNvSpPr/>
          <p:nvPr/>
        </p:nvSpPr>
        <p:spPr>
          <a:xfrm>
            <a:off x="8194675" y="6284913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508983"/>
            <a:ext cx="8280598" cy="5595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动作按钮: 后退或前一项 2">
            <a:hlinkClick r:id="rId3" action="ppaction://hlinksldjump" highlightClick="1"/>
          </p:cNvPr>
          <p:cNvSpPr/>
          <p:nvPr/>
        </p:nvSpPr>
        <p:spPr>
          <a:xfrm>
            <a:off x="8172450" y="62372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987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1125538"/>
            <a:ext cx="8447087" cy="1903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6" name="文本框 3"/>
          <p:cNvSpPr txBox="1"/>
          <p:nvPr/>
        </p:nvSpPr>
        <p:spPr>
          <a:xfrm>
            <a:off x="2484438" y="3716338"/>
            <a:ext cx="1876425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 dirty="0">
                <a:latin typeface="华文琥珀" panose="02010800040101010101" pitchFamily="2" charset="-122"/>
                <a:ea typeface="华文琥珀" panose="02010800040101010101" pitchFamily="2" charset="-122"/>
              </a:rPr>
              <a:t>？？？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6075" y="1471930"/>
            <a:ext cx="845185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1"/>
          <p:cNvSpPr txBox="1"/>
          <p:nvPr/>
        </p:nvSpPr>
        <p:spPr>
          <a:xfrm>
            <a:off x="900113" y="4724400"/>
            <a:ext cx="2030412" cy="83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dirty="0">
                <a:latin typeface="华文琥珀" panose="02010800040101010101" pitchFamily="2" charset="-122"/>
                <a:ea typeface="华文琥珀" panose="02010800040101010101" pitchFamily="2" charset="-122"/>
              </a:rPr>
              <a:t>？？？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605" y="765175"/>
            <a:ext cx="85217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803275"/>
            <a:ext cx="8447088" cy="507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225" y="1297940"/>
            <a:ext cx="859155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116840"/>
            <a:ext cx="8591550" cy="634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601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049338"/>
            <a:ext cx="8447087" cy="3171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6020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313" y="4694238"/>
            <a:ext cx="2360612" cy="1182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1557020"/>
            <a:ext cx="9086850" cy="324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1341120"/>
            <a:ext cx="859155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225" y="1021715"/>
            <a:ext cx="859155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动作按钮: 后退或前一项 2">
            <a:hlinkClick r:id="rId3" action="ppaction://hlinksldjump" highlightClick="1"/>
          </p:cNvPr>
          <p:cNvSpPr/>
          <p:nvPr/>
        </p:nvSpPr>
        <p:spPr>
          <a:xfrm>
            <a:off x="8172450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011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1268413"/>
            <a:ext cx="8447087" cy="2220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0116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050" y="4117975"/>
            <a:ext cx="2360613" cy="1182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950" y="1557020"/>
            <a:ext cx="86741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803275"/>
            <a:ext cx="8447088" cy="507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33375"/>
            <a:ext cx="8448675" cy="6340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动作按钮: 前进或下一项 3">
            <a:hlinkClick r:id="rId3" action="ppaction://hlinksldjump" highlightClick="1"/>
          </p:cNvPr>
          <p:cNvSpPr/>
          <p:nvPr/>
        </p:nvSpPr>
        <p:spPr>
          <a:xfrm>
            <a:off x="7164388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动作按钮: 前进或下一项 4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ForwardNex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6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13" y="1106488"/>
            <a:ext cx="8447087" cy="253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dhMGE3NWUzNzJjMTViYjUwNTA1ZDkzMmFkOGY4N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2672</TotalTime>
  <Words>178</Words>
  <Application>Microsoft Office PowerPoint</Application>
  <PresentationFormat>全屏显示(4:3)</PresentationFormat>
  <Paragraphs>66</Paragraphs>
  <Slides>79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9" baseType="lpstr">
      <vt:lpstr>Calibri</vt:lpstr>
      <vt:lpstr>宋体</vt:lpstr>
      <vt:lpstr>Times New Roman</vt:lpstr>
      <vt:lpstr>Arial</vt:lpstr>
      <vt:lpstr>Cambria Math</vt:lpstr>
      <vt:lpstr>楷体</vt:lpstr>
      <vt:lpstr>黑体</vt:lpstr>
      <vt:lpstr>华文琥珀</vt:lpstr>
      <vt:lpstr>Wingdings</vt:lpstr>
      <vt:lpstr>古瓶荷花</vt:lpstr>
      <vt:lpstr>数学预备知识</vt:lpstr>
      <vt:lpstr>A.7.1 求和的积分近似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光栅扫描图形显示器</dc:title>
  <dc:creator>dell</dc:creator>
  <cp:lastModifiedBy>dell</cp:lastModifiedBy>
  <cp:revision>439</cp:revision>
  <dcterms:created xsi:type="dcterms:W3CDTF">2013-08-08T12:03:00Z</dcterms:created>
  <dcterms:modified xsi:type="dcterms:W3CDTF">2024-03-25T14:59:20Z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5515D25C31B14DB0A44AD70F3C7FA5CE_13</vt:lpwstr>
  </property>
  <property fmtid="{D5CDD505-2E9C-101B-9397-08002B2CF9AE}" pid="3" name="KSOProductBuildVer">
    <vt:lpwstr>2052-12.1.0.15712</vt:lpwstr>
  </property>
</Properties>
</file>