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9144000" cy="6858000"/>
  <p:notesSz cx="7315200" cy="96012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9C536B23-045B-420A-B180-3948858594E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Num" idx="4"/>
          </p:nvPr>
        </p:nvSpPr>
        <p:spPr>
          <a:xfrm>
            <a:off x="4143240" y="9120240"/>
            <a:ext cx="3169440" cy="478800"/>
          </a:xfrm>
          <a:prstGeom prst="rect">
            <a:avLst/>
          </a:prstGeom>
          <a:noFill/>
          <a:ln w="0">
            <a:noFill/>
          </a:ln>
        </p:spPr>
        <p:txBody>
          <a:bodyPr lIns="96480" rIns="96480" tIns="48240" bIns="48240" anchor="b">
            <a:noAutofit/>
          </a:bodyPr>
          <a:lstStyle>
            <a:lvl1pPr algn="r">
              <a:lnSpc>
                <a:spcPct val="100000"/>
              </a:lnSpc>
              <a:buNone/>
              <a:tabLst>
                <a:tab algn="l" pos="0"/>
              </a:tabLst>
              <a:defRPr b="0" lang="en-IN" sz="1400" spc="-1" strike="noStrike">
                <a:latin typeface="Times New Roman"/>
              </a:defRPr>
            </a:lvl1pPr>
          </a:lstStyle>
          <a:p>
            <a:pPr algn="r">
              <a:lnSpc>
                <a:spcPct val="100000"/>
              </a:lnSpc>
              <a:buNone/>
              <a:tabLst>
                <a:tab algn="l" pos="0"/>
              </a:tabLst>
            </a:pPr>
            <a:fld id="{78A4F70E-B3D0-4EBA-B471-993719BB4B04}" type="slidenum">
              <a:rPr b="0" lang="en-IN" sz="1400" spc="-1" strike="noStrike">
                <a:latin typeface="Times New Roman"/>
              </a:rPr>
              <a:t>&lt;number&gt;</a:t>
            </a:fld>
            <a:endParaRPr b="0" lang="en-IN" sz="1400" spc="-1" strike="noStrike">
              <a:latin typeface="Times New Roman"/>
            </a:endParaRPr>
          </a:p>
        </p:txBody>
      </p:sp>
      <p:sp>
        <p:nvSpPr>
          <p:cNvPr id="107" name="PlaceHolder 2"/>
          <p:cNvSpPr>
            <a:spLocks noGrp="1"/>
          </p:cNvSpPr>
          <p:nvPr>
            <p:ph type="sldImg"/>
          </p:nvPr>
        </p:nvSpPr>
        <p:spPr>
          <a:xfrm>
            <a:off x="1257480" y="720720"/>
            <a:ext cx="4799880" cy="3599640"/>
          </a:xfrm>
          <a:prstGeom prst="rect">
            <a:avLst/>
          </a:prstGeom>
          <a:ln w="0">
            <a:noFill/>
          </a:ln>
        </p:spPr>
      </p:sp>
      <p:sp>
        <p:nvSpPr>
          <p:cNvPr id="108" name="PlaceHolder 3"/>
          <p:cNvSpPr>
            <a:spLocks noGrp="1"/>
          </p:cNvSpPr>
          <p:nvPr>
            <p:ph type="body"/>
          </p:nvPr>
        </p:nvSpPr>
        <p:spPr>
          <a:xfrm>
            <a:off x="731880" y="4560840"/>
            <a:ext cx="5850720" cy="4318920"/>
          </a:xfrm>
          <a:prstGeom prst="rect">
            <a:avLst/>
          </a:prstGeom>
          <a:noFill/>
          <a:ln w="0">
            <a:noFill/>
          </a:ln>
        </p:spPr>
        <p:txBody>
          <a:bodyPr lIns="96480" rIns="96480" tIns="48240" bIns="48240" anchor="t">
            <a:noAutofit/>
          </a:bodyP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04920" y="762120"/>
            <a:ext cx="8686080" cy="2208960"/>
          </a:xfrm>
          <a:prstGeom prst="rect">
            <a:avLst/>
          </a:prstGeom>
          <a:noFill/>
          <a:ln w="0">
            <a:noFill/>
          </a:ln>
        </p:spPr>
        <p:txBody>
          <a:bodyPr lIns="0" rIns="0" tIns="0" bIns="0" anchor="ctr">
            <a:noAutofit/>
          </a:bodyPr>
          <a:p>
            <a:pPr algn="ctr">
              <a:lnSpc>
                <a:spcPct val="100000"/>
              </a:lnSpc>
              <a:buNone/>
            </a:pPr>
            <a:r>
              <a:rPr b="1" lang="en-IN" sz="4000" spc="-1" strike="noStrike">
                <a:solidFill>
                  <a:srgbClr val="009900"/>
                </a:solidFill>
                <a:latin typeface="Arial"/>
                <a:ea typeface="Arial"/>
              </a:rPr>
              <a:t> </a:t>
            </a:r>
            <a:r>
              <a:rPr b="1" lang="en-IN" sz="4400" spc="-1" strike="noStrike">
                <a:solidFill>
                  <a:srgbClr val="009900"/>
                </a:solidFill>
                <a:latin typeface="Arial"/>
                <a:ea typeface="Arial"/>
              </a:rPr>
              <a:t>Assignment-1</a:t>
            </a:r>
            <a:br>
              <a:rPr sz="4400"/>
            </a:br>
            <a:r>
              <a:rPr b="1" lang="en-IN" sz="4400" spc="-1" strike="noStrike">
                <a:solidFill>
                  <a:srgbClr val="009900"/>
                </a:solidFill>
                <a:latin typeface="Arial"/>
                <a:ea typeface="Arial"/>
              </a:rPr>
              <a:t>POS Tagging Using HMM</a:t>
            </a:r>
            <a:endParaRPr b="0" lang="en-IN" sz="4400" spc="-1" strike="noStrike">
              <a:latin typeface="Arial"/>
            </a:endParaRPr>
          </a:p>
        </p:txBody>
      </p:sp>
      <p:sp>
        <p:nvSpPr>
          <p:cNvPr id="83" name="PlaceHolder 2"/>
          <p:cNvSpPr>
            <a:spLocks noGrp="1"/>
          </p:cNvSpPr>
          <p:nvPr>
            <p:ph type="subTitle"/>
          </p:nvPr>
        </p:nvSpPr>
        <p:spPr>
          <a:xfrm>
            <a:off x="360000" y="3561840"/>
            <a:ext cx="8459640" cy="2377800"/>
          </a:xfrm>
          <a:prstGeom prst="rect">
            <a:avLst/>
          </a:prstGeom>
          <a:noFill/>
          <a:ln w="0">
            <a:noFill/>
          </a:ln>
        </p:spPr>
        <p:txBody>
          <a:bodyPr lIns="0" rIns="0" tIns="0" bIns="0" anchor="t">
            <a:noAutofit/>
          </a:bodyPr>
          <a:p>
            <a:pPr algn="ctr">
              <a:lnSpc>
                <a:spcPct val="90000"/>
              </a:lnSpc>
              <a:buNone/>
              <a:tabLst>
                <a:tab algn="l" pos="0"/>
              </a:tabLst>
            </a:pPr>
            <a:r>
              <a:rPr b="0" lang="en-IN" sz="3200" spc="-1" strike="noStrike">
                <a:solidFill>
                  <a:srgbClr val="0000ff"/>
                </a:solidFill>
                <a:latin typeface="Arial"/>
                <a:ea typeface="Arial"/>
              </a:rPr>
              <a:t>Suvvari Jaswanth : 200050140</a:t>
            </a:r>
            <a:endParaRPr b="0" lang="en-IN" sz="3200" spc="-1" strike="noStrike">
              <a:latin typeface="Arial"/>
            </a:endParaRPr>
          </a:p>
          <a:p>
            <a:pPr algn="ctr">
              <a:lnSpc>
                <a:spcPct val="90000"/>
              </a:lnSpc>
              <a:buNone/>
              <a:tabLst>
                <a:tab algn="l" pos="0"/>
              </a:tabLst>
            </a:pPr>
            <a:r>
              <a:rPr b="0" lang="en-IN" sz="3200" spc="-1" strike="noStrike">
                <a:solidFill>
                  <a:srgbClr val="0000ff"/>
                </a:solidFill>
                <a:latin typeface="Arial"/>
                <a:ea typeface="Arial"/>
              </a:rPr>
              <a:t>T.Krishna Kamal   : 200050142</a:t>
            </a:r>
            <a:endParaRPr b="0" lang="en-IN" sz="3200" spc="-1" strike="noStrike">
              <a:latin typeface="Arial"/>
            </a:endParaRPr>
          </a:p>
          <a:p>
            <a:pPr algn="ctr">
              <a:lnSpc>
                <a:spcPct val="90000"/>
              </a:lnSpc>
              <a:buNone/>
              <a:tabLst>
                <a:tab algn="l" pos="0"/>
              </a:tabLst>
            </a:pPr>
            <a:r>
              <a:rPr b="0" lang="en-IN" sz="3200" spc="-1" strike="noStrike">
                <a:solidFill>
                  <a:srgbClr val="0000ff"/>
                </a:solidFill>
                <a:latin typeface="Arial"/>
                <a:ea typeface="Arial"/>
              </a:rPr>
              <a:t>Ashish Patel         : 200260011</a:t>
            </a:r>
            <a:endParaRPr b="0" lang="en-IN" sz="3200" spc="-1" strike="noStrike">
              <a:latin typeface="Arial"/>
            </a:endParaRPr>
          </a:p>
          <a:p>
            <a:pPr algn="ctr">
              <a:lnSpc>
                <a:spcPct val="90000"/>
              </a:lnSpc>
              <a:buNone/>
              <a:tabLst>
                <a:tab algn="l" pos="0"/>
              </a:tabLst>
            </a:pPr>
            <a:endParaRPr b="0" lang="en-IN" sz="3200" spc="-1" strike="noStrike">
              <a:latin typeface="Arial"/>
            </a:endParaRPr>
          </a:p>
          <a:p>
            <a:pPr algn="ctr">
              <a:lnSpc>
                <a:spcPct val="90000"/>
              </a:lnSpc>
              <a:buNone/>
              <a:tabLst>
                <a:tab algn="l" pos="0"/>
              </a:tabLst>
            </a:pPr>
            <a:r>
              <a:rPr b="0" lang="en-IN" sz="3200" spc="-1" strike="noStrike">
                <a:solidFill>
                  <a:srgbClr val="0000ff"/>
                </a:solidFill>
                <a:latin typeface="Arial"/>
                <a:ea typeface="Arial"/>
              </a:rPr>
              <a:t>Date : 4</a:t>
            </a:r>
            <a:r>
              <a:rPr b="0" lang="en-IN" sz="3200" spc="-1" strike="noStrike" baseline="33000">
                <a:solidFill>
                  <a:srgbClr val="0000ff"/>
                </a:solidFill>
                <a:latin typeface="Arial"/>
                <a:ea typeface="Arial"/>
              </a:rPr>
              <a:t>th</a:t>
            </a:r>
            <a:r>
              <a:rPr b="0" lang="en-IN" sz="3200" spc="-1" strike="noStrike">
                <a:solidFill>
                  <a:srgbClr val="0000ff"/>
                </a:solidFill>
                <a:latin typeface="Arial"/>
                <a:ea typeface="Arial"/>
              </a:rPr>
              <a:t> September 2022</a:t>
            </a:r>
            <a:endParaRPr b="0" lang="en-IN" sz="3200" spc="-1" strike="noStrike">
              <a:latin typeface="Arial"/>
            </a:endParaRPr>
          </a:p>
          <a:p>
            <a:pPr marL="457200" indent="-380880" algn="ctr">
              <a:lnSpc>
                <a:spcPct val="100000"/>
              </a:lnSpc>
              <a:spcBef>
                <a:spcPts val="479"/>
              </a:spcBef>
              <a:buNone/>
              <a:tabLst>
                <a:tab algn="l" pos="0"/>
              </a:tabLst>
            </a:pPr>
            <a:endParaRPr b="0" lang="en-IN" sz="2200" spc="-1" strike="noStrike">
              <a:latin typeface="Arial"/>
            </a:endParaRPr>
          </a:p>
          <a:p>
            <a:pPr marL="457200" indent="-380880" algn="ctr">
              <a:lnSpc>
                <a:spcPct val="90000"/>
              </a:lnSpc>
              <a:buNone/>
              <a:tabLst>
                <a:tab algn="l" pos="0"/>
              </a:tabLst>
            </a:pPr>
            <a:endParaRPr b="0" lang="en-IN" sz="2200" spc="-1" strike="noStrike">
              <a:latin typeface="Arial"/>
            </a:endParaRPr>
          </a:p>
          <a:p>
            <a:pPr marL="457200" indent="-380880" algn="ctr">
              <a:lnSpc>
                <a:spcPct val="100000"/>
              </a:lnSpc>
              <a:spcBef>
                <a:spcPts val="479"/>
              </a:spcBef>
              <a:buNone/>
              <a:tabLst>
                <a:tab algn="l" pos="0"/>
              </a:tabLst>
            </a:pPr>
            <a:endParaRPr b="0" lang="en-IN" sz="2200" spc="-1" strike="noStrike">
              <a:latin typeface="Arial"/>
            </a:endParaRPr>
          </a:p>
          <a:p>
            <a:pPr marL="457200" indent="-380880" algn="ctr">
              <a:lnSpc>
                <a:spcPct val="90000"/>
              </a:lnSpc>
              <a:buNone/>
              <a:tabLst>
                <a:tab algn="l" pos="0"/>
              </a:tabLst>
            </a:pPr>
            <a:endParaRPr b="0" lang="en-IN" sz="2200" spc="-1" strike="noStrike">
              <a:latin typeface="Arial"/>
            </a:endParaRPr>
          </a:p>
          <a:p>
            <a:pPr marL="457200" indent="-380880" algn="ctr">
              <a:lnSpc>
                <a:spcPct val="90000"/>
              </a:lnSpc>
              <a:buNone/>
              <a:tabLst>
                <a:tab algn="l" pos="0"/>
              </a:tabLst>
            </a:pPr>
            <a:endParaRPr b="0" lang="en-IN" sz="2200" spc="-1" strike="noStrike">
              <a:latin typeface="Arial"/>
            </a:endParaRPr>
          </a:p>
          <a:p>
            <a:pPr marL="457200" indent="-380880" algn="ctr">
              <a:lnSpc>
                <a:spcPct val="90000"/>
              </a:lnSpc>
              <a:spcBef>
                <a:spcPts val="601"/>
              </a:spcBef>
              <a:buNone/>
              <a:tabLst>
                <a:tab algn="l" pos="0"/>
              </a:tabLst>
            </a:pPr>
            <a:endParaRPr b="0" lang="en-IN" sz="2200" spc="-1" strike="noStrike">
              <a:latin typeface="Arial"/>
            </a:endParaRPr>
          </a:p>
          <a:p>
            <a:pPr marL="457200" indent="-380880" algn="ctr">
              <a:lnSpc>
                <a:spcPct val="90000"/>
              </a:lnSpc>
              <a:spcBef>
                <a:spcPts val="601"/>
              </a:spcBef>
              <a:buNone/>
              <a:tabLst>
                <a:tab algn="l" pos="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009900"/>
                </a:solidFill>
                <a:latin typeface="Arial"/>
                <a:ea typeface="Arial"/>
              </a:rPr>
              <a:t>Any thoughts on generative vs. discriminative POS tagging</a:t>
            </a:r>
            <a:endParaRPr b="0" lang="en-IN" sz="4000" spc="-1" strike="noStrike">
              <a:latin typeface="Arial"/>
            </a:endParaRPr>
          </a:p>
        </p:txBody>
      </p:sp>
      <p:sp>
        <p:nvSpPr>
          <p:cNvPr id="105" name=""/>
          <p:cNvSpPr/>
          <p:nvPr/>
        </p:nvSpPr>
        <p:spPr>
          <a:xfrm>
            <a:off x="720000" y="1800000"/>
            <a:ext cx="7739640" cy="3605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SzPct val="45000"/>
              <a:buFont typeface="Wingdings" charset="2"/>
              <a:buChar char=""/>
            </a:pPr>
            <a:r>
              <a:rPr b="1" lang="en-IN" sz="2400" spc="-1" strike="noStrike">
                <a:solidFill>
                  <a:srgbClr val="0000ff"/>
                </a:solidFill>
                <a:latin typeface="Arial"/>
              </a:rPr>
              <a:t>A generative model trains with data under the  bayes theorem of updating beliefs where a discriminative is a fixed conditional probability based tagging which doesn’ t update with the size of data supplied to it.                                                                                                                                                                                                                 </a:t>
            </a:r>
            <a:endParaRPr b="0" lang="en-IN" sz="2400" spc="-1" strike="noStrike">
              <a:latin typeface="Arial"/>
            </a:endParaRPr>
          </a:p>
          <a:p>
            <a:pPr marL="216000" indent="-216000">
              <a:lnSpc>
                <a:spcPct val="115000"/>
              </a:lnSpc>
              <a:buClr>
                <a:srgbClr val="000000"/>
              </a:buClr>
              <a:buSzPct val="45000"/>
              <a:buFont typeface="Wingdings" charset="2"/>
              <a:buChar char=""/>
            </a:pPr>
            <a:r>
              <a:rPr b="1" lang="en-IN" sz="2400" spc="-1" strike="noStrike">
                <a:solidFill>
                  <a:srgbClr val="0000ff"/>
                </a:solidFill>
                <a:latin typeface="Arial"/>
              </a:rPr>
              <a:t>Mathematically a generative model uses a P(x,y) where a discriminative model uses P(x|y).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72680" y="29016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92d050"/>
                </a:solidFill>
                <a:latin typeface="Arial"/>
                <a:ea typeface="Arial"/>
              </a:rPr>
              <a:t>Problem Statement</a:t>
            </a:r>
            <a:endParaRPr b="0" lang="en-IN" sz="4000" spc="-1" strike="noStrike">
              <a:latin typeface="Arial"/>
            </a:endParaRPr>
          </a:p>
        </p:txBody>
      </p:sp>
      <p:sp>
        <p:nvSpPr>
          <p:cNvPr id="8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457200" indent="-380880">
              <a:lnSpc>
                <a:spcPct val="100000"/>
              </a:lnSpc>
              <a:spcBef>
                <a:spcPts val="479"/>
              </a:spcBef>
              <a:buClr>
                <a:srgbClr val="0000ff"/>
              </a:buClr>
              <a:buFont typeface="Arial"/>
              <a:buChar char="•"/>
            </a:pPr>
            <a:r>
              <a:rPr b="0" lang="en-GB" sz="2400" spc="-1" strike="noStrike">
                <a:solidFill>
                  <a:srgbClr val="0000ff"/>
                </a:solidFill>
                <a:latin typeface="Arial"/>
                <a:ea typeface="Arial"/>
              </a:rPr>
              <a:t>Given a sequence of words, produce the POS tag sequence</a:t>
            </a:r>
            <a:endParaRPr b="0" lang="en-IN" sz="2400" spc="-1" strike="noStrike">
              <a:latin typeface="Arial"/>
            </a:endParaRPr>
          </a:p>
          <a:p>
            <a:pPr>
              <a:lnSpc>
                <a:spcPct val="100000"/>
              </a:lnSpc>
              <a:spcBef>
                <a:spcPts val="479"/>
              </a:spcBef>
              <a:buNone/>
            </a:pPr>
            <a:endParaRPr b="0" lang="en-IN" sz="2400" spc="-1" strike="noStrike">
              <a:latin typeface="Arial"/>
            </a:endParaRPr>
          </a:p>
          <a:p>
            <a:pPr marL="457200" indent="-380880">
              <a:lnSpc>
                <a:spcPct val="100000"/>
              </a:lnSpc>
              <a:spcBef>
                <a:spcPts val="479"/>
              </a:spcBef>
              <a:buClr>
                <a:srgbClr val="0000ff"/>
              </a:buClr>
              <a:buFont typeface="Arial"/>
              <a:buChar char="•"/>
            </a:pPr>
            <a:r>
              <a:rPr b="0" lang="en-GB" sz="2400" spc="-1" strike="noStrike">
                <a:solidFill>
                  <a:srgbClr val="0000ff"/>
                </a:solidFill>
                <a:latin typeface="Arial"/>
                <a:ea typeface="Arial"/>
              </a:rPr>
              <a:t>Technique to be used: HMM-Viterbi</a:t>
            </a:r>
            <a:endParaRPr b="0" lang="en-IN" sz="2400" spc="-1" strike="noStrike">
              <a:latin typeface="Arial"/>
            </a:endParaRPr>
          </a:p>
          <a:p>
            <a:pPr>
              <a:lnSpc>
                <a:spcPct val="100000"/>
              </a:lnSpc>
              <a:spcBef>
                <a:spcPts val="479"/>
              </a:spcBef>
              <a:buNone/>
            </a:pPr>
            <a:endParaRPr b="0" lang="en-IN" sz="2400" spc="-1" strike="noStrike">
              <a:latin typeface="Arial"/>
            </a:endParaRPr>
          </a:p>
          <a:p>
            <a:pPr marL="457200" indent="-380880">
              <a:lnSpc>
                <a:spcPct val="100000"/>
              </a:lnSpc>
              <a:spcBef>
                <a:spcPts val="479"/>
              </a:spcBef>
              <a:buClr>
                <a:srgbClr val="0000ff"/>
              </a:buClr>
              <a:buFont typeface="Arial"/>
              <a:buChar char="•"/>
            </a:pPr>
            <a:r>
              <a:rPr b="0" lang="en-GB" sz="2400" spc="-1" strike="noStrike">
                <a:solidFill>
                  <a:srgbClr val="0000ff"/>
                </a:solidFill>
                <a:latin typeface="Arial"/>
                <a:ea typeface="Arial"/>
              </a:rPr>
              <a:t>Use Universal Tag Set (12 in number)</a:t>
            </a:r>
            <a:endParaRPr b="0" lang="en-IN" sz="2400" spc="-1" strike="noStrike">
              <a:latin typeface="Arial"/>
            </a:endParaRPr>
          </a:p>
          <a:p>
            <a:pPr>
              <a:lnSpc>
                <a:spcPct val="100000"/>
              </a:lnSpc>
              <a:spcBef>
                <a:spcPts val="479"/>
              </a:spcBef>
              <a:buNone/>
            </a:pPr>
            <a:endParaRPr b="0" lang="en-IN" sz="2400" spc="-1" strike="noStrike">
              <a:latin typeface="Arial"/>
            </a:endParaRPr>
          </a:p>
          <a:p>
            <a:pPr marL="457200" indent="-380880">
              <a:lnSpc>
                <a:spcPct val="100000"/>
              </a:lnSpc>
              <a:spcBef>
                <a:spcPts val="479"/>
              </a:spcBef>
              <a:buClr>
                <a:srgbClr val="0000ff"/>
              </a:buClr>
              <a:buFont typeface="Arial"/>
              <a:buChar char="•"/>
            </a:pPr>
            <a:r>
              <a:rPr b="0" lang="en-GB" sz="2400" spc="-1" strike="noStrike">
                <a:solidFill>
                  <a:srgbClr val="0000ff"/>
                </a:solidFill>
                <a:latin typeface="Arial"/>
                <a:ea typeface="Arial"/>
              </a:rPr>
              <a:t>5-fold cross validation</a:t>
            </a:r>
            <a:endParaRPr b="0" lang="en-IN" sz="2400" spc="-1" strike="noStrike">
              <a:latin typeface="Arial"/>
            </a:endParaRPr>
          </a:p>
          <a:p>
            <a:pPr marL="457200" indent="-380880">
              <a:lnSpc>
                <a:spcPct val="100000"/>
              </a:lnSpc>
              <a:spcBef>
                <a:spcPts val="479"/>
              </a:spcBef>
              <a:buClr>
                <a:srgbClr val="0000ff"/>
              </a:buClr>
              <a:buFont typeface="Wingdings" charset="2"/>
              <a:buChar char=""/>
            </a:pPr>
            <a:r>
              <a:rPr b="1" lang="en-GB" sz="1500" spc="-1" strike="noStrike">
                <a:solidFill>
                  <a:srgbClr val="0000ff"/>
                </a:solidFill>
                <a:latin typeface="Arial"/>
                <a:ea typeface="Arial"/>
              </a:rPr>
              <a:t>"VERB","NOUN","PRON","ADJ","ADV","ADP","CONJ","DET","NUM","PRT","X","."</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009900"/>
                </a:solidFill>
                <a:latin typeface="Arial"/>
                <a:ea typeface="Arial"/>
              </a:rPr>
              <a:t>Overall performance</a:t>
            </a:r>
            <a:endParaRPr b="0" lang="en-IN" sz="4000" spc="-1" strike="noStrike">
              <a:latin typeface="Arial"/>
            </a:endParaRPr>
          </a:p>
        </p:txBody>
      </p:sp>
      <p:pic>
        <p:nvPicPr>
          <p:cNvPr id="87" name="" descr=""/>
          <p:cNvPicPr/>
          <p:nvPr/>
        </p:nvPicPr>
        <p:blipFill>
          <a:blip r:embed="rId1"/>
          <a:srcRect l="0" t="32985" r="0" b="0"/>
          <a:stretch/>
        </p:blipFill>
        <p:spPr>
          <a:xfrm>
            <a:off x="1100160" y="2139480"/>
            <a:ext cx="6819840" cy="2360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009900"/>
                </a:solidFill>
                <a:latin typeface="Arial"/>
                <a:ea typeface="Arial"/>
              </a:rPr>
              <a:t>Per POS performance</a:t>
            </a:r>
            <a:endParaRPr b="0" lang="en-IN" sz="4000" spc="-1" strike="noStrike">
              <a:latin typeface="Arial"/>
            </a:endParaRPr>
          </a:p>
        </p:txBody>
      </p:sp>
      <p:pic>
        <p:nvPicPr>
          <p:cNvPr id="89" name="" descr=""/>
          <p:cNvPicPr/>
          <p:nvPr/>
        </p:nvPicPr>
        <p:blipFill>
          <a:blip r:embed="rId1"/>
          <a:stretch/>
        </p:blipFill>
        <p:spPr>
          <a:xfrm>
            <a:off x="690840" y="1159920"/>
            <a:ext cx="7588800" cy="2439720"/>
          </a:xfrm>
          <a:prstGeom prst="rect">
            <a:avLst/>
          </a:prstGeom>
          <a:ln w="0">
            <a:noFill/>
          </a:ln>
        </p:spPr>
      </p:pic>
      <p:pic>
        <p:nvPicPr>
          <p:cNvPr id="90" name="" descr=""/>
          <p:cNvPicPr/>
          <p:nvPr/>
        </p:nvPicPr>
        <p:blipFill>
          <a:blip r:embed="rId2"/>
          <a:stretch/>
        </p:blipFill>
        <p:spPr>
          <a:xfrm>
            <a:off x="2854080" y="3600000"/>
            <a:ext cx="3085560" cy="2799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009900"/>
                </a:solidFill>
                <a:latin typeface="Arial"/>
                <a:ea typeface="Arial"/>
              </a:rPr>
              <a:t>Confusion Matrix (12 X 12) (can give heat map)</a:t>
            </a:r>
            <a:endParaRPr b="0" lang="en-IN" sz="4000" spc="-1" strike="noStrike">
              <a:latin typeface="Arial"/>
            </a:endParaRPr>
          </a:p>
        </p:txBody>
      </p:sp>
      <p:pic>
        <p:nvPicPr>
          <p:cNvPr id="92" name="" descr=""/>
          <p:cNvPicPr/>
          <p:nvPr/>
        </p:nvPicPr>
        <p:blipFill>
          <a:blip r:embed="rId1"/>
          <a:stretch/>
        </p:blipFill>
        <p:spPr>
          <a:xfrm>
            <a:off x="720000" y="2160000"/>
            <a:ext cx="4406040" cy="3602520"/>
          </a:xfrm>
          <a:prstGeom prst="rect">
            <a:avLst/>
          </a:prstGeom>
          <a:ln w="0">
            <a:noFill/>
          </a:ln>
        </p:spPr>
      </p:pic>
      <p:pic>
        <p:nvPicPr>
          <p:cNvPr id="93" name="" descr=""/>
          <p:cNvPicPr/>
          <p:nvPr/>
        </p:nvPicPr>
        <p:blipFill>
          <a:blip r:embed="rId2"/>
          <a:stretch/>
        </p:blipFill>
        <p:spPr>
          <a:xfrm>
            <a:off x="4406400" y="2162880"/>
            <a:ext cx="4123080" cy="3599640"/>
          </a:xfrm>
          <a:prstGeom prst="rect">
            <a:avLst/>
          </a:prstGeom>
          <a:ln w="0">
            <a:noFill/>
          </a:ln>
        </p:spPr>
      </p:pic>
      <p:sp>
        <p:nvSpPr>
          <p:cNvPr id="94" name=""/>
          <p:cNvSpPr/>
          <p:nvPr/>
        </p:nvSpPr>
        <p:spPr>
          <a:xfrm>
            <a:off x="1800000" y="1800000"/>
            <a:ext cx="16196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IN" sz="1800" spc="-1" strike="noStrike">
                <a:latin typeface="Arial"/>
              </a:rPr>
              <a:t>FOLD : 1</a:t>
            </a:r>
            <a:endParaRPr b="0" lang="en-IN" sz="1800" spc="-1" strike="noStrike">
              <a:latin typeface="Arial"/>
            </a:endParaRPr>
          </a:p>
        </p:txBody>
      </p:sp>
      <p:sp>
        <p:nvSpPr>
          <p:cNvPr id="95" name=""/>
          <p:cNvSpPr/>
          <p:nvPr/>
        </p:nvSpPr>
        <p:spPr>
          <a:xfrm>
            <a:off x="5400000" y="1800000"/>
            <a:ext cx="1619640" cy="34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IN" sz="1800" spc="-1" strike="noStrike">
                <a:latin typeface="Arial"/>
              </a:rPr>
              <a:t>FOLD : 2</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009900"/>
                </a:solidFill>
                <a:latin typeface="Arial"/>
                <a:ea typeface="Arial"/>
              </a:rPr>
              <a:t>Interpretation of confusion (error analysis)</a:t>
            </a:r>
            <a:endParaRPr b="0" lang="en-IN" sz="4000" spc="-1" strike="noStrike">
              <a:latin typeface="Arial"/>
            </a:endParaRPr>
          </a:p>
        </p:txBody>
      </p:sp>
      <p:sp>
        <p:nvSpPr>
          <p:cNvPr id="97"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Most confused tags are “X” and “PRT”</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a:t>
            </a:r>
            <a:r>
              <a:rPr b="0" lang="en-IN" sz="2400" spc="-1" strike="noStrike">
                <a:solidFill>
                  <a:srgbClr val="0000ff"/>
                </a:solidFill>
                <a:latin typeface="Arial"/>
                <a:ea typeface="Arial"/>
              </a:rPr>
              <a:t>X” is the worst of it because “ other/’X’ ” need more occurences of it and is not includable in unknown words.</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While “PRT” is not as worse as “X” but it has it down fall in fold-1 due to unique domain sentences from 1</a:t>
            </a:r>
            <a:r>
              <a:rPr b="0" lang="en-IN" sz="2400" spc="-1" strike="noStrike" baseline="33000">
                <a:solidFill>
                  <a:srgbClr val="0000ff"/>
                </a:solidFill>
                <a:latin typeface="Arial"/>
                <a:ea typeface="Arial"/>
              </a:rPr>
              <a:t>st</a:t>
            </a:r>
            <a:r>
              <a:rPr b="0" lang="en-IN" sz="2400" spc="-1" strike="noStrike">
                <a:solidFill>
                  <a:srgbClr val="0000ff"/>
                </a:solidFill>
                <a:latin typeface="Arial"/>
                <a:ea typeface="Arial"/>
              </a:rPr>
              <a:t> test part.</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But in subsequent folds both their confusion is reduced and is in a range of 0.7-0.9 which is huge given their less probability in transition and occurence.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009900"/>
                </a:solidFill>
                <a:latin typeface="Arial"/>
                <a:ea typeface="Arial"/>
              </a:rPr>
              <a:t>Data Processing Info (Pre-processing)</a:t>
            </a:r>
            <a:endParaRPr b="0" lang="en-IN" sz="4000" spc="-1" strike="noStrike">
              <a:latin typeface="Arial"/>
            </a:endParaRPr>
          </a:p>
        </p:txBody>
      </p:sp>
      <p:sp>
        <p:nvSpPr>
          <p:cNvPr id="9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Data was first loaded from “NLTK” module which returns a list of sentences(list of tuples(word,tag)).</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Data was split into 5 parts and sent to 5-Fold CV.</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a:t>
            </a:r>
            <a:r>
              <a:rPr b="0" lang="en-IN" sz="2400" spc="-1" strike="noStrike">
                <a:solidFill>
                  <a:srgbClr val="0000ff"/>
                </a:solidFill>
                <a:latin typeface="Arial"/>
                <a:ea typeface="Arial"/>
              </a:rPr>
              <a:t>nltk” take more time to load data so we decided to store the data in a json file and retrive it as same as before.</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Before prediction/training a word, the word gets converted to lower case for more reliability and avoid the unknown word case due to capitalization.</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Each tag was represented by a unique index ranging from 1-12 and for usage we added two additional tags namely “START” and “END”.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009900"/>
                </a:solidFill>
                <a:latin typeface="Arial"/>
                <a:ea typeface="Arial"/>
              </a:rPr>
              <a:t>Inferencing/Decoding Info</a:t>
            </a:r>
            <a:endParaRPr b="0" lang="en-IN" sz="4000" spc="-1" strike="noStrike">
              <a:latin typeface="Arial"/>
            </a:endParaRPr>
          </a:p>
        </p:txBody>
      </p:sp>
      <p:sp>
        <p:nvSpPr>
          <p:cNvPr id="101" name="PlaceHolder 2"/>
          <p:cNvSpPr>
            <a:spLocks noGrp="1"/>
          </p:cNvSpPr>
          <p:nvPr>
            <p:ph/>
          </p:nvPr>
        </p:nvSpPr>
        <p:spPr>
          <a:xfrm>
            <a:off x="437760" y="1334160"/>
            <a:ext cx="8501400" cy="5673240"/>
          </a:xfrm>
          <a:prstGeom prst="rect">
            <a:avLst/>
          </a:prstGeom>
          <a:noFill/>
          <a:ln w="0">
            <a:noFill/>
          </a:ln>
        </p:spPr>
        <p:txBody>
          <a:bodyPr lIns="90000" rIns="90000" tIns="45000" bIns="45000" anchor="t">
            <a:noAutofit/>
          </a:bodyPr>
          <a:p>
            <a:pPr marL="419040" indent="-343080">
              <a:lnSpc>
                <a:spcPct val="100000"/>
              </a:lnSpc>
              <a:spcBef>
                <a:spcPts val="479"/>
              </a:spcBef>
              <a:buClr>
                <a:srgbClr val="0000ff"/>
              </a:buClr>
              <a:buFont typeface="Arial"/>
              <a:buChar char="•"/>
            </a:pPr>
            <a:r>
              <a:rPr b="0" lang="en-IN" sz="2400" spc="-1" strike="noStrike">
                <a:solidFill>
                  <a:srgbClr val="0000ff"/>
                </a:solidFill>
                <a:latin typeface="Arial"/>
                <a:ea typeface="Arial"/>
              </a:rPr>
              <a:t>A model named “hmm()” is created from scratch.</a:t>
            </a:r>
            <a:endParaRPr b="0" lang="en-IN" sz="2400" spc="-1" strike="noStrike">
              <a:latin typeface="Arial"/>
            </a:endParaRPr>
          </a:p>
          <a:p>
            <a:pPr marL="419040" indent="-343080">
              <a:lnSpc>
                <a:spcPct val="100000"/>
              </a:lnSpc>
              <a:spcBef>
                <a:spcPts val="479"/>
              </a:spcBef>
              <a:buClr>
                <a:srgbClr val="0000ff"/>
              </a:buClr>
              <a:buFont typeface="Arial"/>
              <a:buChar char="•"/>
            </a:pPr>
            <a:r>
              <a:rPr b="0" lang="en-IN" sz="2400" spc="-1" strike="noStrike">
                <a:solidFill>
                  <a:srgbClr val="0000ff"/>
                </a:solidFill>
                <a:latin typeface="Arial"/>
                <a:ea typeface="Arial"/>
              </a:rPr>
              <a:t>It requires a transition table, an emmision dictionary and test data.</a:t>
            </a:r>
            <a:endParaRPr b="0" lang="en-IN" sz="2400" spc="-1" strike="noStrike">
              <a:latin typeface="Arial"/>
            </a:endParaRPr>
          </a:p>
          <a:p>
            <a:pPr marL="419040" indent="-343080">
              <a:lnSpc>
                <a:spcPct val="100000"/>
              </a:lnSpc>
              <a:spcBef>
                <a:spcPts val="479"/>
              </a:spcBef>
              <a:buClr>
                <a:srgbClr val="0000ff"/>
              </a:buClr>
              <a:buFont typeface="Arial"/>
              <a:buChar char="•"/>
            </a:pPr>
            <a:r>
              <a:rPr b="0" lang="en-IN" sz="2400" spc="-1" strike="noStrike">
                <a:solidFill>
                  <a:srgbClr val="0000ff"/>
                </a:solidFill>
                <a:latin typeface="Arial"/>
                <a:ea typeface="Arial"/>
              </a:rPr>
              <a:t>As we surf through each sentences and get the word and true tag retrieved, we predict the tag for the word and use this to update corresponding error analysis and return them from the model.</a:t>
            </a:r>
            <a:endParaRPr b="0" lang="en-IN" sz="2400" spc="-1" strike="noStrike">
              <a:latin typeface="Arial"/>
            </a:endParaRPr>
          </a:p>
          <a:p>
            <a:pPr marL="419040" indent="-343080">
              <a:lnSpc>
                <a:spcPct val="100000"/>
              </a:lnSpc>
              <a:spcBef>
                <a:spcPts val="479"/>
              </a:spcBef>
              <a:buClr>
                <a:srgbClr val="0000ff"/>
              </a:buClr>
              <a:buFont typeface="Arial"/>
              <a:buChar char="•"/>
            </a:pPr>
            <a:r>
              <a:rPr b="0" lang="en-IN" sz="2400" spc="-1" strike="noStrike">
                <a:solidFill>
                  <a:srgbClr val="0000ff"/>
                </a:solidFill>
                <a:latin typeface="Arial"/>
                <a:ea typeface="Arial"/>
              </a:rPr>
              <a:t>Produced a heatmap for better view of confusion matrix retrived from the error analysis of hmm() model.</a:t>
            </a:r>
            <a:endParaRPr b="0" lang="en-IN" sz="2400" spc="-1" strike="noStrike">
              <a:latin typeface="Arial"/>
            </a:endParaRPr>
          </a:p>
          <a:p>
            <a:pPr marL="419040" indent="-343080">
              <a:lnSpc>
                <a:spcPct val="100000"/>
              </a:lnSpc>
              <a:spcBef>
                <a:spcPts val="479"/>
              </a:spcBef>
              <a:buClr>
                <a:srgbClr val="0000ff"/>
              </a:buClr>
              <a:buFont typeface="Arial"/>
              <a:buChar char="•"/>
            </a:pPr>
            <a:r>
              <a:rPr b="0" lang="en-IN" sz="2400" spc="-1" strike="noStrike">
                <a:solidFill>
                  <a:srgbClr val="0000ff"/>
                </a:solidFill>
                <a:latin typeface="Arial"/>
                <a:ea typeface="Arial"/>
              </a:rPr>
              <a:t>Plotted tables for per-pos-accuracy, F-Scores, precision and recall.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IN" sz="4000" spc="-1" strike="noStrike">
                <a:solidFill>
                  <a:srgbClr val="009900"/>
                </a:solidFill>
                <a:latin typeface="Arial"/>
                <a:ea typeface="Arial"/>
              </a:rPr>
              <a:t>Marking Scheme</a:t>
            </a:r>
            <a:endParaRPr b="0" lang="en-IN" sz="4000" spc="-1" strike="noStrike">
              <a:latin typeface="Arial"/>
            </a:endParaRPr>
          </a:p>
        </p:txBody>
      </p:sp>
      <p:sp>
        <p:nvSpPr>
          <p:cNvPr id="103"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1. Demo working- 10/10 (if not, 0)</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2. Implemented Viterbi and Clarity on Viterbi- 5/5</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3. Transition and Lexical tables clearly described- 5/5</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4. Confusion matrix drawn and error analysed- 5/5</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5. Overall F-score &gt; 90- 10/10, &gt;80 &amp; &lt;=90- 8/10, else 6/10</a:t>
            </a:r>
            <a:endParaRPr b="0" lang="en-IN" sz="2400" spc="-1" strike="noStrike">
              <a:latin typeface="Arial"/>
            </a:endParaRPr>
          </a:p>
          <a:p>
            <a:pPr marL="457200" indent="-380880">
              <a:lnSpc>
                <a:spcPct val="100000"/>
              </a:lnSpc>
              <a:spcBef>
                <a:spcPts val="479"/>
              </a:spcBef>
              <a:buClr>
                <a:srgbClr val="0000ff"/>
              </a:buClr>
              <a:buFont typeface="Arial"/>
              <a:buChar char="•"/>
            </a:pPr>
            <a:r>
              <a:rPr b="0" lang="en-IN" sz="2400" spc="-1" strike="noStrike">
                <a:solidFill>
                  <a:srgbClr val="0000ff"/>
                </a:solidFill>
                <a:latin typeface="Arial"/>
                <a:ea typeface="Arial"/>
              </a:rPr>
              <a:t>6. Unknown word handling- done (5/5; else 0)</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5854BF199BD4B8BC5B1B5F14D49D3" ma:contentTypeVersion="6" ma:contentTypeDescription="Create a new document." ma:contentTypeScope="" ma:versionID="c2fb2402d59d4176a6b886aa9fffe699">
  <xsd:schema xmlns:xsd="http://www.w3.org/2001/XMLSchema" xmlns:xs="http://www.w3.org/2001/XMLSchema" xmlns:p="http://schemas.microsoft.com/office/2006/metadata/properties" xmlns:ns2="f6531c3e-9248-4b44-ad81-b1184c9c960f" xmlns:ns3="17a09d5b-2b6d-4652-92c9-5a2d1acb7b1a" targetNamespace="http://schemas.microsoft.com/office/2006/metadata/properties" ma:root="true" ma:fieldsID="06571e8f725d0433f579d0e4d99761ef" ns2:_="" ns3:_="">
    <xsd:import namespace="f6531c3e-9248-4b44-ad81-b1184c9c960f"/>
    <xsd:import namespace="17a09d5b-2b6d-4652-92c9-5a2d1acb7b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31c3e-9248-4b44-ad81-b1184c9c96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7a09d5b-2b6d-4652-92c9-5a2d1acb7b1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7a09d5b-2b6d-4652-92c9-5a2d1acb7b1a">
      <UserInfo>
        <DisplayName>CS626-2022 Members</DisplayName>
        <AccountId>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6F2CC4-74F6-4F27-ADC8-409DFE1B41B8}">
  <ds:schemaRefs>
    <ds:schemaRef ds:uri="17a09d5b-2b6d-4652-92c9-5a2d1acb7b1a"/>
    <ds:schemaRef ds:uri="f6531c3e-9248-4b44-ad81-b1184c9c96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81B6FAE-0AD9-4EED-BE78-9D5F928236E1}">
  <ds:schemaRefs>
    <ds:schemaRef ds:uri="17a09d5b-2b6d-4652-92c9-5a2d1acb7b1a"/>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56D04D9-C76F-4D62-8816-64A7E04853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Pushpak</dc:creator>
  <dc:description/>
  <dc:language>en-IN</dc:language>
  <cp:lastModifiedBy/>
  <dcterms:modified xsi:type="dcterms:W3CDTF">2022-09-04T18:55:42Z</dcterms:modified>
  <cp:revision>7</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0x0101001445854BF199BD4B8BC5B1B5F14D49D3</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10</vt:i4>
  </property>
</Properties>
</file>