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yna\Documents\EBS%20STUDY\SEMESTER%20II\Business%20analyics\Project%201\My%20work\Project%201%20election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GB" sz="1600" b="1" i="0" u="none" strike="noStrike" kern="1200" spc="0" baseline="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 sz="1600" b="1" i="0" u="none" strike="noStrike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Distribution of the FDP </a:t>
            </a:r>
          </a:p>
          <a:p>
            <a:pPr algn="ctr" rtl="0">
              <a:defRPr lang="en-GB" sz="1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rPr lang="en-GB" sz="1600" b="1" i="0" u="none" strike="noStrike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votes by districts 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GB" sz="1600" b="1" i="0" u="none" strike="noStrike" kern="1200" spc="0" baseline="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Ref>
                <c:f>'FDP by state'!$I$97</c:f>
                <c:numCache>
                  <c:formatCode>General</c:formatCode>
                  <c:ptCount val="1"/>
                  <c:pt idx="0">
                    <c:v>6240</c:v>
                  </c:pt>
                </c:numCache>
              </c:numRef>
            </c:minus>
            <c:spPr>
              <a:noFill/>
              <a:ln w="15875" cap="flat" cmpd="sng" algn="ctr">
                <a:solidFill>
                  <a:schemeClr val="accent5">
                    <a:lumMod val="75000"/>
                  </a:schemeClr>
                </a:solidFill>
                <a:round/>
              </a:ln>
              <a:effectLst/>
            </c:spPr>
          </c:errBars>
          <c:val>
            <c:numRef>
              <c:f>'FDP by state'!$I$92</c:f>
              <c:numCache>
                <c:formatCode>#,##0.0</c:formatCode>
                <c:ptCount val="1"/>
                <c:pt idx="0">
                  <c:v>12795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3B-4B19-9620-32509B9C7AE8}"/>
            </c:ext>
          </c:extLst>
        </c:ser>
        <c:ser>
          <c:idx val="1"/>
          <c:order val="1"/>
          <c:spPr>
            <a:solidFill>
              <a:schemeClr val="accent5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effectLst/>
          </c:spPr>
          <c:invertIfNegative val="0"/>
          <c:val>
            <c:numRef>
              <c:f>'FDP by state'!$I$93</c:f>
              <c:numCache>
                <c:formatCode>#,##0.0</c:formatCode>
                <c:ptCount val="1"/>
                <c:pt idx="0">
                  <c:v>3646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3B-4B19-9620-32509B9C7AE8}"/>
            </c:ext>
          </c:extLst>
        </c:ser>
        <c:ser>
          <c:idx val="2"/>
          <c:order val="2"/>
          <c:spPr>
            <a:solidFill>
              <a:schemeClr val="accent5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'FDP by state'!$I$96</c:f>
                <c:numCache>
                  <c:formatCode>General</c:formatCode>
                  <c:ptCount val="1"/>
                  <c:pt idx="0">
                    <c:v>14579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15875" cap="flat" cmpd="sng" algn="ctr">
                <a:solidFill>
                  <a:schemeClr val="accent5">
                    <a:lumMod val="75000"/>
                  </a:schemeClr>
                </a:solidFill>
                <a:round/>
              </a:ln>
              <a:effectLst/>
            </c:spPr>
          </c:errBars>
          <c:val>
            <c:numRef>
              <c:f>'FDP by state'!$I$94</c:f>
              <c:numCache>
                <c:formatCode>#,##0.0</c:formatCode>
                <c:ptCount val="1"/>
                <c:pt idx="0">
                  <c:v>2920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3B-4B19-9620-32509B9C7A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902551216"/>
        <c:axId val="-1905501872"/>
      </c:barChart>
      <c:catAx>
        <c:axId val="-1902551216"/>
        <c:scaling>
          <c:orientation val="minMax"/>
        </c:scaling>
        <c:delete val="1"/>
        <c:axPos val="b"/>
        <c:majorTickMark val="none"/>
        <c:minorTickMark val="none"/>
        <c:tickLblPos val="nextTo"/>
        <c:crossAx val="-1905501872"/>
        <c:crossesAt val="0"/>
        <c:auto val="1"/>
        <c:lblAlgn val="ctr"/>
        <c:lblOffset val="100"/>
        <c:noMultiLvlLbl val="0"/>
      </c:catAx>
      <c:valAx>
        <c:axId val="-1905501872"/>
        <c:scaling>
          <c:orientation val="minMax"/>
          <c:max val="40000"/>
          <c:min val="4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en-GB" sz="1100" b="1" i="0" u="none" strike="noStrike" kern="1200" spc="0" baseline="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de-DE"/>
          </a:p>
        </c:txPr>
        <c:crossAx val="-1902551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of votes for FDP out of valid votes by</a:t>
            </a:r>
            <a:r>
              <a:rPr lang="en-GB" sz="18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</a:t>
            </a:r>
            <a:endParaRPr lang="en-GB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1720803016708843"/>
          <c:y val="3.65846450407039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28761088247697242"/>
          <c:y val="0.14433692150093189"/>
          <c:w val="0.64641316854230213"/>
          <c:h val="0.73600597709909898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87C3-42F4-BE52-800888F49704}"/>
              </c:ext>
            </c:extLst>
          </c:dPt>
          <c:dPt>
            <c:idx val="15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87C3-42F4-BE52-800888F49704}"/>
              </c:ext>
            </c:extLst>
          </c:dPt>
          <c:dPt>
            <c:idx val="16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87C3-42F4-BE52-800888F4970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5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7C3-42F4-BE52-800888F49704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500" b="1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7C3-42F4-BE52-800888F49704}"/>
                </c:ext>
              </c:extLst>
            </c:dLbl>
            <c:dLbl>
              <c:idx val="1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7C3-42F4-BE52-800888F497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'FDP by state'!$A$22:$A$38</c:f>
              <c:strCache>
                <c:ptCount val="17"/>
                <c:pt idx="0">
                  <c:v>Mecklenburg-Vorpommern</c:v>
                </c:pt>
                <c:pt idx="1">
                  <c:v>Brandenburg</c:v>
                </c:pt>
                <c:pt idx="2">
                  <c:v>Saarland</c:v>
                </c:pt>
                <c:pt idx="3">
                  <c:v>Sachsen-Anhalt</c:v>
                </c:pt>
                <c:pt idx="4">
                  <c:v>Thüringen</c:v>
                </c:pt>
                <c:pt idx="5">
                  <c:v>Sachsen</c:v>
                </c:pt>
                <c:pt idx="6">
                  <c:v>Berlin</c:v>
                </c:pt>
                <c:pt idx="7">
                  <c:v>Niedersachsen</c:v>
                </c:pt>
                <c:pt idx="8">
                  <c:v>Bremen</c:v>
                </c:pt>
                <c:pt idx="9">
                  <c:v>Bayern</c:v>
                </c:pt>
                <c:pt idx="10">
                  <c:v>Rheinland-Pfalz</c:v>
                </c:pt>
                <c:pt idx="11">
                  <c:v>Hamburg</c:v>
                </c:pt>
                <c:pt idx="12">
                  <c:v>Hessen</c:v>
                </c:pt>
                <c:pt idx="13">
                  <c:v>Schleswig-Holstein</c:v>
                </c:pt>
                <c:pt idx="14">
                  <c:v>Baden-Württemberg</c:v>
                </c:pt>
                <c:pt idx="15">
                  <c:v>Nordrhein-Westfalen</c:v>
                </c:pt>
                <c:pt idx="16">
                  <c:v>Total</c:v>
                </c:pt>
              </c:strCache>
            </c:strRef>
          </c:cat>
          <c:val>
            <c:numRef>
              <c:f>'FDP by state'!$B$22:$B$38</c:f>
              <c:numCache>
                <c:formatCode>0.0</c:formatCode>
                <c:ptCount val="17"/>
                <c:pt idx="0">
                  <c:v>6.241981218531337</c:v>
                </c:pt>
                <c:pt idx="1">
                  <c:v>7.0755840199190914</c:v>
                </c:pt>
                <c:pt idx="2">
                  <c:v>7.5995543845620226</c:v>
                </c:pt>
                <c:pt idx="3">
                  <c:v>7.7555462738357246</c:v>
                </c:pt>
                <c:pt idx="4">
                  <c:v>7.8125193132516717</c:v>
                </c:pt>
                <c:pt idx="5">
                  <c:v>8.2141514654328223</c:v>
                </c:pt>
                <c:pt idx="6">
                  <c:v>8.9375198631170409</c:v>
                </c:pt>
                <c:pt idx="7">
                  <c:v>9.2835641931441</c:v>
                </c:pt>
                <c:pt idx="8">
                  <c:v>9.3451250740995953</c:v>
                </c:pt>
                <c:pt idx="9">
                  <c:v>10.161323701071659</c:v>
                </c:pt>
                <c:pt idx="10">
                  <c:v>10.380291097673403</c:v>
                </c:pt>
                <c:pt idx="11">
                  <c:v>10.797265769569725</c:v>
                </c:pt>
                <c:pt idx="12">
                  <c:v>11.548329302158917</c:v>
                </c:pt>
                <c:pt idx="13">
                  <c:v>12.639240960084305</c:v>
                </c:pt>
                <c:pt idx="14">
                  <c:v>12.715035354769121</c:v>
                </c:pt>
                <c:pt idx="15">
                  <c:v>13.122932371307828</c:v>
                </c:pt>
                <c:pt idx="16">
                  <c:v>10.747922434100019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7C3-42F4-BE52-800888F497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-1868592624"/>
        <c:axId val="-1868592080"/>
      </c:barChart>
      <c:catAx>
        <c:axId val="-18685926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b="1">
                    <a:solidFill>
                      <a:schemeClr val="tx1"/>
                    </a:solidFill>
                  </a:rPr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868592080"/>
        <c:crosses val="autoZero"/>
        <c:auto val="1"/>
        <c:lblAlgn val="l"/>
        <c:lblOffset val="100"/>
        <c:noMultiLvlLbl val="0"/>
      </c:catAx>
      <c:valAx>
        <c:axId val="-1868592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86859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0.56993</cdr:x>
      <cdr:y>0.23617</cdr:y>
    </cdr:from>
    <cdr:to>
      <cdr:x>0.82115</cdr:x>
      <cdr:y>0.34267</cdr:y>
    </cdr:to>
    <cdr:sp macro="" textlink="">
      <cdr:nvSpPr>
        <cdr:cNvPr id="2" name="TextBox 2"/>
        <cdr:cNvSpPr txBox="1"/>
      </cdr:nvSpPr>
      <cdr:spPr>
        <a:xfrm xmlns:a="http://schemas.openxmlformats.org/drawingml/2006/main">
          <a:off x="1749973" y="1160220"/>
          <a:ext cx="771383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de-DE"/>
          </a:defPPr>
          <a:lvl1pPr marL="0" algn="l" defTabSz="536433" rtl="0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536433" algn="l" defTabSz="536433" rtl="0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072866" algn="l" defTabSz="536433" rtl="0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609298" algn="l" defTabSz="536433" rtl="0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145731" algn="l" defTabSz="536433" rtl="0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682164" algn="l" defTabSz="536433" rtl="0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218597" algn="l" defTabSz="536433" rtl="0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755029" algn="l" defTabSz="536433" rtl="0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4291462" algn="l" defTabSz="536433" rtl="0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400" b="1" dirty="0">
              <a:solidFill>
                <a:schemeClr val="accent5">
                  <a:lumMod val="75000"/>
                </a:schemeClr>
              </a:solidFill>
            </a:rPr>
            <a:t>MAX</a:t>
          </a:r>
        </a:p>
        <a:p xmlns:a="http://schemas.openxmlformats.org/drawingml/2006/main">
          <a:pPr algn="ctr"/>
          <a:r>
            <a:rPr lang="en-GB" sz="1400" b="1" dirty="0">
              <a:solidFill>
                <a:schemeClr val="accent5">
                  <a:lumMod val="75000"/>
                </a:schemeClr>
              </a:solidFill>
            </a:rPr>
            <a:t>33 940</a:t>
          </a:r>
        </a:p>
      </cdr:txBody>
    </cdr:sp>
  </cdr:relSizeAnchor>
  <cdr:relSizeAnchor xmlns:cdr="http://schemas.openxmlformats.org/drawingml/2006/chartDrawing">
    <cdr:from>
      <cdr:x>0.5265</cdr:x>
      <cdr:y>0.64459</cdr:y>
    </cdr:from>
    <cdr:to>
      <cdr:x>0.59711</cdr:x>
      <cdr:y>0.67895</cdr:y>
    </cdr:to>
    <cdr:sp macro="" textlink="">
      <cdr:nvSpPr>
        <cdr:cNvPr id="3" name="Multiply 2"/>
        <cdr:cNvSpPr/>
      </cdr:nvSpPr>
      <cdr:spPr>
        <a:xfrm xmlns:a="http://schemas.openxmlformats.org/drawingml/2006/main">
          <a:off x="1616618" y="3166650"/>
          <a:ext cx="216809" cy="168799"/>
        </a:xfrm>
        <a:prstGeom xmlns:a="http://schemas.openxmlformats.org/drawingml/2006/main" prst="mathMultiply">
          <a:avLst/>
        </a:prstGeom>
        <a:solidFill xmlns:a="http://schemas.openxmlformats.org/drawingml/2006/main">
          <a:srgbClr val="FFC000"/>
        </a:solidFill>
        <a:ln xmlns:a="http://schemas.openxmlformats.org/drawingml/2006/main" w="28575">
          <a:solidFill>
            <a:srgbClr val="FFC000"/>
          </a:solidFill>
        </a:ln>
        <a:effectLst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sz="900" dirty="0">
            <a:solidFill>
              <a:srgbClr val="E943D5"/>
            </a:solidFill>
          </a:endParaRPr>
        </a:p>
      </cdr:txBody>
    </cdr:sp>
  </cdr:relSizeAnchor>
  <cdr:relSizeAnchor xmlns:cdr="http://schemas.openxmlformats.org/drawingml/2006/chartDrawing">
    <cdr:from>
      <cdr:x>0.72149</cdr:x>
      <cdr:y>0.59408</cdr:y>
    </cdr:from>
    <cdr:to>
      <cdr:x>1</cdr:x>
      <cdr:y>0.69432</cdr:y>
    </cdr:to>
    <cdr:sp macro="" textlink="">
      <cdr:nvSpPr>
        <cdr:cNvPr id="4" name="TextBox 2"/>
        <cdr:cNvSpPr txBox="1"/>
      </cdr:nvSpPr>
      <cdr:spPr>
        <a:xfrm xmlns:a="http://schemas.openxmlformats.org/drawingml/2006/main">
          <a:off x="2215343" y="2918499"/>
          <a:ext cx="855179" cy="49244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de-DE"/>
          </a:defPPr>
          <a:lvl1pPr marL="0" algn="l" defTabSz="536433" rtl="0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536433" algn="l" defTabSz="536433" rtl="0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072866" algn="l" defTabSz="536433" rtl="0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609298" algn="l" defTabSz="536433" rtl="0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145731" algn="l" defTabSz="536433" rtl="0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682164" algn="l" defTabSz="536433" rtl="0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218597" algn="l" defTabSz="536433" rtl="0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755029" algn="l" defTabSz="536433" rtl="0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4291462" algn="l" defTabSz="536433" rtl="0" eaLnBrk="1" latinLnBrk="0" hangingPunct="1">
            <a:defRPr sz="21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300" b="1" dirty="0">
              <a:solidFill>
                <a:schemeClr val="accent5">
                  <a:lumMod val="75000"/>
                </a:schemeClr>
              </a:solidFill>
            </a:rPr>
            <a:t>MEAN</a:t>
          </a:r>
        </a:p>
        <a:p xmlns:a="http://schemas.openxmlformats.org/drawingml/2006/main">
          <a:r>
            <a:rPr lang="en-GB" sz="1300" b="1" dirty="0">
              <a:solidFill>
                <a:schemeClr val="accent5">
                  <a:lumMod val="75000"/>
                </a:schemeClr>
              </a:solidFill>
            </a:rPr>
            <a:t>16 721</a:t>
          </a:r>
        </a:p>
      </cdr:txBody>
    </cdr:sp>
  </cdr:relSizeAnchor>
  <cdr:relSizeAnchor xmlns:cdr="http://schemas.openxmlformats.org/drawingml/2006/chartDrawing">
    <cdr:from>
      <cdr:x>0.41562</cdr:x>
      <cdr:y>0.69102</cdr:y>
    </cdr:from>
    <cdr:to>
      <cdr:x>0.72335</cdr:x>
      <cdr:y>0.69103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66216293-D5A4-47B3-B12F-1DDC9476688B}"/>
            </a:ext>
          </a:extLst>
        </cdr:cNvPr>
        <cdr:cNvCxnSpPr/>
      </cdr:nvCxnSpPr>
      <cdr:spPr>
        <a:xfrm xmlns:a="http://schemas.openxmlformats.org/drawingml/2006/main">
          <a:off x="1276169" y="3394751"/>
          <a:ext cx="944891" cy="50"/>
        </a:xfrm>
        <a:prstGeom xmlns:a="http://schemas.openxmlformats.org/drawingml/2006/main" prst="line">
          <a:avLst/>
        </a:prstGeom>
        <a:ln xmlns:a="http://schemas.openxmlformats.org/drawingml/2006/main" w="57150">
          <a:solidFill>
            <a:srgbClr val="FFDD00"/>
          </a:solidFill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0.228</cdr:x>
      <cdr:y>0.53341</cdr:y>
    </cdr:from>
    <cdr:to>
      <cdr:x>0.59083</cdr:x>
      <cdr:y>0.63992</cdr:y>
    </cdr:to>
    <cdr:sp macro="" textlink="">
      <cdr:nvSpPr>
        <cdr:cNvPr id="8" name="TextBox 2"/>
        <cdr:cNvSpPr txBox="1"/>
      </cdr:nvSpPr>
      <cdr:spPr>
        <a:xfrm xmlns:a="http://schemas.openxmlformats.org/drawingml/2006/main">
          <a:off x="700068" y="2620480"/>
          <a:ext cx="1114097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de-DE" sz="1400" b="1" dirty="0">
              <a:solidFill>
                <a:schemeClr val="accent5">
                  <a:lumMod val="75000"/>
                </a:schemeClr>
              </a:solidFill>
            </a:rPr>
            <a:t>3rd Qrt.</a:t>
          </a:r>
          <a:endParaRPr lang="en-GB" sz="1400" b="1" dirty="0">
            <a:solidFill>
              <a:schemeClr val="accent5">
                <a:lumMod val="75000"/>
              </a:schemeClr>
            </a:solidFill>
          </a:endParaRPr>
        </a:p>
        <a:p xmlns:a="http://schemas.openxmlformats.org/drawingml/2006/main">
          <a:r>
            <a:rPr lang="en-GB" sz="1400" b="1" dirty="0">
              <a:solidFill>
                <a:schemeClr val="accent5">
                  <a:lumMod val="75000"/>
                </a:schemeClr>
              </a:solidFill>
            </a:rPr>
            <a:t>19 362 </a:t>
          </a:r>
        </a:p>
      </cdr:txBody>
    </cdr:sp>
  </cdr:relSizeAnchor>
  <cdr:relSizeAnchor xmlns:cdr="http://schemas.openxmlformats.org/drawingml/2006/chartDrawing">
    <cdr:from>
      <cdr:x>0.23622</cdr:x>
      <cdr:y>0.76885</cdr:y>
    </cdr:from>
    <cdr:to>
      <cdr:x>0.5</cdr:x>
      <cdr:y>0.87535</cdr:y>
    </cdr:to>
    <cdr:sp macro="" textlink="">
      <cdr:nvSpPr>
        <cdr:cNvPr id="9" name="TextBox 2"/>
        <cdr:cNvSpPr txBox="1"/>
      </cdr:nvSpPr>
      <cdr:spPr>
        <a:xfrm xmlns:a="http://schemas.openxmlformats.org/drawingml/2006/main">
          <a:off x="725318" y="3777082"/>
          <a:ext cx="809943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400" b="1" dirty="0">
              <a:solidFill>
                <a:schemeClr val="accent5">
                  <a:lumMod val="75000"/>
                </a:schemeClr>
              </a:solidFill>
            </a:rPr>
            <a:t>1</a:t>
          </a:r>
          <a:r>
            <a:rPr lang="en-GB" sz="1400" b="1" baseline="30000" dirty="0">
              <a:solidFill>
                <a:schemeClr val="accent5">
                  <a:lumMod val="75000"/>
                </a:schemeClr>
              </a:solidFill>
            </a:rPr>
            <a:t>st</a:t>
          </a:r>
          <a:r>
            <a:rPr lang="en-GB" sz="1400" b="1" dirty="0">
              <a:solidFill>
                <a:schemeClr val="accent5">
                  <a:lumMod val="75000"/>
                </a:schemeClr>
              </a:solidFill>
            </a:rPr>
            <a:t> </a:t>
          </a:r>
          <a:r>
            <a:rPr lang="en-GB" sz="1400" b="1" dirty="0" err="1">
              <a:solidFill>
                <a:schemeClr val="accent5">
                  <a:lumMod val="75000"/>
                </a:schemeClr>
              </a:solidFill>
            </a:rPr>
            <a:t>Qrt</a:t>
          </a:r>
          <a:r>
            <a:rPr lang="en-GB" sz="1400" b="1" dirty="0">
              <a:solidFill>
                <a:schemeClr val="accent5">
                  <a:lumMod val="75000"/>
                </a:schemeClr>
              </a:solidFill>
            </a:rPr>
            <a:t>.</a:t>
          </a:r>
        </a:p>
        <a:p xmlns:a="http://schemas.openxmlformats.org/drawingml/2006/main">
          <a:r>
            <a:rPr lang="en-GB" sz="1400" b="1" dirty="0">
              <a:solidFill>
                <a:schemeClr val="accent5">
                  <a:lumMod val="75000"/>
                </a:schemeClr>
              </a:solidFill>
            </a:rPr>
            <a:t>12 795</a:t>
          </a:r>
        </a:p>
      </cdr:txBody>
    </cdr:sp>
  </cdr:relSizeAnchor>
  <cdr:relSizeAnchor xmlns:cdr="http://schemas.openxmlformats.org/drawingml/2006/chartDrawing">
    <cdr:from>
      <cdr:x>0.52885</cdr:x>
      <cdr:y>0.86726</cdr:y>
    </cdr:from>
    <cdr:to>
      <cdr:x>0.80355</cdr:x>
      <cdr:y>0.97376</cdr:y>
    </cdr:to>
    <cdr:sp macro="" textlink="">
      <cdr:nvSpPr>
        <cdr:cNvPr id="10" name="TextBox 2"/>
        <cdr:cNvSpPr txBox="1"/>
      </cdr:nvSpPr>
      <cdr:spPr>
        <a:xfrm xmlns:a="http://schemas.openxmlformats.org/drawingml/2006/main">
          <a:off x="1623849" y="4260552"/>
          <a:ext cx="843456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400" b="1" dirty="0">
              <a:solidFill>
                <a:srgbClr val="FF0000"/>
              </a:solidFill>
            </a:rPr>
            <a:t>MIN</a:t>
          </a:r>
        </a:p>
        <a:p xmlns:a="http://schemas.openxmlformats.org/drawingml/2006/main">
          <a:pPr algn="ctr"/>
          <a:r>
            <a:rPr lang="en-GB" sz="1400" b="1" dirty="0">
              <a:solidFill>
                <a:srgbClr val="FF0000"/>
              </a:solidFill>
            </a:rPr>
            <a:t>6 555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5ECF0-403E-490F-8778-2C3F72EF1907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43F0D-9A11-47EB-A92F-1A3048A5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43F0D-9A11-47EB-A92F-1A3048A5DE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22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43F0D-9A11-47EB-A92F-1A3048A5DE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72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87BA-25AA-4005-85FA-A7356B432C52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4FF6-C7F3-43B5-87A4-FEEA950E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4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3F92-EF33-40E0-A904-172ECDBA8DFB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4FF6-C7F3-43B5-87A4-FEEA950E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9DC8-51EE-4073-8A0E-6A10B10D39FB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4FF6-C7F3-43B5-87A4-FEEA950E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2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5AAB-4439-43AF-A1C1-2C980D268B07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4FF6-C7F3-43B5-87A4-FEEA950E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A025-105B-4FBD-AF9A-DCF08FAF6ABB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4FF6-C7F3-43B5-87A4-FEEA950E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8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6973-D841-4E2E-8885-AEF25C3231F9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4FF6-C7F3-43B5-87A4-FEEA950E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56F2-8D43-49E7-80D1-1AC55289F6D3}" type="datetime1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4FF6-C7F3-43B5-87A4-FEEA950E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7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8890-F8C1-4E7A-9C27-C2706EE3DB8C}" type="datetime1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4FF6-C7F3-43B5-87A4-FEEA950E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1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C3E8-34CF-49F2-A4C7-31B02ABDA8CB}" type="datetime1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4FF6-C7F3-43B5-87A4-FEEA950E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3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85BA-3B5B-4BD2-B9A7-4CFF62ACE449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4FF6-C7F3-43B5-87A4-FEEA950E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8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DD54-FBE7-4F99-9954-0A6C16E6BC3E}" type="datetime1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4FF6-C7F3-43B5-87A4-FEEA950E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7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64206-D452-44A2-A1B9-18005BD1F10B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14FF6-C7F3-43B5-87A4-FEEA950E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3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447" y="403734"/>
            <a:ext cx="4740165" cy="13558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A CLOSER LOOK AT 2017 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5277" y="4878971"/>
            <a:ext cx="3446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Karthik Kannepalli</a:t>
            </a:r>
          </a:p>
          <a:p>
            <a:pPr algn="ctr"/>
            <a:endParaRPr lang="en-US" sz="20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November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4FF6-C7F3-43B5-87A4-FEEA950E9B04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929B-1820-4DC9-9C8F-2CB5C07AA9AD}" type="datetime1">
              <a:rPr lang="en-US" smtClean="0"/>
              <a:t>5/8/2020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9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650" y="152707"/>
            <a:ext cx="7570304" cy="83122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977" y="2036549"/>
            <a:ext cx="1642049" cy="51955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Liberalism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07867" y="1967035"/>
            <a:ext cx="1519020" cy="75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Liberalism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661050" y="2563265"/>
            <a:ext cx="6944256" cy="2023023"/>
            <a:chOff x="662104" y="3359031"/>
            <a:chExt cx="6944256" cy="2023023"/>
          </a:xfrm>
        </p:grpSpPr>
        <p:sp>
          <p:nvSpPr>
            <p:cNvPr id="7" name="Left Arrow 6"/>
            <p:cNvSpPr/>
            <p:nvPr/>
          </p:nvSpPr>
          <p:spPr>
            <a:xfrm rot="19128853">
              <a:off x="2353741" y="3688154"/>
              <a:ext cx="1030013" cy="399393"/>
            </a:xfrm>
            <a:prstGeom prst="leftArrow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/>
            <p:cNvSpPr/>
            <p:nvPr/>
          </p:nvSpPr>
          <p:spPr>
            <a:xfrm rot="16858394">
              <a:off x="3188382" y="4053825"/>
              <a:ext cx="1030013" cy="399393"/>
            </a:xfrm>
            <a:prstGeom prst="leftArrow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Arrow 8"/>
            <p:cNvSpPr/>
            <p:nvPr/>
          </p:nvSpPr>
          <p:spPr>
            <a:xfrm rot="15577422">
              <a:off x="4126592" y="4042601"/>
              <a:ext cx="1030013" cy="399393"/>
            </a:xfrm>
            <a:prstGeom prst="leftArrow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2121191" y="4784850"/>
              <a:ext cx="1954755" cy="5195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Internationalism</a:t>
              </a: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662104" y="4141307"/>
              <a:ext cx="2230821" cy="5195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defPPr>
                <a:defRPr lang="en-US"/>
              </a:defPPr>
              <a:lvl1pPr indent="0" algn="ctr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/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Free market Economy</a:t>
              </a: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099333" y="4862504"/>
              <a:ext cx="2230821" cy="5195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Civil Liberties</a:t>
              </a: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5375539" y="4228480"/>
              <a:ext cx="2230821" cy="5195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 Rights</a:t>
              </a:r>
            </a:p>
          </p:txBody>
        </p:sp>
        <p:sp>
          <p:nvSpPr>
            <p:cNvPr id="14" name="Left Arrow 13"/>
            <p:cNvSpPr/>
            <p:nvPr/>
          </p:nvSpPr>
          <p:spPr>
            <a:xfrm rot="13704962">
              <a:off x="4880981" y="3674341"/>
              <a:ext cx="1030013" cy="399393"/>
            </a:xfrm>
            <a:prstGeom prst="leftArrow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075153" y="428633"/>
            <a:ext cx="2809826" cy="2168473"/>
            <a:chOff x="9075153" y="428633"/>
            <a:chExt cx="2809826" cy="2168473"/>
          </a:xfrm>
        </p:grpSpPr>
        <p:pic>
          <p:nvPicPr>
            <p:cNvPr id="1030" name="Picture 6" descr="Image result for FDP lead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2857" y="428633"/>
              <a:ext cx="1382122" cy="2065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9075153" y="504225"/>
              <a:ext cx="1618744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Founded:</a:t>
              </a:r>
            </a:p>
            <a:p>
              <a:r>
                <a:rPr lang="en-US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 December 1948</a:t>
              </a:r>
            </a:p>
            <a:p>
              <a:endPara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b="1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Chairman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r>
                <a:rPr lang="en-US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Christian Lindner</a:t>
              </a:r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929B-1820-4DC9-9C8F-2CB5C07AA9AD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4FF6-C7F3-43B5-87A4-FEEA950E9B04}" type="slidenum">
              <a:rPr lang="en-US" smtClean="0"/>
              <a:t>2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810056" y="5129029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Digitalization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93600" y="4775640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0" y="0"/>
            <a:ext cx="838200" cy="6858003"/>
            <a:chOff x="0" y="0"/>
            <a:chExt cx="838200" cy="6858003"/>
          </a:xfrm>
        </p:grpSpPr>
        <p:sp>
          <p:nvSpPr>
            <p:cNvPr id="32" name="Rectangle 31"/>
            <p:cNvSpPr/>
            <p:nvPr/>
          </p:nvSpPr>
          <p:spPr>
            <a:xfrm rot="5400000">
              <a:off x="-3009902" y="3009902"/>
              <a:ext cx="6858003" cy="8381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28597"/>
              <a:ext cx="838200" cy="765556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2653016" y="1143854"/>
            <a:ext cx="4684211" cy="1274441"/>
            <a:chOff x="2653016" y="1143854"/>
            <a:chExt cx="4684211" cy="1274441"/>
          </a:xfrm>
        </p:grpSpPr>
        <p:sp>
          <p:nvSpPr>
            <p:cNvPr id="5" name="Striped Right Arrow 4"/>
            <p:cNvSpPr/>
            <p:nvPr/>
          </p:nvSpPr>
          <p:spPr>
            <a:xfrm rot="10800000">
              <a:off x="2653016" y="1622062"/>
              <a:ext cx="1395654" cy="796233"/>
            </a:xfrm>
            <a:prstGeom prst="striped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422" y="1143854"/>
              <a:ext cx="1575871" cy="883158"/>
            </a:xfrm>
            <a:prstGeom prst="rect">
              <a:avLst/>
            </a:prstGeom>
          </p:spPr>
        </p:pic>
        <p:sp>
          <p:nvSpPr>
            <p:cNvPr id="34" name="Striped Right Arrow 33"/>
            <p:cNvSpPr/>
            <p:nvPr/>
          </p:nvSpPr>
          <p:spPr>
            <a:xfrm>
              <a:off x="5941573" y="1619194"/>
              <a:ext cx="1395654" cy="796233"/>
            </a:xfrm>
            <a:prstGeom prst="striped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276831" y="4940729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platform</a:t>
            </a:r>
          </a:p>
        </p:txBody>
      </p:sp>
      <p:sp>
        <p:nvSpPr>
          <p:cNvPr id="20" name="Oval 19"/>
          <p:cNvSpPr/>
          <p:nvPr/>
        </p:nvSpPr>
        <p:spPr>
          <a:xfrm>
            <a:off x="5591742" y="5157895"/>
            <a:ext cx="190481" cy="18720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68025" y="4998750"/>
            <a:ext cx="190481" cy="18720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32155" y="5182254"/>
            <a:ext cx="190481" cy="187205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26218" y="5004989"/>
            <a:ext cx="190481" cy="18720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305865" y="5181467"/>
            <a:ext cx="190481" cy="18720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498579" y="5014140"/>
            <a:ext cx="190481" cy="187205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82008" y="5186667"/>
            <a:ext cx="190481" cy="18720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861896" y="4998753"/>
            <a:ext cx="190481" cy="18720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024489" y="5164574"/>
            <a:ext cx="190481" cy="187204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2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0663-0B4A-40D8-9BCF-999CA845C657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4FF6-C7F3-43B5-87A4-FEEA950E9B04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838200" cy="6858003"/>
            <a:chOff x="0" y="0"/>
            <a:chExt cx="838200" cy="6858003"/>
          </a:xfrm>
        </p:grpSpPr>
        <p:sp>
          <p:nvSpPr>
            <p:cNvPr id="7" name="Rectangle 6"/>
            <p:cNvSpPr/>
            <p:nvPr/>
          </p:nvSpPr>
          <p:spPr>
            <a:xfrm rot="5400000">
              <a:off x="-3009902" y="3009902"/>
              <a:ext cx="6858003" cy="8381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8597"/>
              <a:ext cx="838200" cy="765556"/>
            </a:xfrm>
            <a:prstGeom prst="rect">
              <a:avLst/>
            </a:prstGeom>
          </p:spPr>
        </p:pic>
      </p:grpSp>
      <p:sp>
        <p:nvSpPr>
          <p:cNvPr id="10" name="Title 1"/>
          <p:cNvSpPr txBox="1">
            <a:spLocks/>
          </p:cNvSpPr>
          <p:nvPr/>
        </p:nvSpPr>
        <p:spPr>
          <a:xfrm>
            <a:off x="1040296" y="81593"/>
            <a:ext cx="7570304" cy="831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statistical information</a:t>
            </a: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859786"/>
              </p:ext>
            </p:extLst>
          </p:nvPr>
        </p:nvGraphicFramePr>
        <p:xfrm>
          <a:off x="8610600" y="1178250"/>
          <a:ext cx="3070522" cy="4912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2"/>
          <p:cNvSpPr txBox="1"/>
          <p:nvPr/>
        </p:nvSpPr>
        <p:spPr>
          <a:xfrm>
            <a:off x="9053165" y="4311441"/>
            <a:ext cx="92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MEDIAN</a:t>
            </a:r>
          </a:p>
          <a:p>
            <a:pPr algn="ctr"/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16 441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015139"/>
              </p:ext>
            </p:extLst>
          </p:nvPr>
        </p:nvGraphicFramePr>
        <p:xfrm>
          <a:off x="1721403" y="942903"/>
          <a:ext cx="6208090" cy="5657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1544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DC55-E962-4419-8903-8A993A2B1B91}" type="datetime1">
              <a:rPr lang="en-US" smtClean="0"/>
              <a:t>5/8/2020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4FF6-C7F3-43B5-87A4-FEEA950E9B04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838200" cy="6858003"/>
            <a:chOff x="0" y="0"/>
            <a:chExt cx="838200" cy="6858003"/>
          </a:xfrm>
        </p:grpSpPr>
        <p:sp>
          <p:nvSpPr>
            <p:cNvPr id="6" name="Rectangle 5"/>
            <p:cNvSpPr/>
            <p:nvPr/>
          </p:nvSpPr>
          <p:spPr>
            <a:xfrm rot="5400000">
              <a:off x="-3009902" y="3009902"/>
              <a:ext cx="6858003" cy="8381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28597"/>
              <a:ext cx="838200" cy="765556"/>
            </a:xfrm>
            <a:prstGeom prst="rect">
              <a:avLst/>
            </a:prstGeom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1039650" y="152707"/>
            <a:ext cx="10314150" cy="831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Statics Breakdown: scatterplots, parameters correlation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03" y="994153"/>
            <a:ext cx="2890476" cy="1737360"/>
          </a:xfrm>
          <a:prstGeom prst="rect">
            <a:avLst/>
          </a:prstGeom>
          <a:noFill/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59692"/>
              </p:ext>
            </p:extLst>
          </p:nvPr>
        </p:nvGraphicFramePr>
        <p:xfrm>
          <a:off x="1675060" y="2892912"/>
          <a:ext cx="1883664" cy="548640"/>
        </p:xfrm>
        <a:graphic>
          <a:graphicData uri="http://schemas.openxmlformats.org/drawingml/2006/table">
            <a:tbl>
              <a:tblPr firstRow="1" firstCol="1" bandRow="1"/>
              <a:tblGrid>
                <a:gridCol w="941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2F5597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Age 18-24 vs. FDP voters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F3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B383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Correlation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F3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3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3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B383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0.58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F3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F3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3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B383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1F3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3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B383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1.96E-28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F3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F3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803" y="3635059"/>
            <a:ext cx="2890476" cy="1737360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576363"/>
              </p:ext>
            </p:extLst>
          </p:nvPr>
        </p:nvGraphicFramePr>
        <p:xfrm>
          <a:off x="1741728" y="5500023"/>
          <a:ext cx="1885950" cy="525780"/>
        </p:xfrm>
        <a:graphic>
          <a:graphicData uri="http://schemas.openxmlformats.org/drawingml/2006/table">
            <a:tbl>
              <a:tblPr firstRow="1" firstCol="1" bandRow="1"/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2F5597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Age 35-59 vs. FDP voters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Correlation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1.7E-31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003" y="860524"/>
            <a:ext cx="2890263" cy="1737360"/>
          </a:xfrm>
          <a:prstGeom prst="rect">
            <a:avLst/>
          </a:prstGeom>
          <a:noFill/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244935"/>
              </p:ext>
            </p:extLst>
          </p:nvPr>
        </p:nvGraphicFramePr>
        <p:xfrm>
          <a:off x="5280921" y="2694614"/>
          <a:ext cx="2508250" cy="514350"/>
        </p:xfrm>
        <a:graphic>
          <a:graphicData uri="http://schemas.openxmlformats.org/drawingml/2006/table">
            <a:tbl>
              <a:tblPr firstRow="1" firstCol="1" bandRow="1"/>
              <a:tblGrid>
                <a:gridCol w="12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6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2F5597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Available income of private households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Correlation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1.87E-34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919882"/>
              </p:ext>
            </p:extLst>
          </p:nvPr>
        </p:nvGraphicFramePr>
        <p:xfrm>
          <a:off x="5598421" y="5409864"/>
          <a:ext cx="1873250" cy="514350"/>
        </p:xfrm>
        <a:graphic>
          <a:graphicData uri="http://schemas.openxmlformats.org/drawingml/2006/table">
            <a:tbl>
              <a:tblPr firstRow="1" firstCol="1" bandRow="1"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6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2F5597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GDP (€ per inhabitant)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Correlation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1.03E-13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3203" y="9158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3203" y="353210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23595" y="9158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68612" y="36350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4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809041" y="3078759"/>
            <a:ext cx="517662" cy="18167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858401" y="5682714"/>
            <a:ext cx="517662" cy="18167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879021" y="2863948"/>
            <a:ext cx="517662" cy="18167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9447" y="851476"/>
            <a:ext cx="2890477" cy="1737360"/>
          </a:xfrm>
          <a:prstGeom prst="rect">
            <a:avLst/>
          </a:prstGeom>
        </p:spPr>
      </p:pic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37832"/>
              </p:ext>
            </p:extLst>
          </p:nvPr>
        </p:nvGraphicFramePr>
        <p:xfrm>
          <a:off x="9150206" y="2634073"/>
          <a:ext cx="2152650" cy="514350"/>
        </p:xfrm>
        <a:graphic>
          <a:graphicData uri="http://schemas.openxmlformats.org/drawingml/2006/table">
            <a:tbl>
              <a:tblPr firstRow="1" firstCol="1" bandRow="1"/>
              <a:tblGrid>
                <a:gridCol w="107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6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2F5597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Companies (per 1.000 inhabitants)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Correlation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4.24E-18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788324"/>
              </p:ext>
            </p:extLst>
          </p:nvPr>
        </p:nvGraphicFramePr>
        <p:xfrm>
          <a:off x="9388331" y="5411346"/>
          <a:ext cx="1676400" cy="514350"/>
        </p:xfrm>
        <a:graphic>
          <a:graphicData uri="http://schemas.openxmlformats.org/drawingml/2006/table">
            <a:tbl>
              <a:tblPr firstRow="1" firstCol="1" bandRow="1"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6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2F5597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Unemployment 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Correlation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-0.3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1.55E-07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8426896" y="9158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417328" y="36350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6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0394732" y="5603992"/>
            <a:ext cx="517662" cy="18167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869440" y="3603913"/>
            <a:ext cx="2889504" cy="1737360"/>
          </a:xfrm>
          <a:prstGeom prst="rect">
            <a:avLst/>
          </a:prstGeom>
        </p:spPr>
      </p:pic>
      <p:pic>
        <p:nvPicPr>
          <p:cNvPr id="44" name="Picture 43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991003" y="3635059"/>
            <a:ext cx="2889504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9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C3E8-34CF-49F2-A4C7-31B02ABDA8CB}" type="datetime1">
              <a:rPr lang="en-US" smtClean="0"/>
              <a:t>5/8/2020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4FF6-C7F3-43B5-87A4-FEEA950E9B04}" type="slidenum">
              <a:rPr lang="en-US" smtClean="0"/>
              <a:t>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838200" cy="6858003"/>
            <a:chOff x="0" y="0"/>
            <a:chExt cx="838200" cy="6858003"/>
          </a:xfrm>
        </p:grpSpPr>
        <p:sp>
          <p:nvSpPr>
            <p:cNvPr id="5" name="Rectangle 4"/>
            <p:cNvSpPr/>
            <p:nvPr/>
          </p:nvSpPr>
          <p:spPr>
            <a:xfrm rot="5400000">
              <a:off x="-3009902" y="3009902"/>
              <a:ext cx="6858003" cy="8381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8597"/>
              <a:ext cx="838200" cy="765556"/>
            </a:xfrm>
            <a:prstGeom prst="rect">
              <a:avLst/>
            </a:prstGeom>
          </p:spPr>
        </p:pic>
      </p:grpSp>
      <p:sp>
        <p:nvSpPr>
          <p:cNvPr id="7" name="Title 1"/>
          <p:cNvSpPr txBox="1">
            <a:spLocks/>
          </p:cNvSpPr>
          <p:nvPr/>
        </p:nvSpPr>
        <p:spPr>
          <a:xfrm>
            <a:off x="1039650" y="152707"/>
            <a:ext cx="10314150" cy="831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Multi-regression Analysis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915089" y="4434004"/>
            <a:ext cx="525517" cy="472965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64729"/>
              </p:ext>
            </p:extLst>
          </p:nvPr>
        </p:nvGraphicFramePr>
        <p:xfrm>
          <a:off x="1517496" y="891826"/>
          <a:ext cx="10066401" cy="4844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6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7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7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7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56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 Analysis: Number of votes versus Age (35-59), Income, Migration</a:t>
                      </a:r>
                      <a:endParaRPr lang="en-GB" sz="14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5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35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Summary</a:t>
                      </a:r>
                      <a:endParaRPr lang="en-GB" sz="14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719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R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</a:t>
                      </a:r>
                      <a:r>
                        <a:rPr lang="en-GB" sz="1400" u="none" strike="noStrike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</a:t>
                      </a:r>
                      <a:r>
                        <a:rPr lang="en-GB" sz="1400" u="none" strike="noStrike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</a:t>
                      </a:r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GB" sz="1400" u="none" strike="noStrike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</a:t>
                      </a:r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35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78%</a:t>
                      </a:r>
                      <a:endParaRPr lang="en-GB" sz="1400" b="0" i="1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GB" sz="140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61.8%</a:t>
                      </a:r>
                      <a:endParaRPr lang="en-GB" sz="1400" b="0" i="1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GB" sz="1400" b="0" i="1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61.3%</a:t>
                      </a:r>
                      <a:endParaRPr lang="en-GB" sz="1400" b="0" i="1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3255.5</a:t>
                      </a:r>
                      <a:endParaRPr lang="en-GB" sz="1400" b="0" i="1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1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35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35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Coefficients</a:t>
                      </a:r>
                      <a:endParaRPr lang="en-GB" sz="14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9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</a:t>
                      </a:r>
                      <a:endParaRPr lang="en-GB" sz="14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Coefficient</a:t>
                      </a:r>
                      <a:endParaRPr lang="en-GB" sz="14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4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 </a:t>
                      </a:r>
                      <a:r>
                        <a:rPr lang="en-GB" sz="1400" b="1" u="none" strike="noStrike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</a:t>
                      </a:r>
                      <a:r>
                        <a:rPr lang="en-GB" sz="1400" b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4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T-Stat</a:t>
                      </a:r>
                      <a:endParaRPr lang="en-GB" sz="14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lang="en-GB" sz="14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Intercept</a:t>
                      </a:r>
                      <a:endParaRPr lang="en-GB" sz="1400" b="0" i="1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-27255.7</a:t>
                      </a:r>
                      <a:endParaRPr lang="en-GB" sz="1400" b="0" i="1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400" b="0" i="1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2780</a:t>
                      </a: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-9.8</a:t>
                      </a:r>
                      <a:endParaRPr lang="en-GB" sz="1400" b="0" i="1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</a:t>
                      </a:r>
                      <a:endParaRPr lang="en-GB" sz="1400" b="0" i="1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 - 35-59 </a:t>
                      </a:r>
                      <a:endParaRPr lang="en-GB" sz="1400" b="0" i="1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119.68</a:t>
                      </a:r>
                      <a:endParaRPr lang="en-GB" sz="1400" b="0" i="1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400" b="0" i="1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17.4</a:t>
                      </a:r>
                      <a:endParaRPr lang="en-GB" sz="1400" b="0" i="1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6.86</a:t>
                      </a: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</a:t>
                      </a:r>
                      <a:endParaRPr lang="en-GB" sz="1400" b="0" i="1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Income of private households</a:t>
                      </a:r>
                    </a:p>
                    <a:p>
                      <a:pPr algn="l" fontAlgn="ctr"/>
                      <a:r>
                        <a:rPr lang="en-GB" sz="140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(€ per </a:t>
                      </a:r>
                      <a:r>
                        <a:rPr lang="en-GB" sz="1400" i="1" u="none" strike="noStrike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</a:t>
                      </a:r>
                      <a:r>
                        <a:rPr lang="en-GB" sz="140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-t)</a:t>
                      </a:r>
                      <a:endParaRPr lang="en-GB" sz="1400" b="0" i="1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1.21</a:t>
                      </a:r>
                      <a:endParaRPr lang="en-GB" sz="1400" b="0" i="1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400" b="0" i="1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</a:t>
                      </a:r>
                      <a:endParaRPr lang="en-GB" sz="1400" b="0" i="1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10.9</a:t>
                      </a:r>
                      <a:endParaRPr lang="en-GB" sz="1400" b="0" i="1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</a:t>
                      </a:r>
                      <a:endParaRPr lang="en-GB" sz="1400" b="0" i="1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 18-25</a:t>
                      </a:r>
                      <a:endParaRPr lang="en-GB" sz="1400" b="0" i="1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b="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211.8</a:t>
                      </a: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400" b="0" i="1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44.8</a:t>
                      </a:r>
                      <a:endParaRPr lang="en-GB" sz="1400" b="0" i="1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4.72</a:t>
                      </a: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0.006</a:t>
                      </a:r>
                      <a:endParaRPr lang="en-GB" sz="1400" b="0" i="1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Unemployment rate</a:t>
                      </a:r>
                    </a:p>
                  </a:txBody>
                  <a:tcPr marL="9009" marR="9009" marT="900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400" b="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341.6</a:t>
                      </a: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400" b="0" i="1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102.1</a:t>
                      </a: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3.35</a:t>
                      </a: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</a:t>
                      </a:r>
                    </a:p>
                  </a:txBody>
                  <a:tcPr marL="9009" marR="9009" marT="900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35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356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 Equation</a:t>
                      </a:r>
                      <a:endParaRPr lang="en-GB" sz="14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993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74436">
                <a:tc gridSpan="7"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FDP votes = -27255.6 +1.21*</a:t>
                      </a:r>
                      <a:r>
                        <a:rPr lang="fr-FR" sz="1600" u="none" strike="noStrike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Income</a:t>
                      </a:r>
                      <a:r>
                        <a:rPr lang="fr-FR" sz="16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+ 119.8 *Age</a:t>
                      </a:r>
                      <a:r>
                        <a:rPr lang="fr-FR" sz="1600" u="none" strike="noStrike" baseline="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(35-39) + 211.8 Age</a:t>
                      </a:r>
                      <a:r>
                        <a:rPr lang="en-GB" sz="1400" b="0" i="0" u="none" strike="noStrike" baseline="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+ 341.8*Unemployment</a:t>
                      </a:r>
                      <a:endParaRPr lang="fr-FR" sz="16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535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9" marR="9009" marT="9009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55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C3E8-34CF-49F2-A4C7-31B02ABDA8CB}" type="datetime1">
              <a:rPr lang="en-US" smtClean="0"/>
              <a:t>5/8/2020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4FF6-C7F3-43B5-87A4-FEEA950E9B04}" type="slidenum">
              <a:rPr lang="en-US" smtClean="0"/>
              <a:t>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838200" cy="6858003"/>
            <a:chOff x="0" y="0"/>
            <a:chExt cx="838200" cy="6858003"/>
          </a:xfrm>
        </p:grpSpPr>
        <p:sp>
          <p:nvSpPr>
            <p:cNvPr id="5" name="Rectangle 4"/>
            <p:cNvSpPr/>
            <p:nvPr/>
          </p:nvSpPr>
          <p:spPr>
            <a:xfrm rot="5400000">
              <a:off x="-3009902" y="3009902"/>
              <a:ext cx="6858003" cy="83819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8597"/>
              <a:ext cx="838200" cy="765556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82" y="1190849"/>
            <a:ext cx="4247728" cy="223005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448923" y="3307065"/>
            <a:ext cx="1177618" cy="733942"/>
            <a:chOff x="2748293" y="3076233"/>
            <a:chExt cx="1177618" cy="733942"/>
          </a:xfrm>
        </p:grpSpPr>
        <p:sp>
          <p:nvSpPr>
            <p:cNvPr id="9" name="Right Arrow 8"/>
            <p:cNvSpPr/>
            <p:nvPr/>
          </p:nvSpPr>
          <p:spPr>
            <a:xfrm>
              <a:off x="2748293" y="3530102"/>
              <a:ext cx="1177618" cy="280073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68864" y="3076233"/>
              <a:ext cx="936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5.9%</a:t>
              </a:r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1039650" y="152707"/>
            <a:ext cx="10314150" cy="831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closer look at the results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64364" y="636925"/>
            <a:ext cx="157767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FDP 1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votes  +5.6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FDP 2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votes +7.9</a:t>
            </a:r>
          </a:p>
          <a:p>
            <a:endParaRPr lang="en-US" sz="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CDU 1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votes  -5.5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CDU 2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votes -7.1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18066" y="1279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21999" y="4074205"/>
            <a:ext cx="17956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3rd populated</a:t>
            </a:r>
          </a:p>
          <a:p>
            <a:r>
              <a:rPr lang="en-US" dirty="0"/>
              <a:t>3rd youngest (18.24 , 35-59)</a:t>
            </a:r>
          </a:p>
          <a:p>
            <a:r>
              <a:rPr lang="en-US" dirty="0"/>
              <a:t>3rd available income</a:t>
            </a:r>
          </a:p>
          <a:p>
            <a:r>
              <a:rPr lang="en-US" dirty="0"/>
              <a:t>3rd sum of companies</a:t>
            </a:r>
          </a:p>
          <a:p>
            <a:r>
              <a:rPr lang="en-US" dirty="0"/>
              <a:t>3rd sum of employed</a:t>
            </a:r>
          </a:p>
          <a:p>
            <a:r>
              <a:rPr lang="en-US" dirty="0"/>
              <a:t>3rd rate of unemployment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80411" y="1512435"/>
            <a:ext cx="17411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1st populated</a:t>
            </a:r>
          </a:p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baseline="30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youngest (18.24 , 35-59)</a:t>
            </a:r>
          </a:p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1st available income</a:t>
            </a:r>
          </a:p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1st sum of companies</a:t>
            </a:r>
          </a:p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1st sum of employed</a:t>
            </a:r>
          </a:p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1st rate of unemployment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65512" y="2325241"/>
            <a:ext cx="3241593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38.6% university qualification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27.4% employed in industries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28.2% employed in services and others</a:t>
            </a: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*****************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growth upon immigrations : 14,800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Foreigner population: 11.8%</a:t>
            </a: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*****************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Unemployment rate7.6%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Recipients of unemployment benefit II</a:t>
            </a: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of social allowance: 96,100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Foreigners receiving social benefit allowance: 33%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9530658" y="354735"/>
            <a:ext cx="2484577" cy="2901669"/>
            <a:chOff x="9403943" y="328569"/>
            <a:chExt cx="2484577" cy="290166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0051" y="328569"/>
              <a:ext cx="2208469" cy="2854536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 flipH="1" flipV="1">
              <a:off x="9403943" y="1657617"/>
              <a:ext cx="438016" cy="8853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9953024" y="2717031"/>
              <a:ext cx="370714" cy="27305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1082500" y="2979596"/>
              <a:ext cx="256279" cy="25064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1483469" y="31440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078412" y="339160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Bayern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30205" y="4706527"/>
            <a:ext cx="3347391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29.4% university qualification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35.9% employed in industries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24.0% employed in services and others</a:t>
            </a: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*****************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growth upon immigrations : 15,700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Foreigner population: 13.9%</a:t>
            </a: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*****************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Unemployment rate 3.7%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Recipients of unemployment benefit II</a:t>
            </a: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of social allowance: 43,400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Foreigners receiving social benefit allowance: 39.1%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32159" y="26469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22225">
                  <a:solidFill>
                    <a:srgbClr val="FFC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n w="22225">
                <a:solidFill>
                  <a:srgbClr val="FFC000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59470" y="3050145"/>
            <a:ext cx="17152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FDP 1st votes  +5.7</a:t>
            </a:r>
          </a:p>
          <a:p>
            <a:r>
              <a:rPr lang="en-US" dirty="0"/>
              <a:t>FDP 2nd votes +6.5</a:t>
            </a:r>
          </a:p>
          <a:p>
            <a:endParaRPr lang="en-US" sz="600" dirty="0"/>
          </a:p>
          <a:p>
            <a:r>
              <a:rPr lang="en-US" dirty="0"/>
              <a:t>CDU 1st votes  -11.8</a:t>
            </a:r>
          </a:p>
          <a:p>
            <a:r>
              <a:rPr lang="en-US" dirty="0"/>
              <a:t>CDU 2nd votes -11.3</a:t>
            </a:r>
          </a:p>
        </p:txBody>
      </p:sp>
    </p:spTree>
    <p:extLst>
      <p:ext uri="{BB962C8B-B14F-4D97-AF65-F5344CB8AC3E}">
        <p14:creationId xmlns:p14="http://schemas.microsoft.com/office/powerpoint/2010/main" val="133942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Widescreen</PresentationFormat>
  <Paragraphs>253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Fact sheet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KKannepalli@brita.net</dc:creator>
  <cp:lastModifiedBy>Karthik Kannepalli</cp:lastModifiedBy>
  <cp:revision>49</cp:revision>
  <dcterms:created xsi:type="dcterms:W3CDTF">2017-11-28T19:59:27Z</dcterms:created>
  <dcterms:modified xsi:type="dcterms:W3CDTF">2020-05-08T11:55:42Z</dcterms:modified>
</cp:coreProperties>
</file>