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4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58" r:id="rId6"/>
    <p:sldId id="273" r:id="rId7"/>
    <p:sldId id="268" r:id="rId8"/>
    <p:sldId id="266" r:id="rId9"/>
    <p:sldId id="267" r:id="rId10"/>
    <p:sldId id="270" r:id="rId11"/>
    <p:sldId id="262" r:id="rId12"/>
    <p:sldId id="263" r:id="rId13"/>
    <p:sldId id="272" r:id="rId14"/>
    <p:sldId id="274" r:id="rId15"/>
    <p:sldId id="27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5DB"/>
    <a:srgbClr val="FF416F"/>
    <a:srgbClr val="FFFFFF"/>
    <a:srgbClr val="F28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27ACF-A008-B447-BEC0-1043263CA4B2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D1479-D64C-9943-808D-9F5CE123D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4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是类型安全的语言，声明变量时如果不显示的指定类型，那么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会使用类型推断来选择合适的类型，比如以上的</a:t>
            </a:r>
            <a:r>
              <a:rPr kumimoji="1" lang="en-US" altLang="zh-CN" dirty="0" err="1" smtClean="0"/>
              <a:t>staticVar</a:t>
            </a:r>
            <a:r>
              <a:rPr kumimoji="1" lang="zh-CN" altLang="en-US" dirty="0" smtClean="0"/>
              <a:t>会被推断为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、我们经常会使用到全局变量，在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中我们也可能会使用宏定义，蛋在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中全局变量声明非常简单，就类似这种样式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35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56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我们通过扩展的方法可以给我们的方法进行分组，比如不同的协议分一组，自定义方法分一组等等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18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中有一个经典的模拟鸭子的设计模式分析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这里可以看到，协议中的存储属性是需要制定读写权限的，这里我们给了只读的权限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使用扩展给同时实现</a:t>
            </a:r>
            <a:r>
              <a:rPr kumimoji="1" lang="en-US" altLang="zh-CN" dirty="0" smtClean="0"/>
              <a:t>Duck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Quackable</a:t>
            </a:r>
            <a:r>
              <a:rPr kumimoji="1" lang="zh-CN" altLang="en-US" dirty="0" smtClean="0"/>
              <a:t>接口的类型添加默认实现，这时候天鹅默认就是可以呱呱叫的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而烤鸭如果你不给</a:t>
            </a:r>
            <a:r>
              <a:rPr kumimoji="1" lang="en-US" altLang="zh-CN" dirty="0" smtClean="0"/>
              <a:t>quack</a:t>
            </a:r>
            <a:r>
              <a:rPr kumimoji="1" lang="zh-CN" altLang="en-US" dirty="0" smtClean="0"/>
              <a:t>一个默认值是会直接报错的，因为它默认是没有值的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5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9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、部门做二级</a:t>
            </a:r>
            <a:r>
              <a:rPr kumimoji="1" lang="en-US" altLang="zh-CN" dirty="0" smtClean="0"/>
              <a:t>picker</a:t>
            </a:r>
            <a:r>
              <a:rPr kumimoji="1" lang="zh-CN" altLang="en-US" dirty="0" smtClean="0"/>
              <a:t>的时候可以使用</a:t>
            </a:r>
            <a:r>
              <a:rPr kumimoji="1" lang="en-US" altLang="zh-CN" dirty="0" smtClean="0"/>
              <a:t>Tuples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73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中代表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对象的空指针，而在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中代表值的缺失，可以代表任意类型的值的缺失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、可选类型其实是一个枚举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enum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，包括</a:t>
            </a:r>
            <a:r>
              <a:rPr kumimoji="1" lang="en-US" altLang="zh-CN" dirty="0" smtClean="0"/>
              <a:t>.SOME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.NONE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其实就是</a:t>
            </a:r>
            <a:r>
              <a:rPr kumimoji="1" lang="en-US" altLang="zh-CN" dirty="0" smtClean="0"/>
              <a:t>.NOME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、隐式可选类型最常用的地方是在属性声明，不需要给初始值，而是在初始化</a:t>
            </a:r>
            <a:r>
              <a:rPr kumimoji="1" lang="zh-CN" altLang="en-US" dirty="0" smtClean="0"/>
              <a:t>中定制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6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Text2</a:t>
            </a:r>
            <a:r>
              <a:rPr kumimoji="1" lang="zh-CN" altLang="en-US" dirty="0" smtClean="0"/>
              <a:t>代表不确定的值，比如从字典中取值，或者从其他可能返回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的方法中得到的值，在忘记做判断的时候经常导致传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崩溃问题，很多方法不能传递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值，否则会崩溃，比如</a:t>
            </a:r>
            <a:r>
              <a:rPr lang="en-US" altLang="zh-CN" dirty="0" err="1" smtClean="0"/>
              <a:t>stringByAppendingString</a:t>
            </a:r>
            <a:r>
              <a:rPr kumimoji="1" lang="zh-CN" altLang="en-US" dirty="0" smtClean="0"/>
              <a:t>，但是在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中我们很多时候忘记判断一个变量时候是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，在编译的时候，编译器也不会提醒我们，就会造成代码安全隐患。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、在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中使用可选类型可以避免这种情况。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、可选绑定解包方式，我们也可以使用一个感叹号来直接解包，但是更推荐使用可选绑定的方式来解包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7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、这是高阶函数的链式调用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8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指定构造器必须调用它直接父类的指定构造器方法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便利构造器必须调用同一个类中定义的其它初始化方法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便利构造器在最后必须调用一个指定构造器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可以自己查一下这个规则，这个规则就是要保证实例被安全初始化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、两段构造</a:t>
            </a:r>
            <a:br>
              <a:rPr kumimoji="1" lang="zh-CN" altLang="en-US" dirty="0" smtClean="0"/>
            </a:br>
            <a:r>
              <a:rPr kumimoji="1" lang="zh-CN" altLang="en-US" baseline="0" dirty="0" smtClean="0"/>
              <a:t>   </a:t>
            </a:r>
            <a:r>
              <a:rPr kumimoji="1" lang="zh-CN" altLang="en-US" dirty="0" smtClean="0"/>
              <a:t>第一段：从自身到父类一直到继承的顶端的所有存储属性全部初始化完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zh-CN" altLang="en-US" baseline="0" dirty="0" smtClean="0"/>
              <a:t>   第二段：从继承链顶端向下进一步定制属性</a:t>
            </a:r>
          </a:p>
          <a:p>
            <a:r>
              <a:rPr kumimoji="1" lang="zh-CN" altLang="en-US" baseline="0" dirty="0" smtClean="0"/>
              <a:t>在第一阶段构造完成之前不能调用实例方法、不能调用实例属性</a:t>
            </a:r>
          </a:p>
          <a:p>
            <a:r>
              <a:rPr kumimoji="1" lang="zh-CN" altLang="en-US" baseline="0" dirty="0" smtClean="0"/>
              <a:t>在第一阶段构造完成之后所有属性必须已被分配内存地址，所以属性一般声明有三种方式</a:t>
            </a:r>
          </a:p>
          <a:p>
            <a:r>
              <a:rPr kumimoji="1" lang="zh-CN" altLang="en-US" baseline="0" dirty="0" smtClean="0"/>
              <a:t>   </a:t>
            </a:r>
            <a:r>
              <a:rPr kumimoji="1" lang="en-US" altLang="zh-CN" baseline="0" dirty="0" err="1" smtClean="0"/>
              <a:t>var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value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</a:t>
            </a:r>
            <a:endParaRPr kumimoji="1" lang="zh-CN" altLang="en-US" baseline="0" dirty="0" smtClean="0"/>
          </a:p>
          <a:p>
            <a:r>
              <a:rPr kumimoji="1" lang="zh-CN" altLang="en-US" baseline="0" dirty="0" smtClean="0"/>
              <a:t>   </a:t>
            </a:r>
            <a:r>
              <a:rPr kumimoji="1" lang="en-US" altLang="zh-CN" baseline="0" dirty="0" err="1" smtClean="0"/>
              <a:t>var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value!</a:t>
            </a:r>
            <a:endParaRPr kumimoji="1" lang="zh-CN" altLang="en-US" baseline="0" dirty="0" smtClean="0"/>
          </a:p>
          <a:p>
            <a:r>
              <a:rPr kumimoji="1" lang="zh-CN" altLang="en-US" baseline="0" dirty="0" smtClean="0"/>
              <a:t>   </a:t>
            </a:r>
            <a:r>
              <a:rPr kumimoji="1" lang="en-US" altLang="zh-CN" baseline="0" dirty="0" err="1" smtClean="0"/>
              <a:t>var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value?</a:t>
            </a:r>
            <a:endParaRPr kumimoji="1" lang="zh-CN" altLang="en-US" baseline="0" dirty="0" smtClean="0"/>
          </a:p>
          <a:p>
            <a:r>
              <a:rPr kumimoji="1" lang="zh-CN" altLang="en-US" dirty="0" smtClean="0"/>
              <a:t>可选类型声明后默认值是</a:t>
            </a:r>
            <a:r>
              <a:rPr kumimoji="1" lang="en-US" altLang="zh-CN" dirty="0" smtClean="0"/>
              <a:t>nil</a:t>
            </a:r>
            <a:endParaRPr kumimoji="1" lang="zh-CN" altLang="en-US" dirty="0" smtClean="0"/>
          </a:p>
          <a:p>
            <a:r>
              <a:rPr kumimoji="1" lang="zh-CN" altLang="en-US" dirty="0" smtClean="0"/>
              <a:t>隐式可选类型在这里就有了用武之地了，如果你确定这个属性肯定有值，但是需要在第二段的时候来定制，那么可以选择隐式可选类型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82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、自定义一个操作符也一样要定义在全局作用域下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、在从</a:t>
            </a:r>
            <a:r>
              <a:rPr kumimoji="1" lang="en-US" altLang="zh-CN" dirty="0" smtClean="0"/>
              <a:t>Swift2.x</a:t>
            </a:r>
            <a:r>
              <a:rPr kumimoji="1" lang="zh-CN" altLang="en-US" dirty="0" smtClean="0"/>
              <a:t>升级到</a:t>
            </a:r>
            <a:r>
              <a:rPr kumimoji="1" lang="en-US" altLang="zh-CN" dirty="0" smtClean="0"/>
              <a:t>Swift3.x</a:t>
            </a:r>
            <a:r>
              <a:rPr kumimoji="1" lang="zh-CN" altLang="en-US" dirty="0" smtClean="0"/>
              <a:t>的时候，自动转换代码的时候会在很多类里添加如上的运算符重载的代码，这就是可选类型的比较，重载了大于、小于等符号，原因是</a:t>
            </a:r>
            <a:r>
              <a:rPr kumimoji="1" lang="en-US" altLang="zh-CN" dirty="0" smtClean="0"/>
              <a:t>Swift3</a:t>
            </a:r>
            <a:r>
              <a:rPr kumimoji="1" lang="zh-CN" altLang="en-US" dirty="0" smtClean="0"/>
              <a:t>中是不支持可选类型直接比较的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其中的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(l?,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r?)</a:t>
            </a:r>
            <a:r>
              <a:rPr kumimoji="1" lang="zh-CN" altLang="en-US" dirty="0" smtClean="0"/>
              <a:t>其实相当于</a:t>
            </a:r>
            <a:r>
              <a:rPr lang="en-US" altLang="zh-CN" dirty="0" smtClean="0"/>
              <a:t>(.SOME(let a),.SOME(let b))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.SOME</a:t>
            </a:r>
            <a:r>
              <a:rPr lang="zh-CN" altLang="en-US" dirty="0" smtClean="0"/>
              <a:t>内部使用了可选绑定直接解包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34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、和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中的扩展不同，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中的扩展我们最常用的就是在</a:t>
            </a:r>
            <a:r>
              <a:rPr kumimoji="1" lang="en-US" altLang="zh-CN" dirty="0" smtClean="0"/>
              <a:t>.m</a:t>
            </a:r>
            <a:r>
              <a:rPr kumimoji="1" lang="zh-CN" altLang="en-US" dirty="0" smtClean="0"/>
              <a:t>中添加扩展，把私有的属性和接口放在这里。但是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中的扩展更像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</a:t>
            </a:r>
            <a:r>
              <a:rPr kumimoji="1" lang="zh-CN" altLang="en-US" dirty="0" smtClean="0"/>
              <a:t>类别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11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、协议的关键字和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中是一样的：</a:t>
            </a:r>
            <a:r>
              <a:rPr kumimoji="1" lang="en-US" altLang="zh-CN" dirty="0" smtClean="0"/>
              <a:t>Protocol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中的结构体与枚举实例的实例方法默认是不允许修改自身的属性的，如果需要修改，那么就需要在方法前面加上</a:t>
            </a:r>
            <a:r>
              <a:rPr kumimoji="1" lang="en-US" altLang="zh-CN" dirty="0" smtClean="0"/>
              <a:t>mutating</a:t>
            </a:r>
            <a:r>
              <a:rPr kumimoji="1" lang="zh-CN" altLang="en-US" dirty="0" smtClean="0"/>
              <a:t>关键字，所以在给别人设计接口的时候要考虑到这点。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D1479-D64C-9943-808D-9F5CE123DA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8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0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6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8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48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928" y="328774"/>
            <a:ext cx="9418320" cy="3423862"/>
          </a:xfrm>
        </p:spPr>
        <p:txBody>
          <a:bodyPr/>
          <a:lstStyle/>
          <a:p>
            <a:pPr algn="ctr"/>
            <a:r>
              <a:rPr kumimoji="1" lang="zh-CN" altLang="en-US" cap="none" dirty="0" smtClean="0"/>
              <a:t>激动人心的               特性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3752636"/>
            <a:ext cx="9418320" cy="1691640"/>
          </a:xfrm>
        </p:spPr>
        <p:txBody>
          <a:bodyPr/>
          <a:lstStyle/>
          <a:p>
            <a:r>
              <a:rPr kumimoji="1" lang="zh-CN" altLang="en-US" cap="none" dirty="0" smtClean="0"/>
              <a:t>   在实际项目中如何利用</a:t>
            </a:r>
            <a:r>
              <a:rPr kumimoji="1" lang="en-US" altLang="zh-CN" cap="none" dirty="0" smtClean="0"/>
              <a:t>Swift</a:t>
            </a:r>
            <a:r>
              <a:rPr kumimoji="1" lang="zh-CN" altLang="en-US" cap="none" dirty="0" smtClean="0"/>
              <a:t>的特性！</a:t>
            </a:r>
            <a:endParaRPr kumimoji="1" lang="zh-CN" altLang="en-US" cap="none" dirty="0"/>
          </a:p>
        </p:txBody>
      </p:sp>
      <p:sp>
        <p:nvSpPr>
          <p:cNvPr id="7" name="文本框 6"/>
          <p:cNvSpPr txBox="1"/>
          <p:nvPr/>
        </p:nvSpPr>
        <p:spPr>
          <a:xfrm>
            <a:off x="5977709" y="2449179"/>
            <a:ext cx="2648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800" dirty="0" smtClean="0">
                <a:solidFill>
                  <a:srgbClr val="F28F18"/>
                </a:solidFill>
                <a:latin typeface="Arial Unicode MS" charset="0"/>
                <a:ea typeface="Arial Unicode MS" charset="0"/>
                <a:cs typeface="Arial Unicode MS" charset="0"/>
              </a:rPr>
              <a:t>Swift</a:t>
            </a:r>
            <a:endParaRPr kumimoji="1" lang="zh-CN" altLang="en-US" sz="9600" dirty="0">
              <a:solidFill>
                <a:srgbClr val="F28F18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运算符重载</a:t>
            </a:r>
            <a:r>
              <a:rPr kumimoji="1" lang="en-US" altLang="zh-CN" dirty="0" smtClean="0">
                <a:solidFill>
                  <a:srgbClr val="36A5DB"/>
                </a:solidFill>
              </a:rPr>
              <a:t>(Operator</a:t>
            </a:r>
            <a:r>
              <a:rPr kumimoji="1" lang="zh-CN" altLang="en-US" dirty="0" smtClean="0">
                <a:solidFill>
                  <a:srgbClr val="36A5DB"/>
                </a:solidFill>
              </a:rPr>
              <a:t> </a:t>
            </a:r>
            <a:r>
              <a:rPr kumimoji="1" lang="en-US" altLang="zh-CN" dirty="0" smtClean="0">
                <a:solidFill>
                  <a:srgbClr val="36A5DB"/>
                </a:solidFill>
              </a:rPr>
              <a:t>Overload)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7"/>
            <a:ext cx="10515600" cy="1797116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zh-CN" altLang="en-US" dirty="0" smtClean="0"/>
              <a:t>运算符重载必须定义在全局作用域下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不光可以重载已有运算符，还可以自定义运算符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9763"/>
            <a:ext cx="11208317" cy="274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59046"/>
            <a:ext cx="9740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扩展</a:t>
            </a:r>
            <a:r>
              <a:rPr kumimoji="1" lang="en-US" altLang="zh-CN" dirty="0" smtClean="0">
                <a:solidFill>
                  <a:srgbClr val="36A5DB"/>
                </a:solidFill>
              </a:rPr>
              <a:t>(Extension)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zh-CN" altLang="en-US" dirty="0" smtClean="0"/>
              <a:t>扩展可以为一个类、结构体、枚举添加方法、计算属性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扩展还可以为一个类型添加协议，并实现协议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扩展支持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8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协议</a:t>
            </a:r>
            <a:r>
              <a:rPr kumimoji="1" lang="en-US" altLang="zh-CN" dirty="0" smtClean="0">
                <a:solidFill>
                  <a:srgbClr val="36A5DB"/>
                </a:solidFill>
              </a:rPr>
              <a:t>(Protocol)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中的协议和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很相似，它支持类、结构体、枚举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如果协议针对的是结构体、枚举这种值类型的话，需要考虑是否使用</a:t>
            </a:r>
            <a:r>
              <a:rPr kumimoji="1" lang="en-US" altLang="zh-CN" dirty="0" smtClean="0"/>
              <a:t>mutating</a:t>
            </a:r>
            <a:r>
              <a:rPr kumimoji="1" lang="zh-CN" altLang="en-US" dirty="0" smtClean="0"/>
              <a:t>关键字来标示实例方法是否可以修改实例属性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75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扩展与协议使用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zh-CN" altLang="en-US" dirty="0" smtClean="0"/>
              <a:t>扩展与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中的类别有基本相似的功能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使用扩展来对代码进行分组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使用协议与扩展来实现继承的功能</a:t>
            </a:r>
          </a:p>
        </p:txBody>
      </p:sp>
    </p:spTree>
    <p:extLst>
      <p:ext uri="{BB962C8B-B14F-4D97-AF65-F5344CB8AC3E}">
        <p14:creationId xmlns:p14="http://schemas.microsoft.com/office/powerpoint/2010/main" val="1297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>
                <a:solidFill>
                  <a:srgbClr val="36A5DB"/>
                </a:solidFill>
              </a:rPr>
              <a:t>使用扩展给代码分组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035606"/>
            <a:ext cx="11480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411" y="858754"/>
            <a:ext cx="842319" cy="515834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代替继承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21" y="123566"/>
            <a:ext cx="4343284" cy="66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面向协议编程</a:t>
            </a:r>
            <a:r>
              <a:rPr kumimoji="1" lang="en-US" altLang="zh-CN" dirty="0" smtClean="0">
                <a:solidFill>
                  <a:srgbClr val="36A5DB"/>
                </a:solidFill>
              </a:rPr>
              <a:t>(POP)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964" y="1345915"/>
            <a:ext cx="1013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继承的缺点：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假设你有</a:t>
            </a:r>
            <a:r>
              <a:rPr kumimoji="1" lang="en-US" altLang="zh-CN" dirty="0" smtClean="0"/>
              <a:t>Class1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Class3</a:t>
            </a:r>
            <a:r>
              <a:rPr kumimoji="1" lang="zh-CN" altLang="en-US" dirty="0" smtClean="0"/>
              <a:t>继承自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，某一天你产品让你添加一个</a:t>
            </a:r>
            <a:r>
              <a:rPr kumimoji="1" lang="en-US" altLang="zh-CN" dirty="0" smtClean="0"/>
              <a:t>Class1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Class2</a:t>
            </a:r>
            <a:r>
              <a:rPr kumimoji="1" lang="zh-CN" altLang="en-US" dirty="0" smtClean="0"/>
              <a:t>的共同功能，这时候最好的办法是在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类里定义公共方法，这样</a:t>
            </a:r>
            <a:r>
              <a:rPr kumimoji="1" lang="en-US" altLang="zh-CN" dirty="0" smtClean="0"/>
              <a:t>Class1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Class2</a:t>
            </a:r>
            <a:r>
              <a:rPr kumimoji="1" lang="zh-CN" altLang="en-US" dirty="0" smtClean="0"/>
              <a:t>都自动继承了这个功能，但是</a:t>
            </a:r>
            <a:r>
              <a:rPr kumimoji="1" lang="en-US" altLang="zh-CN" dirty="0" smtClean="0"/>
              <a:t>Class3</a:t>
            </a:r>
            <a:r>
              <a:rPr kumimoji="1" lang="zh-CN" altLang="en-US" dirty="0" smtClean="0"/>
              <a:t>你还需要想办法禁用掉这个功能，那么</a:t>
            </a:r>
            <a:r>
              <a:rPr kumimoji="1" lang="en-US" altLang="zh-CN" dirty="0" smtClean="0"/>
              <a:t>Class4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Class5</a:t>
            </a:r>
            <a:r>
              <a:rPr kumimoji="1" lang="zh-CN" altLang="en-US" dirty="0" smtClean="0"/>
              <a:t>呢？随着时间推移，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这个上帝类会越来越大，并且其中会多出很多的垃圾代码，没有人敢去碰他、改他。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47964" y="3274863"/>
            <a:ext cx="1013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接口的缺点：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以前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/>
              <a:t>虽然接口的可读性非常好，新人很容易就可以知道一个类有哪些</a:t>
            </a:r>
            <a:r>
              <a:rPr kumimoji="1" lang="zh-CN" altLang="en-US" dirty="0" smtClean="0"/>
              <a:t>功能，但是接口只是一种约束，它并不提供任何实际的功能，想要实现继承的特点，还是需要实现类自己来实现具体的功能。</a:t>
            </a:r>
            <a:endParaRPr kumimoji="1"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29079" y="4649813"/>
            <a:ext cx="1013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中的接口：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中可以使用扩展来提供默认实现，这样就有效解决了上述例子中的问题。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42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7374" y="1465384"/>
            <a:ext cx="9418320" cy="3869867"/>
          </a:xfrm>
        </p:spPr>
        <p:txBody>
          <a:bodyPr anchor="ctr" anchorCtr="0"/>
          <a:lstStyle/>
          <a:p>
            <a:r>
              <a:rPr kumimoji="1" lang="zh-CN" altLang="en-US" cap="none" dirty="0" smtClean="0">
                <a:solidFill>
                  <a:srgbClr val="36A5DB"/>
                </a:solidFill>
              </a:rPr>
              <a:t>谢谢</a:t>
            </a:r>
            <a:endParaRPr kumimoji="1" lang="zh-CN" altLang="en-US" cap="none" dirty="0">
              <a:solidFill>
                <a:srgbClr val="36A5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543" y="1172308"/>
            <a:ext cx="9418320" cy="3869867"/>
          </a:xfrm>
        </p:spPr>
        <p:txBody>
          <a:bodyPr anchor="ctr" anchorCtr="0"/>
          <a:lstStyle/>
          <a:p>
            <a:r>
              <a:rPr kumimoji="1" lang="zh-CN" altLang="en-US" cap="none" dirty="0" smtClean="0">
                <a:solidFill>
                  <a:srgbClr val="36A5DB"/>
                </a:solidFill>
              </a:rPr>
              <a:t>忽略部分基础语法，重点聊与</a:t>
            </a:r>
            <a:r>
              <a:rPr kumimoji="1" lang="en-US" altLang="zh-CN" cap="none" dirty="0" smtClean="0">
                <a:solidFill>
                  <a:srgbClr val="36A5DB"/>
                </a:solidFill>
              </a:rPr>
              <a:t>OC</a:t>
            </a:r>
            <a:r>
              <a:rPr kumimoji="1" lang="zh-CN" altLang="en-US" cap="none" dirty="0" smtClean="0">
                <a:solidFill>
                  <a:srgbClr val="36A5DB"/>
                </a:solidFill>
              </a:rPr>
              <a:t>有区别的特性</a:t>
            </a:r>
            <a:endParaRPr kumimoji="1" lang="zh-CN" altLang="en-US" cap="none" dirty="0">
              <a:solidFill>
                <a:srgbClr val="36A5D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0913" y="4190783"/>
            <a:ext cx="4422103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zh-CN" altLang="en-US" sz="2800" dirty="0" smtClean="0"/>
              <a:t>由浅入深，让我们开始吧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常量、变量、实例变量、类变量、全局变量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中常量声明使用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关键字，变量声明使用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关键字</a:t>
            </a:r>
          </a:p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中实例变量与类变量的区别只在于类变量前面多了一个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全局变量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常量声明方法</a:t>
            </a:r>
          </a:p>
          <a:p>
            <a:pPr>
              <a:buFont typeface="Wingdings" charset="2"/>
              <a:buChar char="Ø"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2" y="2714747"/>
            <a:ext cx="8864600" cy="193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52" y="5139714"/>
            <a:ext cx="429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r>
              <a:rPr kumimoji="1" lang="zh-CN" altLang="en-US" dirty="0">
                <a:solidFill>
                  <a:srgbClr val="36A5DB"/>
                </a:solidFill>
              </a:rPr>
              <a:t>元组</a:t>
            </a:r>
            <a:r>
              <a:rPr kumimoji="1" lang="en-US" altLang="zh-CN" dirty="0">
                <a:solidFill>
                  <a:srgbClr val="36A5DB"/>
                </a:solidFill>
              </a:rPr>
              <a:t>(Tuples)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zh-CN" altLang="en-US" dirty="0" smtClean="0"/>
              <a:t>元组可以将多个不同类型的值组合成在一起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取值方式：索引、各项名称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其使用场景非常多</a:t>
            </a: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48" y="3909521"/>
            <a:ext cx="9182100" cy="27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48" y="4307925"/>
            <a:ext cx="9232900" cy="279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8" y="2585854"/>
            <a:ext cx="8953500" cy="74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48" y="2230832"/>
            <a:ext cx="8521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可选类型</a:t>
            </a:r>
            <a:r>
              <a:rPr kumimoji="1" lang="en-US" altLang="zh-CN" dirty="0" smtClean="0">
                <a:solidFill>
                  <a:srgbClr val="36A5DB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36A5DB"/>
                </a:solidFill>
              </a:rPr>
              <a:t>Optionals</a:t>
            </a:r>
            <a:r>
              <a:rPr kumimoji="1" lang="en-US" altLang="zh-CN" dirty="0" smtClean="0">
                <a:solidFill>
                  <a:srgbClr val="36A5DB"/>
                </a:solidFill>
              </a:rPr>
              <a:t>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中一个变量不能为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，除非它是可选类型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可选类型其实其实是</a:t>
            </a:r>
            <a:r>
              <a:rPr kumimoji="1" lang="en-US" altLang="zh-CN" dirty="0" err="1" smtClean="0"/>
              <a:t>enum</a:t>
            </a:r>
            <a:r>
              <a:rPr kumimoji="1" lang="zh-CN" altLang="en-US" dirty="0" smtClean="0"/>
              <a:t>类型，里面有</a:t>
            </a:r>
            <a:r>
              <a:rPr kumimoji="1" lang="en-US" altLang="zh-CN" dirty="0" smtClean="0"/>
              <a:t>.SOME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.NONE</a:t>
            </a:r>
            <a:r>
              <a:rPr kumimoji="1" lang="zh-CN" altLang="en-US" dirty="0" smtClean="0"/>
              <a:t>，它可以包装不同的数据类型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隐式可选类型是什么？它代表只会短暂为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，但随后一定不为</a:t>
            </a:r>
            <a:r>
              <a:rPr kumimoji="1" lang="en-US" altLang="zh-CN" dirty="0" smtClean="0"/>
              <a:t>nil</a:t>
            </a:r>
            <a:r>
              <a:rPr kumimoji="1" lang="zh-CN" altLang="en-US" dirty="0" smtClean="0"/>
              <a:t>的值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中可选类型到底怎么用？</a:t>
            </a: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3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09" y="508073"/>
            <a:ext cx="70612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09" y="2499147"/>
            <a:ext cx="9499600" cy="1041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1809" y="1635376"/>
            <a:ext cx="880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OC</a:t>
            </a:r>
            <a:r>
              <a:rPr kumimoji="1" lang="zh-CN" altLang="en-US" sz="2800" dirty="0" smtClean="0"/>
              <a:t>代码会在运行时报错，导致程序崩溃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31809" y="3609215"/>
            <a:ext cx="880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Swift</a:t>
            </a:r>
            <a:r>
              <a:rPr kumimoji="1" lang="zh-CN" altLang="en-US" sz="2800" dirty="0" smtClean="0"/>
              <a:t>则会在编译时告警</a:t>
            </a:r>
            <a:endParaRPr kumimoji="1"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09" y="4499049"/>
            <a:ext cx="9385300" cy="1460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1808" y="6044005"/>
            <a:ext cx="979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通过可选绑定方式来对可选类型解包，优雅安全的解决问题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27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高阶函数</a:t>
            </a:r>
            <a:r>
              <a:rPr kumimoji="1" lang="en-US" altLang="zh-CN" dirty="0" smtClean="0">
                <a:solidFill>
                  <a:srgbClr val="36A5DB"/>
                </a:solidFill>
              </a:rPr>
              <a:t>(Higher </a:t>
            </a:r>
            <a:r>
              <a:rPr kumimoji="1" lang="en-US" altLang="zh-CN" dirty="0">
                <a:solidFill>
                  <a:srgbClr val="36A5DB"/>
                </a:solidFill>
              </a:rPr>
              <a:t>Order Functions)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654062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方法：将数组中的元素进行转换并返回新的数组</a:t>
            </a:r>
            <a:br>
              <a:rPr kumimoji="1" lang="zh-CN" altLang="en-US" dirty="0" smtClean="0"/>
            </a:b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方法：将数组中元素用某种方式合并为一个值</a:t>
            </a:r>
            <a:br>
              <a:rPr kumimoji="1" lang="zh-CN" altLang="en-US" dirty="0" smtClean="0"/>
            </a:b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方法：将数组中满足给定条件的数据返回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3824"/>
            <a:ext cx="10456460" cy="18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543" y="1172308"/>
            <a:ext cx="9418320" cy="3869867"/>
          </a:xfrm>
        </p:spPr>
        <p:txBody>
          <a:bodyPr anchor="ctr" anchorCtr="0"/>
          <a:lstStyle/>
          <a:p>
            <a:r>
              <a:rPr kumimoji="1" lang="zh-CN" altLang="en-US" cap="none" dirty="0" smtClean="0">
                <a:solidFill>
                  <a:srgbClr val="36A5DB"/>
                </a:solidFill>
              </a:rPr>
              <a:t>更深入的特性</a:t>
            </a:r>
            <a:endParaRPr kumimoji="1" lang="zh-CN" altLang="en-US" cap="none" dirty="0">
              <a:solidFill>
                <a:srgbClr val="36A5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36A5DB"/>
                </a:solidFill>
              </a:rPr>
              <a:t>构造器</a:t>
            </a:r>
            <a:r>
              <a:rPr kumimoji="1" lang="en-US" altLang="zh-CN" dirty="0" smtClean="0">
                <a:solidFill>
                  <a:srgbClr val="36A5DB"/>
                </a:solidFill>
              </a:rPr>
              <a:t>(Protocol)</a:t>
            </a:r>
            <a:endParaRPr kumimoji="1" lang="zh-CN" altLang="en-US" dirty="0">
              <a:solidFill>
                <a:srgbClr val="36A5D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646"/>
            <a:ext cx="10515600" cy="4934317"/>
          </a:xfrm>
        </p:spPr>
        <p:txBody>
          <a:bodyPr anchor="ctr" anchorCtr="0"/>
          <a:lstStyle/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的构造器会保证实例被安全的初始化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构造器的定义必须遵循三大规则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中一个类的构造分为两个阶段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>
              <a:buFont typeface="Wingdings" charset="2"/>
              <a:buChar char="Ø"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2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1184</Words>
  <Application>Microsoft Macintosh PowerPoint</Application>
  <PresentationFormat>宽屏</PresentationFormat>
  <Paragraphs>105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Wingdings</vt:lpstr>
      <vt:lpstr>宋体</vt:lpstr>
      <vt:lpstr>Office 主题</vt:lpstr>
      <vt:lpstr>激动人心的               特性</vt:lpstr>
      <vt:lpstr>忽略部分基础语法，重点聊与OC有区别的特性</vt:lpstr>
      <vt:lpstr>常量、变量、实例变量、类变量、全局变量</vt:lpstr>
      <vt:lpstr>元组(Tuples)</vt:lpstr>
      <vt:lpstr>可选类型(Optionals)</vt:lpstr>
      <vt:lpstr>PowerPoint 演示文稿</vt:lpstr>
      <vt:lpstr>高阶函数(Higher Order Functions)</vt:lpstr>
      <vt:lpstr>更深入的特性</vt:lpstr>
      <vt:lpstr>构造器(Protocol)</vt:lpstr>
      <vt:lpstr>运算符重载(Operator Overload)</vt:lpstr>
      <vt:lpstr>扩展(Extension)</vt:lpstr>
      <vt:lpstr>协议(Protocol)</vt:lpstr>
      <vt:lpstr>扩展与协议使用</vt:lpstr>
      <vt:lpstr>使用扩展给代码分组</vt:lpstr>
      <vt:lpstr>代替继承</vt:lpstr>
      <vt:lpstr>面向协议编程(POP)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122</cp:revision>
  <dcterms:created xsi:type="dcterms:W3CDTF">2017-04-17T03:00:28Z</dcterms:created>
  <dcterms:modified xsi:type="dcterms:W3CDTF">2017-04-24T02:19:24Z</dcterms:modified>
</cp:coreProperties>
</file>