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73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0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3F7E3C2-B99B-8D59-E3F8-2893F4522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3" r="12953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04B02-E7E1-2FEC-43FB-3B86D86D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7896023" cy="3101751"/>
          </a:xfrm>
        </p:spPr>
        <p:txBody>
          <a:bodyPr anchor="t">
            <a:normAutofit/>
          </a:bodyPr>
          <a:lstStyle/>
          <a:p>
            <a:r>
              <a:rPr lang="en-US" sz="2800" b="0" i="0" u="none" strike="noStrike" baseline="0" dirty="0">
                <a:latin typeface="Times-Roman"/>
              </a:rPr>
              <a:t>Enhanced Rolling Horizon Evolution Algorithm</a:t>
            </a:r>
            <a:br>
              <a:rPr lang="en-US" sz="2800" b="0" i="0" u="none" strike="noStrike" baseline="0" dirty="0">
                <a:latin typeface="Times-Roman"/>
              </a:rPr>
            </a:br>
            <a:r>
              <a:rPr lang="en-US" sz="2800" b="0" i="0" u="none" strike="noStrike" baseline="0" dirty="0">
                <a:latin typeface="Times-Roman"/>
              </a:rPr>
              <a:t>With Opponent Model Learning:</a:t>
            </a:r>
            <a:br>
              <a:rPr lang="en-US" sz="2800" b="0" i="0" u="none" strike="noStrike" baseline="0" dirty="0">
                <a:latin typeface="Times-Roman"/>
              </a:rPr>
            </a:br>
            <a:br>
              <a:rPr lang="en-US" sz="2800" b="0" i="0" u="none" strike="noStrike" baseline="0" dirty="0">
                <a:latin typeface="Times-Roman"/>
              </a:rPr>
            </a:br>
            <a:r>
              <a:rPr lang="en-US" sz="2800" b="0" i="0" u="none" strike="noStrike" baseline="0" dirty="0">
                <a:latin typeface="Times-Roman"/>
              </a:rPr>
              <a:t>Results for</a:t>
            </a:r>
            <a:br>
              <a:rPr lang="en-US" sz="2800" b="0" i="0" u="none" strike="noStrike" baseline="0" dirty="0">
                <a:latin typeface="Times-Roman"/>
              </a:rPr>
            </a:br>
            <a:r>
              <a:rPr lang="en-US" sz="2800" b="0" i="0" u="none" strike="noStrike" baseline="0" dirty="0">
                <a:latin typeface="Times-Roman"/>
              </a:rPr>
              <a:t>the Fighting Game AI Competition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BF0C-2E46-8431-0CE0-F601D51F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 fontScale="85000" lnSpcReduction="20000"/>
          </a:bodyPr>
          <a:lstStyle/>
          <a:p>
            <a:r>
              <a:rPr lang="en-US" dirty="0"/>
              <a:t>Kyle Keener</a:t>
            </a:r>
          </a:p>
          <a:p>
            <a:r>
              <a:rPr lang="en-US" dirty="0"/>
              <a:t>IS 369</a:t>
            </a:r>
          </a:p>
          <a:p>
            <a:r>
              <a:rPr lang="en-US" dirty="0"/>
              <a:t>Prof. Ryan</a:t>
            </a:r>
          </a:p>
        </p:txBody>
      </p:sp>
    </p:spTree>
    <p:extLst>
      <p:ext uri="{BB962C8B-B14F-4D97-AF65-F5344CB8AC3E}">
        <p14:creationId xmlns:p14="http://schemas.microsoft.com/office/powerpoint/2010/main" val="427339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D0F1-0DF3-3414-949C-DDF6BBB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7838"/>
            <a:ext cx="9905999" cy="729442"/>
          </a:xfrm>
        </p:spPr>
        <p:txBody>
          <a:bodyPr/>
          <a:lstStyle/>
          <a:p>
            <a:r>
              <a:rPr lang="en-US" dirty="0"/>
              <a:t>Results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159A-B321-EB55-919B-EE77FD9C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028068"/>
            <a:ext cx="9905999" cy="4801864"/>
          </a:xfrm>
        </p:spPr>
        <p:txBody>
          <a:bodyPr/>
          <a:lstStyle/>
          <a:p>
            <a:r>
              <a:rPr lang="en-US" dirty="0"/>
              <a:t>FTGAIC 2020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dirty="0"/>
              <a:t>Improved upon the RHEAPI</a:t>
            </a:r>
          </a:p>
          <a:p>
            <a:pPr marL="690563" lvl="2" indent="-233363"/>
            <a:r>
              <a:rPr lang="en-US" dirty="0"/>
              <a:t>Enriched opponent observation</a:t>
            </a:r>
          </a:p>
          <a:p>
            <a:pPr marL="690563" lvl="2" indent="-233363"/>
            <a:r>
              <a:rPr lang="en-US" dirty="0"/>
              <a:t>Enhanced reward design</a:t>
            </a:r>
          </a:p>
          <a:p>
            <a:pPr marL="690563" lvl="2" indent="-233363"/>
            <a:r>
              <a:rPr lang="en-US" dirty="0"/>
              <a:t>Enlarge batch size of state-action pair datasets</a:t>
            </a:r>
          </a:p>
          <a:p>
            <a:pPr marL="690563" lvl="2" indent="-233363"/>
            <a:r>
              <a:rPr lang="en-US" dirty="0"/>
              <a:t>Introduced reliable forward model utilized by previous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FAFA6-8253-3286-9A81-5F6D5E5E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0" y="3315789"/>
            <a:ext cx="768667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44A45-0198-3FDF-9671-94B6E908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894" y="3315789"/>
            <a:ext cx="332372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2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F6D5-0B39-569D-517A-ED48A2E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B424-BA77-FB81-9ACD-19C2CBD0D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Very comprehensive data definitions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Lots of viable, diverse opponents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Multiple ways to measure effectiveness locally and in 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BEDE-DC1B-4183-4D11-4ED9A5E1B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Some mathematical terms unclearly defined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No calculated results of individual population testing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Relatively small sample size in competitive rounds</a:t>
            </a:r>
          </a:p>
        </p:txBody>
      </p:sp>
    </p:spTree>
    <p:extLst>
      <p:ext uri="{BB962C8B-B14F-4D97-AF65-F5344CB8AC3E}">
        <p14:creationId xmlns:p14="http://schemas.microsoft.com/office/powerpoint/2010/main" val="27051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65E3-786F-99E5-65E0-2F923EE4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45BB-A69A-3BA1-BAD1-12100697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the RHEAOM AI</a:t>
            </a:r>
          </a:p>
          <a:p>
            <a:r>
              <a:rPr lang="en-US" dirty="0"/>
              <a:t>Outperform state-of-the-art MCTS-based fighting bots</a:t>
            </a:r>
          </a:p>
          <a:p>
            <a:r>
              <a:rPr lang="en-US" dirty="0"/>
              <a:t>Efficiently finds weaknesses in opponents</a:t>
            </a:r>
          </a:p>
          <a:p>
            <a:r>
              <a:rPr lang="en-US" dirty="0"/>
              <a:t>ERHEA managed to win in scored competition</a:t>
            </a:r>
          </a:p>
        </p:txBody>
      </p:sp>
    </p:spTree>
    <p:extLst>
      <p:ext uri="{BB962C8B-B14F-4D97-AF65-F5344CB8AC3E}">
        <p14:creationId xmlns:p14="http://schemas.microsoft.com/office/powerpoint/2010/main" val="55865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E38D-794C-3C36-9FB5-19693D78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E0DE-2708-3D1B-EC25-6A9D5EDF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completely defeat all opponents utilizing MCTS</a:t>
            </a:r>
          </a:p>
          <a:p>
            <a:r>
              <a:rPr lang="en-US" dirty="0"/>
              <a:t>Potential for model-based DRL</a:t>
            </a:r>
          </a:p>
          <a:p>
            <a:r>
              <a:rPr lang="en-US" dirty="0"/>
              <a:t>OM depends heavily on opponent predictability</a:t>
            </a:r>
          </a:p>
          <a:p>
            <a:r>
              <a:rPr lang="en-US" dirty="0"/>
              <a:t>Restricted by real-time constraint</a:t>
            </a:r>
          </a:p>
          <a:p>
            <a:r>
              <a:rPr lang="en-US" dirty="0"/>
              <a:t>More generalized approach to real-time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698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1991-A9EA-6D19-FA0F-65E974CD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DA8B-57E5-9315-D01D-D416793E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>
                <a:effectLst/>
              </a:rPr>
              <a:t>Tang, Z., Zhu, Y., Zhao, D., &amp; Lucas, S. M. (2023). Enhanced Rolling Horizon Evolution Algorithm With Opponent Model Learning: Results for the Fighting Game AI Competition. </a:t>
            </a:r>
            <a:r>
              <a:rPr lang="en-US" i="1" dirty="0">
                <a:effectLst/>
              </a:rPr>
              <a:t>IEEE Transactions on Games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15</a:t>
            </a:r>
            <a:r>
              <a:rPr lang="en-US" dirty="0">
                <a:effectLst/>
              </a:rPr>
              <a:t>(1), 5–15. https://doi.org/10.1109/TG.2020.3022698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D6F-EA7E-3AD6-EE5A-62F7527D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10-3D17-B4AC-CAA9-F3F357AE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the advancement in ANN</a:t>
            </a:r>
          </a:p>
          <a:p>
            <a:r>
              <a:rPr lang="en-US" dirty="0"/>
              <a:t>Important development of more sophisticated opponent AI</a:t>
            </a:r>
          </a:p>
          <a:p>
            <a:r>
              <a:rPr lang="en-US" dirty="0"/>
              <a:t>Fascinating look into the development of real-time decision making</a:t>
            </a:r>
          </a:p>
          <a:p>
            <a:r>
              <a:rPr lang="en-US" dirty="0"/>
              <a:t>Documentation for decision-making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834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FB433-037F-297A-B5C0-CFB3E52A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38855"/>
            <a:ext cx="5999018" cy="709833"/>
          </a:xfrm>
        </p:spPr>
        <p:txBody>
          <a:bodyPr>
            <a:normAutofit/>
          </a:bodyPr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C968-AB63-20F9-B85D-1E3E81B8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48688"/>
            <a:ext cx="5240382" cy="435045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Increase in interest in developing AI for competitive, zero-sum games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Widely researched previously in turn-based games</a:t>
            </a:r>
          </a:p>
          <a:p>
            <a:pPr marL="461963" lvl="1" indent="-2254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Monte Carlo Tree Search</a:t>
            </a:r>
          </a:p>
          <a:p>
            <a:pPr marL="461963" lvl="1" indent="-2254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Combined with Deep reinforcement learning (DRL)</a:t>
            </a:r>
          </a:p>
          <a:p>
            <a:pPr marL="461963" lvl="1" indent="-2254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Require large number of iterations</a:t>
            </a:r>
          </a:p>
          <a:p>
            <a:pPr marL="461963" lvl="1" indent="-2254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Limited application to real-time decision making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Rolling Horizon Evolution Algorithm (RHEA) [Fig. 2]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Lower computational overhead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Better memory of preferred actions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Apply opponent selection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Fighting Game AI Competition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AD7292-5799-AD2F-FA45-BEB55659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44" y="2307776"/>
            <a:ext cx="4397670" cy="26715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0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72692-3A70-FFBB-D7C8-D190E7F9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61" y="347457"/>
            <a:ext cx="5999018" cy="788210"/>
          </a:xfrm>
        </p:spPr>
        <p:txBody>
          <a:bodyPr>
            <a:normAutofit/>
          </a:bodyPr>
          <a:lstStyle/>
          <a:p>
            <a:r>
              <a:rPr lang="en-US" dirty="0"/>
              <a:t>Methodology: RHEA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5A9C-555D-D20E-F1BF-0CDD0602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6" y="1257204"/>
            <a:ext cx="4953000" cy="4793459"/>
          </a:xfrm>
        </p:spPr>
        <p:txBody>
          <a:bodyPr anchor="t">
            <a:normAutofit/>
          </a:bodyPr>
          <a:lstStyle/>
          <a:p>
            <a:r>
              <a:rPr lang="en-US" dirty="0"/>
              <a:t>RHEA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Optimization process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Evolves action sequences through forward model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Population of action sequences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Calculate fitness, diversity, score, action sequence, forward model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Top k scoring elites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Cannot directly infer opponent </a:t>
            </a:r>
          </a:p>
          <a:p>
            <a:pPr lvl="1"/>
            <a:r>
              <a:rPr lang="en-US" i="0" dirty="0"/>
              <a:t>action</a:t>
            </a:r>
          </a:p>
          <a:p>
            <a:pPr lvl="1"/>
            <a:endParaRPr lang="en-US" dirty="0"/>
          </a:p>
          <a:p>
            <a:pPr marL="461963" lvl="1" indent="-23336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CB84-1ADA-33B5-0ABF-9444024B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20" y="347457"/>
            <a:ext cx="3370217" cy="62123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883CBE-7176-F006-58F4-779E4257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41" y="4138818"/>
            <a:ext cx="3848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68CE-3638-7291-9E9A-AEBDFA41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3208"/>
            <a:ext cx="9905999" cy="68370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Methodology: OLM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31DA-B3AF-53B6-4ECA-727AE10A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6915"/>
            <a:ext cx="9905999" cy="496602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/>
              <a:t>Opponent Learning Model</a:t>
            </a:r>
          </a:p>
          <a:p>
            <a:pPr marL="461963" lvl="1" indent="-233363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Supervised-based model (RHEAOM-SL) 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Uses online training with latest observation for adaptation</a:t>
            </a:r>
          </a:p>
          <a:p>
            <a:pPr marL="461963" lvl="1" indent="-233363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Reinforcement-based model (RHEAOM-R) 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Cross-entropy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Only for evolution in RHEA, not for opponent</a:t>
            </a:r>
          </a:p>
          <a:p>
            <a:pPr marL="461963" lvl="1" indent="-233363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Q-gradient based model (RHEAOM-Q)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Training goal via N-step return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Parameters are updated by minibatch gradient descent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Minimizes mean-square loss</a:t>
            </a:r>
          </a:p>
          <a:p>
            <a:pPr marL="461963" lvl="1" indent="-233363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Policy-gradient based model (RHEAOM-PG) 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Directly optimizes agent policy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Gradient ascent on estimated total reward</a:t>
            </a:r>
          </a:p>
          <a:p>
            <a:pPr marL="690563" lvl="2" indent="-233363">
              <a:lnSpc>
                <a:spcPct val="170000"/>
              </a:lnSpc>
            </a:pPr>
            <a:r>
              <a:rPr lang="en-US" sz="3000" dirty="0"/>
              <a:t>Positive reward means self hp &gt; opponent 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C58F3-AC77-AA66-0C40-C5429181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50844"/>
            <a:ext cx="11112136" cy="67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0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BADC9-72AA-B824-C5B5-95E942CA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48" y="317687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Methodology: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A867-02C7-50F6-3D4A-3AD31714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78585"/>
            <a:ext cx="4953000" cy="4269367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Setup (Pts. 1-5)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 err="1"/>
              <a:t>FightingICE</a:t>
            </a:r>
            <a:r>
              <a:rPr lang="en-US" sz="1600" i="0" dirty="0"/>
              <a:t> + RHEAOM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56 actions within 16.67 </a:t>
            </a:r>
            <a:r>
              <a:rPr lang="en-US" sz="1600" i="0" dirty="0" err="1"/>
              <a:t>ms</a:t>
            </a:r>
            <a:r>
              <a:rPr lang="en-US" sz="1600" i="0" dirty="0"/>
              <a:t> each w/ 15 frame latency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Utilizing only 3 characters  for balance.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Fight until hp reaches 0 or 60s with most health remaining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Self-Comparison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Effect of random opponent model vs non opponent model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Verify the effect of different training rules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Observe winning converge efficiency (Fig. 4)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RHEAOM vs MCTSOM</a:t>
            </a:r>
          </a:p>
          <a:p>
            <a:pPr marL="461963" lvl="1" indent="-23336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i="0" dirty="0"/>
              <a:t>Supervised learning and policy gradient best performing</a:t>
            </a:r>
          </a:p>
          <a:p>
            <a:pPr marL="4000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0A159-10E3-0ADA-5597-D7621FB5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65" y="2988153"/>
            <a:ext cx="4413819" cy="261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09C24-B7E5-A438-29B7-FF43DA99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5" y="1203378"/>
            <a:ext cx="3978009" cy="13608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3093A-9DA6-2D5A-7BB8-24802AA3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0" y="188441"/>
            <a:ext cx="10837499" cy="6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8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D7E-9E70-AC3D-06A0-EE4A7CF6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6389"/>
            <a:ext cx="9905999" cy="72725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526-2108-469E-6503-7BF7003B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3639"/>
            <a:ext cx="9905999" cy="4675505"/>
          </a:xfrm>
        </p:spPr>
        <p:txBody>
          <a:bodyPr/>
          <a:lstStyle/>
          <a:p>
            <a:r>
              <a:rPr lang="en-US" dirty="0"/>
              <a:t>FTGAIC 2019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RHEAPI (RHEAOM-PG) finished 2</a:t>
            </a:r>
            <a:r>
              <a:rPr lang="en-US" i="0" baseline="30000" dirty="0"/>
              <a:t>nd</a:t>
            </a:r>
            <a:r>
              <a:rPr lang="en-US" i="0" dirty="0"/>
              <a:t> out of 10 bots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Fighting and </a:t>
            </a:r>
            <a:r>
              <a:rPr lang="en-US" i="0" dirty="0" err="1"/>
              <a:t>speedrunning</a:t>
            </a:r>
            <a:endParaRPr lang="en-US" i="0" dirty="0"/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Largest HP difference and lowest avg frame cost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r>
              <a:rPr lang="en-US" i="0" dirty="0"/>
              <a:t>Negative correlation between HP difference and frame cost</a:t>
            </a:r>
          </a:p>
          <a:p>
            <a:pPr marL="461963" lvl="1" indent="-23336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0FB23-F9DD-10F0-2FBD-72439D30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2" y="3429000"/>
            <a:ext cx="7581900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F963A-A89F-A4DC-0031-A2AC0D53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48" y="3429001"/>
            <a:ext cx="3128095" cy="2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104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538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Times-Roman</vt:lpstr>
      <vt:lpstr>Walbaum Display</vt:lpstr>
      <vt:lpstr>RegattaVTI</vt:lpstr>
      <vt:lpstr>Enhanced Rolling Horizon Evolution Algorithm With Opponent Model Learning:  Results for the Fighting Game AI Competition</vt:lpstr>
      <vt:lpstr>Why this article?</vt:lpstr>
      <vt:lpstr>Themes</vt:lpstr>
      <vt:lpstr>Methodology: RHEA</vt:lpstr>
      <vt:lpstr>Methodology: OLM</vt:lpstr>
      <vt:lpstr>PowerPoint Presentation</vt:lpstr>
      <vt:lpstr>Methodology: Experimentation</vt:lpstr>
      <vt:lpstr>PowerPoint Presentation</vt:lpstr>
      <vt:lpstr>Results</vt:lpstr>
      <vt:lpstr>Results contd.</vt:lpstr>
      <vt:lpstr>Strengths &amp; Weaknesses</vt:lpstr>
      <vt:lpstr>Conclusion</vt:lpstr>
      <vt:lpstr>Further Research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Rolling Horizon Evolution Algorithm With Opponent Model Learning:  Results for the Fighting Game AI Competition</dc:title>
  <dc:creator>Reo Ray Racheal</dc:creator>
  <cp:lastModifiedBy>Reo Ray Racheal</cp:lastModifiedBy>
  <cp:revision>18</cp:revision>
  <dcterms:created xsi:type="dcterms:W3CDTF">2023-04-27T01:09:10Z</dcterms:created>
  <dcterms:modified xsi:type="dcterms:W3CDTF">2023-04-27T05:15:14Z</dcterms:modified>
</cp:coreProperties>
</file>