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Regular" charset="1" panose="020B0503030202020304"/>
      <p:regular r:id="rId10"/>
    </p:embeddedFont>
    <p:embeddedFont>
      <p:font typeface="Clear Sans Regular Bold" charset="1" panose="020B0603030202020304"/>
      <p:regular r:id="rId11"/>
    </p:embeddedFont>
    <p:embeddedFont>
      <p:font typeface="Clear Sans Regular Italics" charset="1" panose="020B0503030202090304"/>
      <p:regular r:id="rId12"/>
    </p:embeddedFont>
    <p:embeddedFont>
      <p:font typeface="Clear Sans Regular Bold Italics" charset="1" panose="020B06030302020903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1806" y="3874424"/>
            <a:ext cx="7632254" cy="1578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7"/>
              </a:lnSpc>
            </a:pPr>
            <a:r>
              <a:rPr lang="en-US" spc="-60" sz="6097">
                <a:solidFill>
                  <a:srgbClr val="000000"/>
                </a:solidFill>
                <a:latin typeface="Clear Sans Regular Bold"/>
              </a:rPr>
              <a:t>Структуры</a:t>
            </a:r>
          </a:p>
          <a:p>
            <a:pPr>
              <a:lnSpc>
                <a:spcPts val="6097"/>
              </a:lnSpc>
            </a:pPr>
            <a:r>
              <a:rPr lang="en-US" spc="-60" sz="6097">
                <a:solidFill>
                  <a:srgbClr val="000000"/>
                </a:solidFill>
                <a:latin typeface="Clear Sans Regular Bold"/>
              </a:rPr>
              <a:t> данных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6677836" y="4872314"/>
            <a:ext cx="5449276" cy="314076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395747" y="5092138"/>
            <a:ext cx="4013454" cy="1793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10"/>
              </a:lnSpc>
              <a:spcBef>
                <a:spcPct val="0"/>
              </a:spcBef>
            </a:pPr>
            <a:r>
              <a:rPr lang="en-US" spc="-51" sz="5150">
                <a:solidFill>
                  <a:srgbClr val="FFFFFF"/>
                </a:solidFill>
                <a:latin typeface="Clear Sans Regular"/>
              </a:rPr>
              <a:t>Дерево Фенвика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81075"/>
            <a:ext cx="3933043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Голдова Елизавета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Файзуллин Аяз</a:t>
            </a:r>
          </a:p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11-102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31007" y="2533898"/>
            <a:ext cx="3743074" cy="9530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17842" y="8050233"/>
            <a:ext cx="3959481" cy="752755"/>
            <a:chOff x="0" y="0"/>
            <a:chExt cx="3473694" cy="660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473695" cy="660400"/>
            </a:xfrm>
            <a:custGeom>
              <a:avLst/>
              <a:gdLst/>
              <a:ahLst/>
              <a:cxnLst/>
              <a:rect r="r" b="b" t="t" l="l"/>
              <a:pathLst>
                <a:path h="660400" w="3473695">
                  <a:moveTo>
                    <a:pt x="334923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234" y="0"/>
                  </a:lnTo>
                  <a:cubicBezTo>
                    <a:pt x="3417815" y="0"/>
                    <a:pt x="3473695" y="55880"/>
                    <a:pt x="3473695" y="124460"/>
                  </a:cubicBezTo>
                  <a:lnTo>
                    <a:pt x="3473695" y="535940"/>
                  </a:lnTo>
                  <a:cubicBezTo>
                    <a:pt x="3473695" y="604520"/>
                    <a:pt x="3417815" y="660400"/>
                    <a:pt x="3349234" y="660400"/>
                  </a:cubicBezTo>
                  <a:close/>
                </a:path>
              </a:pathLst>
            </a:custGeom>
            <a:solidFill>
              <a:srgbClr val="97EDAA">
                <a:alpha val="40000"/>
              </a:srgbClr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893864" y="2088112"/>
            <a:ext cx="5156206" cy="5156186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10677" y="1028700"/>
            <a:ext cx="5674061" cy="2641588"/>
            <a:chOff x="0" y="0"/>
            <a:chExt cx="7565415" cy="3522117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1336" t="0" r="11336" b="0"/>
            <a:stretch>
              <a:fillRect/>
            </a:stretch>
          </p:blipFill>
          <p:spPr>
            <a:xfrm flipH="false" flipV="false" rot="0">
              <a:off x="0" y="0"/>
              <a:ext cx="7565415" cy="3522117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1082690" y="297780"/>
              <a:ext cx="5400034" cy="1862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44"/>
                </a:lnSpc>
              </a:pPr>
              <a:r>
                <a:rPr lang="en-US" sz="5090">
                  <a:solidFill>
                    <a:srgbClr val="FFFFFF"/>
                  </a:solidFill>
                  <a:latin typeface="Clear Sans Regular"/>
                </a:rPr>
                <a:t>Откуда все началось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259655" y="8212298"/>
            <a:ext cx="287585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4"/>
              </a:lnSpc>
            </a:pPr>
            <a:r>
              <a:rPr lang="en-US" sz="3499">
                <a:solidFill>
                  <a:srgbClr val="000000"/>
                </a:solidFill>
                <a:latin typeface="Clear Sans Regular"/>
              </a:rPr>
              <a:t>Питер Фенвик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0677" y="3843238"/>
            <a:ext cx="9810821" cy="373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4"/>
              </a:lnSpc>
            </a:pPr>
            <a:r>
              <a:rPr lang="en-US" sz="3249">
                <a:solidFill>
                  <a:srgbClr val="43C466"/>
                </a:solidFill>
                <a:latin typeface="Clear Sans Regular Bold"/>
              </a:rPr>
              <a:t>Дерево Фенвика</a:t>
            </a:r>
            <a:r>
              <a:rPr lang="en-US" sz="3249">
                <a:solidFill>
                  <a:srgbClr val="000000"/>
                </a:solidFill>
                <a:latin typeface="Clear Sans Regular Bold"/>
              </a:rPr>
              <a:t> (Бинарное индексированное дерево) - это структура данных, которая позволяет для массива чисел находить сумму подряд идущих элементов массива и обновлять значения за логарифмическую сложность и при этом не использовать дополнительную память. </a:t>
            </a:r>
          </a:p>
          <a:p>
            <a:pPr algn="l" marL="0" indent="0" lvl="0">
              <a:lnSpc>
                <a:spcPts val="422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10677" y="7894345"/>
            <a:ext cx="9603323" cy="103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0"/>
              </a:lnSpc>
            </a:pPr>
            <a:r>
              <a:rPr lang="en-US" sz="3177">
                <a:solidFill>
                  <a:srgbClr val="000000"/>
                </a:solidFill>
                <a:latin typeface="Clear Sans Regular"/>
              </a:rPr>
              <a:t>Впервые описано Рябко Б.Я. в 1989 году. </a:t>
            </a:r>
          </a:p>
          <a:p>
            <a:pPr algn="l" marL="0" indent="0" lvl="0">
              <a:lnSpc>
                <a:spcPts val="4134"/>
              </a:lnSpc>
            </a:pPr>
            <a:r>
              <a:rPr lang="en-US" sz="3179">
                <a:solidFill>
                  <a:srgbClr val="000000"/>
                </a:solidFill>
                <a:latin typeface="Clear Sans Regular"/>
              </a:rPr>
              <a:t>В</a:t>
            </a:r>
            <a:r>
              <a:rPr lang="en-US" sz="3179">
                <a:solidFill>
                  <a:srgbClr val="000000"/>
                </a:solidFill>
                <a:latin typeface="Arimo"/>
              </a:rPr>
              <a:t> 1994 г. появилась статья П. Фенвика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57038" y="1028700"/>
            <a:ext cx="10974559" cy="3685578"/>
            <a:chOff x="0" y="0"/>
            <a:chExt cx="14632745" cy="49141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4632745" cy="4914104"/>
              <a:chOff x="0" y="0"/>
              <a:chExt cx="23985413" cy="8055004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3985413" cy="8055004"/>
              </a:xfrm>
              <a:custGeom>
                <a:avLst/>
                <a:gdLst/>
                <a:ahLst/>
                <a:cxnLst/>
                <a:rect r="r" b="b" t="t" l="l"/>
                <a:pathLst>
                  <a:path h="8055004" w="23985413">
                    <a:moveTo>
                      <a:pt x="23860953" y="8055004"/>
                    </a:moveTo>
                    <a:lnTo>
                      <a:pt x="124460" y="8055004"/>
                    </a:lnTo>
                    <a:cubicBezTo>
                      <a:pt x="55880" y="8055004"/>
                      <a:pt x="0" y="7999123"/>
                      <a:pt x="0" y="793054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860953" y="0"/>
                    </a:lnTo>
                    <a:cubicBezTo>
                      <a:pt x="23929533" y="0"/>
                      <a:pt x="23985413" y="55880"/>
                      <a:pt x="23985413" y="124460"/>
                    </a:cubicBezTo>
                    <a:lnTo>
                      <a:pt x="23985413" y="7930544"/>
                    </a:lnTo>
                    <a:cubicBezTo>
                      <a:pt x="23985413" y="7999123"/>
                      <a:pt x="23929533" y="8055004"/>
                      <a:pt x="23860953" y="8055004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162074" y="168368"/>
              <a:ext cx="11651810" cy="4444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Clear Sans Regular"/>
                </a:rPr>
                <a:t>Создадим массив и запишем в каждую ячейку сумму от нуля до этого элемента. Однако, при обновлении значения, (в худшем случае) нам придется обновлять все суммы, то есть все ячейки массива, а это линейная сложность.</a:t>
              </a:r>
            </a:p>
            <a:p>
              <a:pPr algn="l" marL="0" indent="0" lvl="0">
                <a:lnSpc>
                  <a:spcPts val="44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74190" y="4254839"/>
            <a:ext cx="11061752" cy="3123603"/>
            <a:chOff x="0" y="0"/>
            <a:chExt cx="14749002" cy="416480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4749002" cy="4164804"/>
              <a:chOff x="0" y="0"/>
              <a:chExt cx="24175977" cy="682678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24175977" cy="6826781"/>
              </a:xfrm>
              <a:custGeom>
                <a:avLst/>
                <a:gdLst/>
                <a:ahLst/>
                <a:cxnLst/>
                <a:rect r="r" b="b" t="t" l="l"/>
                <a:pathLst>
                  <a:path h="6826781" w="24175977">
                    <a:moveTo>
                      <a:pt x="24051518" y="6826781"/>
                    </a:moveTo>
                    <a:lnTo>
                      <a:pt x="124460" y="6826781"/>
                    </a:lnTo>
                    <a:cubicBezTo>
                      <a:pt x="55880" y="6826781"/>
                      <a:pt x="0" y="6770901"/>
                      <a:pt x="0" y="670232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051518" y="0"/>
                    </a:lnTo>
                    <a:cubicBezTo>
                      <a:pt x="24120097" y="0"/>
                      <a:pt x="24175977" y="55880"/>
                      <a:pt x="24175977" y="124460"/>
                    </a:cubicBezTo>
                    <a:lnTo>
                      <a:pt x="24175977" y="6702321"/>
                    </a:lnTo>
                    <a:cubicBezTo>
                      <a:pt x="24175977" y="6770901"/>
                      <a:pt x="24120097" y="6826781"/>
                      <a:pt x="24051518" y="6826781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149902" y="217201"/>
              <a:ext cx="11744383" cy="3695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Clear Sans Regular"/>
                </a:rPr>
                <a:t>Дерево Фенвика же хранит в себе только определенные суммы. По формуле </a:t>
              </a:r>
              <a:r>
                <a:rPr lang="en-US" sz="3200">
                  <a:solidFill>
                    <a:srgbClr val="000000"/>
                  </a:solidFill>
                  <a:latin typeface="Clear Sans Regular Bold"/>
                </a:rPr>
                <a:t>F(i) = i &amp; ( i + 1) </a:t>
              </a:r>
              <a:r>
                <a:rPr lang="en-US" sz="3200">
                  <a:solidFill>
                    <a:srgbClr val="000000"/>
                  </a:solidFill>
                  <a:latin typeface="Clear Sans Regular"/>
                </a:rPr>
                <a:t>вычисляем, что в ячейке i (в 2-ой с.с.) хранится сумма элементов с i до F(i) (в десятичной с.с.)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821449" y="4276426"/>
            <a:ext cx="875703" cy="875703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42642" y="4374566"/>
            <a:ext cx="433316" cy="50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2997" y="4007714"/>
            <a:ext cx="875703" cy="875703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309932" y="4205428"/>
            <a:ext cx="433316" cy="50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74190" y="442012"/>
            <a:ext cx="6601057" cy="4272266"/>
            <a:chOff x="0" y="0"/>
            <a:chExt cx="8801410" cy="5696355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473" t="0" r="5473" b="0"/>
            <a:stretch>
              <a:fillRect/>
            </a:stretch>
          </p:blipFill>
          <p:spPr>
            <a:xfrm flipH="false" flipV="false" rot="0">
              <a:off x="0" y="0"/>
              <a:ext cx="8801410" cy="5696355"/>
            </a:xfrm>
            <a:prstGeom prst="rect">
              <a:avLst/>
            </a:prstGeom>
          </p:spPr>
        </p:pic>
        <p:sp>
          <p:nvSpPr>
            <p:cNvPr name="TextBox 18" id="18"/>
            <p:cNvSpPr txBox="true"/>
            <p:nvPr/>
          </p:nvSpPr>
          <p:spPr>
            <a:xfrm rot="0">
              <a:off x="1848998" y="620360"/>
              <a:ext cx="5103413" cy="3371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50"/>
                </a:lnSpc>
              </a:pPr>
              <a:r>
                <a:rPr lang="en-US" sz="6450">
                  <a:solidFill>
                    <a:srgbClr val="FFFFFF"/>
                  </a:solidFill>
                  <a:latin typeface="Clear Sans Regular"/>
                </a:rPr>
                <a:t>Основной принцип работы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4"/>
          <a:srcRect l="921" t="0" r="921" b="0"/>
          <a:stretch>
            <a:fillRect/>
          </a:stretch>
        </p:blipFill>
        <p:spPr>
          <a:xfrm flipH="false" flipV="false" rot="0">
            <a:off x="6929396" y="6750196"/>
            <a:ext cx="11358604" cy="3783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3441" y="1028700"/>
            <a:ext cx="10974559" cy="3123603"/>
            <a:chOff x="0" y="0"/>
            <a:chExt cx="14632745" cy="41648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4632745" cy="4164804"/>
              <a:chOff x="0" y="0"/>
              <a:chExt cx="23985413" cy="6826781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3985413" cy="6826781"/>
              </a:xfrm>
              <a:custGeom>
                <a:avLst/>
                <a:gdLst/>
                <a:ahLst/>
                <a:cxnLst/>
                <a:rect r="r" b="b" t="t" l="l"/>
                <a:pathLst>
                  <a:path h="6826781" w="23985413">
                    <a:moveTo>
                      <a:pt x="23860953" y="6826781"/>
                    </a:moveTo>
                    <a:lnTo>
                      <a:pt x="124460" y="6826781"/>
                    </a:lnTo>
                    <a:cubicBezTo>
                      <a:pt x="55880" y="6826781"/>
                      <a:pt x="0" y="6770901"/>
                      <a:pt x="0" y="670232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860953" y="0"/>
                    </a:lnTo>
                    <a:cubicBezTo>
                      <a:pt x="23929533" y="0"/>
                      <a:pt x="23985413" y="55880"/>
                      <a:pt x="23985413" y="124460"/>
                    </a:cubicBezTo>
                    <a:lnTo>
                      <a:pt x="23985413" y="6702321"/>
                    </a:lnTo>
                    <a:cubicBezTo>
                      <a:pt x="23985413" y="6770901"/>
                      <a:pt x="23929533" y="6826781"/>
                      <a:pt x="23860953" y="6826781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162074" y="168368"/>
              <a:ext cx="11651810" cy="3695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Clear Sans Regular"/>
                </a:rPr>
                <a:t>Чтобы обновлять элементы используется формула: F(i) = i | ( i + 1)Теперь если захотим изменить число i на единицу, то прибавим ее к i, к F(i) и т.д, пока не выйдем за пределы массива.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75590" y="590849"/>
            <a:ext cx="875703" cy="875703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2075761"/>
            <a:ext cx="6601057" cy="4272266"/>
            <a:chOff x="0" y="0"/>
            <a:chExt cx="8801410" cy="5696355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473" t="0" r="5473" b="0"/>
            <a:stretch>
              <a:fillRect/>
            </a:stretch>
          </p:blipFill>
          <p:spPr>
            <a:xfrm flipH="false" flipV="false" rot="0">
              <a:off x="0" y="0"/>
              <a:ext cx="8801410" cy="5696355"/>
            </a:xfrm>
            <a:prstGeom prst="rect">
              <a:avLst/>
            </a:prstGeom>
          </p:spPr>
        </p:pic>
        <p:sp>
          <p:nvSpPr>
            <p:cNvPr name="TextBox 10" id="10"/>
            <p:cNvSpPr txBox="true"/>
            <p:nvPr/>
          </p:nvSpPr>
          <p:spPr>
            <a:xfrm rot="0">
              <a:off x="1848998" y="620360"/>
              <a:ext cx="5103413" cy="3371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50"/>
                </a:lnSpc>
              </a:pPr>
              <a:r>
                <a:rPr lang="en-US" sz="6450">
                  <a:solidFill>
                    <a:srgbClr val="FFFFFF"/>
                  </a:solidFill>
                  <a:latin typeface="Clear Sans Regular"/>
                </a:rPr>
                <a:t>Основной принцип работы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8973" y="3780431"/>
            <a:ext cx="2328416" cy="621664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088172" y="5997967"/>
            <a:ext cx="11051431" cy="351045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7096783" y="788562"/>
            <a:ext cx="433316" cy="50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635527"/>
            <a:ext cx="7229723" cy="40688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722209" y="4080716"/>
            <a:ext cx="4185032" cy="524726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814725" y="1028700"/>
            <a:ext cx="5261622" cy="4479330"/>
            <a:chOff x="0" y="0"/>
            <a:chExt cx="7015495" cy="597244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8856" t="0" r="28856" b="0"/>
            <a:stretch>
              <a:fillRect/>
            </a:stretch>
          </p:blipFill>
          <p:spPr>
            <a:xfrm flipH="true" flipV="false" rot="0">
              <a:off x="0" y="0"/>
              <a:ext cx="7015495" cy="5972440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914745" y="279012"/>
              <a:ext cx="5186006" cy="4198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363"/>
                </a:lnSpc>
                <a:spcBef>
                  <a:spcPct val="0"/>
                </a:spcBef>
              </a:pPr>
              <a:r>
                <a:rPr lang="en-US" spc="-45" sz="4545">
                  <a:solidFill>
                    <a:srgbClr val="FFFFFF"/>
                  </a:solidFill>
                  <a:latin typeface="Clear Sans Regular Bold"/>
                </a:rPr>
                <a:t>Почему сложность равнаO(logn)&amp;&amp; n)?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87171" y="3198587"/>
            <a:ext cx="2663014" cy="67186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9494" y="1028700"/>
            <a:ext cx="10362689" cy="8689484"/>
            <a:chOff x="0" y="0"/>
            <a:chExt cx="3505404" cy="293940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505403" cy="2939406"/>
            </a:xfrm>
            <a:custGeom>
              <a:avLst/>
              <a:gdLst/>
              <a:ahLst/>
              <a:cxnLst/>
              <a:rect r="r" b="b" t="t" l="l"/>
              <a:pathLst>
                <a:path h="2939406" w="3505403">
                  <a:moveTo>
                    <a:pt x="3380944" y="2939406"/>
                  </a:moveTo>
                  <a:lnTo>
                    <a:pt x="124460" y="2939406"/>
                  </a:lnTo>
                  <a:cubicBezTo>
                    <a:pt x="55880" y="2939406"/>
                    <a:pt x="0" y="2883526"/>
                    <a:pt x="0" y="28149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80944" y="0"/>
                  </a:lnTo>
                  <a:cubicBezTo>
                    <a:pt x="3449524" y="0"/>
                    <a:pt x="3505403" y="55880"/>
                    <a:pt x="3505403" y="124460"/>
                  </a:cubicBezTo>
                  <a:lnTo>
                    <a:pt x="3505403" y="2814946"/>
                  </a:lnTo>
                  <a:cubicBezTo>
                    <a:pt x="3505403" y="2883526"/>
                    <a:pt x="3449524" y="2939406"/>
                    <a:pt x="3380944" y="2939406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207913" y="1028700"/>
            <a:ext cx="8456172" cy="8689484"/>
            <a:chOff x="0" y="0"/>
            <a:chExt cx="2860483" cy="2939406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860483" cy="2939406"/>
            </a:xfrm>
            <a:custGeom>
              <a:avLst/>
              <a:gdLst/>
              <a:ahLst/>
              <a:cxnLst/>
              <a:rect r="r" b="b" t="t" l="l"/>
              <a:pathLst>
                <a:path h="2939406" w="2860483">
                  <a:moveTo>
                    <a:pt x="2736023" y="2939406"/>
                  </a:moveTo>
                  <a:lnTo>
                    <a:pt x="124460" y="2939406"/>
                  </a:lnTo>
                  <a:cubicBezTo>
                    <a:pt x="55880" y="2939406"/>
                    <a:pt x="0" y="2883526"/>
                    <a:pt x="0" y="28149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36023" y="0"/>
                  </a:lnTo>
                  <a:cubicBezTo>
                    <a:pt x="2804603" y="0"/>
                    <a:pt x="2860483" y="55880"/>
                    <a:pt x="2860483" y="124460"/>
                  </a:cubicBezTo>
                  <a:lnTo>
                    <a:pt x="2860483" y="2814946"/>
                  </a:lnTo>
                  <a:cubicBezTo>
                    <a:pt x="2860483" y="2883526"/>
                    <a:pt x="2804603" y="2939406"/>
                    <a:pt x="2736023" y="2939406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5812" r="14153" b="0"/>
          <a:stretch>
            <a:fillRect/>
          </a:stretch>
        </p:blipFill>
        <p:spPr>
          <a:xfrm flipH="false" flipV="false" rot="0">
            <a:off x="9220489" y="2603892"/>
            <a:ext cx="8038811" cy="5539099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5181918" y="7597342"/>
            <a:ext cx="3227698" cy="4241684"/>
            <a:chOff x="0" y="0"/>
            <a:chExt cx="4303598" cy="5655579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08149" cy="5367972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844091" y="287607"/>
              <a:ext cx="2459507" cy="5367972"/>
            </a:xfrm>
            <a:prstGeom prst="rect">
              <a:avLst/>
            </a:prstGeom>
          </p:spPr>
        </p:pic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7361" r="15999" b="0"/>
          <a:stretch>
            <a:fillRect/>
          </a:stretch>
        </p:blipFill>
        <p:spPr>
          <a:xfrm flipH="false" flipV="false" rot="0">
            <a:off x="1028700" y="2798560"/>
            <a:ext cx="7530449" cy="5149765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589494" y="1485252"/>
            <a:ext cx="2410074" cy="1777397"/>
            <a:chOff x="0" y="0"/>
            <a:chExt cx="3213432" cy="236986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213432" cy="2369863"/>
              <a:chOff x="0" y="0"/>
              <a:chExt cx="2030748" cy="1497649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2030748" cy="1497649"/>
              </a:xfrm>
              <a:custGeom>
                <a:avLst/>
                <a:gdLst/>
                <a:ahLst/>
                <a:cxnLst/>
                <a:rect r="r" b="b" t="t" l="l"/>
                <a:pathLst>
                  <a:path h="1497649" w="2030748">
                    <a:moveTo>
                      <a:pt x="1906288" y="1497649"/>
                    </a:moveTo>
                    <a:lnTo>
                      <a:pt x="124460" y="1497649"/>
                    </a:lnTo>
                    <a:cubicBezTo>
                      <a:pt x="55880" y="1497649"/>
                      <a:pt x="0" y="1441769"/>
                      <a:pt x="0" y="137318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06288" y="0"/>
                    </a:lnTo>
                    <a:cubicBezTo>
                      <a:pt x="1974868" y="0"/>
                      <a:pt x="2030748" y="55880"/>
                      <a:pt x="2030748" y="124460"/>
                    </a:cubicBezTo>
                    <a:lnTo>
                      <a:pt x="2030748" y="1373189"/>
                    </a:lnTo>
                    <a:cubicBezTo>
                      <a:pt x="2030748" y="1441769"/>
                      <a:pt x="1974868" y="1497649"/>
                      <a:pt x="1906288" y="1497649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451915" y="282467"/>
              <a:ext cx="2417868" cy="1831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7"/>
                </a:lnSpc>
              </a:pPr>
              <a:r>
                <a:rPr lang="en-US" spc="-26" sz="2647">
                  <a:solidFill>
                    <a:srgbClr val="FFFFFF"/>
                  </a:solidFill>
                  <a:latin typeface="Clear Sans Regular Bold"/>
                </a:rPr>
                <a:t>График времени измерения суммы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827509" y="1485252"/>
            <a:ext cx="2897628" cy="1777397"/>
            <a:chOff x="0" y="0"/>
            <a:chExt cx="3863504" cy="236986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863504" cy="2369863"/>
              <a:chOff x="0" y="0"/>
              <a:chExt cx="2441565" cy="1497649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2441565" cy="1497649"/>
              </a:xfrm>
              <a:custGeom>
                <a:avLst/>
                <a:gdLst/>
                <a:ahLst/>
                <a:cxnLst/>
                <a:rect r="r" b="b" t="t" l="l"/>
                <a:pathLst>
                  <a:path h="1497649" w="2441565">
                    <a:moveTo>
                      <a:pt x="2317105" y="1497649"/>
                    </a:moveTo>
                    <a:lnTo>
                      <a:pt x="124460" y="1497649"/>
                    </a:lnTo>
                    <a:cubicBezTo>
                      <a:pt x="55880" y="1497649"/>
                      <a:pt x="0" y="1441769"/>
                      <a:pt x="0" y="137318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17105" y="0"/>
                    </a:lnTo>
                    <a:cubicBezTo>
                      <a:pt x="2385685" y="0"/>
                      <a:pt x="2441565" y="55880"/>
                      <a:pt x="2441565" y="124460"/>
                    </a:cubicBezTo>
                    <a:lnTo>
                      <a:pt x="2441565" y="1373189"/>
                    </a:lnTo>
                    <a:cubicBezTo>
                      <a:pt x="2441565" y="1441769"/>
                      <a:pt x="2385685" y="1497649"/>
                      <a:pt x="2317105" y="1497649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543337" y="282467"/>
              <a:ext cx="2906998" cy="1831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7"/>
                </a:lnSpc>
              </a:pPr>
              <a:r>
                <a:rPr lang="en-US" spc="-26" sz="2647">
                  <a:solidFill>
                    <a:srgbClr val="FFFFFF"/>
                  </a:solidFill>
                  <a:latin typeface="Clear Sans Regular Bold"/>
                </a:rPr>
                <a:t>График времени изменения числа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1633" y="2245121"/>
            <a:ext cx="17384733" cy="7639871"/>
            <a:chOff x="0" y="0"/>
            <a:chExt cx="9620467" cy="422779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620467" cy="4227797"/>
            </a:xfrm>
            <a:custGeom>
              <a:avLst/>
              <a:gdLst/>
              <a:ahLst/>
              <a:cxnLst/>
              <a:rect r="r" b="b" t="t" l="l"/>
              <a:pathLst>
                <a:path h="4227797" w="9620467">
                  <a:moveTo>
                    <a:pt x="9496007" y="4227797"/>
                  </a:moveTo>
                  <a:lnTo>
                    <a:pt x="124460" y="4227797"/>
                  </a:lnTo>
                  <a:cubicBezTo>
                    <a:pt x="55880" y="4227797"/>
                    <a:pt x="0" y="4171917"/>
                    <a:pt x="0" y="41033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4103337"/>
                  </a:lnTo>
                  <a:cubicBezTo>
                    <a:pt x="9620467" y="4171917"/>
                    <a:pt x="9564587" y="4227797"/>
                    <a:pt x="9496007" y="4227797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15817" y="386989"/>
            <a:ext cx="1620549" cy="1540998"/>
            <a:chOff x="0" y="0"/>
            <a:chExt cx="4188895" cy="3983266"/>
          </a:xfrm>
        </p:grpSpPr>
        <p:sp>
          <p:nvSpPr>
            <p:cNvPr name="Freeform 5" id="5"/>
            <p:cNvSpPr/>
            <p:nvPr/>
          </p:nvSpPr>
          <p:spPr>
            <a:xfrm>
              <a:off x="0" y="218440"/>
              <a:ext cx="4187625" cy="3764825"/>
            </a:xfrm>
            <a:custGeom>
              <a:avLst/>
              <a:gdLst/>
              <a:ahLst/>
              <a:cxnLst/>
              <a:rect r="r" b="b" t="t" l="l"/>
              <a:pathLst>
                <a:path h="3764825" w="4187625">
                  <a:moveTo>
                    <a:pt x="0" y="16510"/>
                  </a:moveTo>
                  <a:cubicBezTo>
                    <a:pt x="0" y="16510"/>
                    <a:pt x="2540" y="345440"/>
                    <a:pt x="2540" y="903001"/>
                  </a:cubicBezTo>
                  <a:cubicBezTo>
                    <a:pt x="2540" y="1858039"/>
                    <a:pt x="7620" y="2583726"/>
                    <a:pt x="7620" y="2844076"/>
                  </a:cubicBezTo>
                  <a:cubicBezTo>
                    <a:pt x="7620" y="3038386"/>
                    <a:pt x="16510" y="3437166"/>
                    <a:pt x="21590" y="3628936"/>
                  </a:cubicBezTo>
                  <a:lnTo>
                    <a:pt x="130810" y="3743236"/>
                  </a:lnTo>
                  <a:cubicBezTo>
                    <a:pt x="275590" y="3750856"/>
                    <a:pt x="543560" y="3764825"/>
                    <a:pt x="793750" y="3764825"/>
                  </a:cubicBezTo>
                  <a:lnTo>
                    <a:pt x="4187625" y="3764825"/>
                  </a:lnTo>
                  <a:lnTo>
                    <a:pt x="4187625" y="772499"/>
                  </a:lnTo>
                  <a:cubicBezTo>
                    <a:pt x="4187625" y="323850"/>
                    <a:pt x="4178735" y="46990"/>
                    <a:pt x="4178735" y="46990"/>
                  </a:cubicBezTo>
                  <a:cubicBezTo>
                    <a:pt x="4023795" y="26670"/>
                    <a:pt x="3867585" y="16510"/>
                    <a:pt x="3710105" y="17780"/>
                  </a:cubicBezTo>
                  <a:cubicBezTo>
                    <a:pt x="3437055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21590" y="0"/>
              <a:ext cx="3698675" cy="3962946"/>
            </a:xfrm>
            <a:custGeom>
              <a:avLst/>
              <a:gdLst/>
              <a:ahLst/>
              <a:cxnLst/>
              <a:rect r="r" b="b" t="t" l="l"/>
              <a:pathLst>
                <a:path h="3962946" w="3698675">
                  <a:moveTo>
                    <a:pt x="0" y="3848646"/>
                  </a:moveTo>
                  <a:lnTo>
                    <a:pt x="109220" y="3962946"/>
                  </a:lnTo>
                  <a:lnTo>
                    <a:pt x="123190" y="3829596"/>
                  </a:lnTo>
                  <a:lnTo>
                    <a:pt x="0" y="3848646"/>
                  </a:lnTo>
                  <a:close/>
                  <a:moveTo>
                    <a:pt x="2499795" y="106680"/>
                  </a:moveTo>
                  <a:cubicBezTo>
                    <a:pt x="2499795" y="106680"/>
                    <a:pt x="2917625" y="64770"/>
                    <a:pt x="3054785" y="55880"/>
                  </a:cubicBezTo>
                  <a:cubicBezTo>
                    <a:pt x="3191945" y="46990"/>
                    <a:pt x="3672005" y="0"/>
                    <a:pt x="3672005" y="0"/>
                  </a:cubicBezTo>
                  <a:cubicBezTo>
                    <a:pt x="3665655" y="41910"/>
                    <a:pt x="3664385" y="86360"/>
                    <a:pt x="3669465" y="128270"/>
                  </a:cubicBezTo>
                  <a:cubicBezTo>
                    <a:pt x="3675815" y="167640"/>
                    <a:pt x="3678355" y="208280"/>
                    <a:pt x="3677085" y="248920"/>
                  </a:cubicBezTo>
                  <a:lnTo>
                    <a:pt x="3698675" y="318770"/>
                  </a:lnTo>
                  <a:lnTo>
                    <a:pt x="3688515" y="419100"/>
                  </a:lnTo>
                  <a:cubicBezTo>
                    <a:pt x="3688515" y="419100"/>
                    <a:pt x="2937945" y="454660"/>
                    <a:pt x="2800785" y="471170"/>
                  </a:cubicBezTo>
                  <a:cubicBezTo>
                    <a:pt x="2663625" y="487680"/>
                    <a:pt x="2459155" y="486410"/>
                    <a:pt x="2459155" y="486410"/>
                  </a:cubicBezTo>
                  <a:cubicBezTo>
                    <a:pt x="2459155" y="486410"/>
                    <a:pt x="2451535" y="365760"/>
                    <a:pt x="2464235" y="322580"/>
                  </a:cubicBezTo>
                  <a:cubicBezTo>
                    <a:pt x="2474395" y="288290"/>
                    <a:pt x="2478205" y="251460"/>
                    <a:pt x="2473125" y="214630"/>
                  </a:cubicBezTo>
                  <a:cubicBezTo>
                    <a:pt x="2473125" y="186690"/>
                    <a:pt x="2499795" y="106680"/>
                    <a:pt x="2499795" y="106680"/>
                  </a:cubicBezTo>
                  <a:close/>
                </a:path>
              </a:pathLst>
            </a:custGeom>
            <a:solidFill>
              <a:srgbClr val="97EDA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272717" y="386989"/>
            <a:ext cx="1620549" cy="1540998"/>
            <a:chOff x="0" y="0"/>
            <a:chExt cx="4188895" cy="3983266"/>
          </a:xfrm>
        </p:grpSpPr>
        <p:sp>
          <p:nvSpPr>
            <p:cNvPr name="Freeform 8" id="8"/>
            <p:cNvSpPr/>
            <p:nvPr/>
          </p:nvSpPr>
          <p:spPr>
            <a:xfrm>
              <a:off x="0" y="218440"/>
              <a:ext cx="4187625" cy="3764825"/>
            </a:xfrm>
            <a:custGeom>
              <a:avLst/>
              <a:gdLst/>
              <a:ahLst/>
              <a:cxnLst/>
              <a:rect r="r" b="b" t="t" l="l"/>
              <a:pathLst>
                <a:path h="3764825" w="4187625">
                  <a:moveTo>
                    <a:pt x="0" y="16510"/>
                  </a:moveTo>
                  <a:cubicBezTo>
                    <a:pt x="0" y="16510"/>
                    <a:pt x="2540" y="345440"/>
                    <a:pt x="2540" y="903001"/>
                  </a:cubicBezTo>
                  <a:cubicBezTo>
                    <a:pt x="2540" y="1858039"/>
                    <a:pt x="7620" y="2583726"/>
                    <a:pt x="7620" y="2844076"/>
                  </a:cubicBezTo>
                  <a:cubicBezTo>
                    <a:pt x="7620" y="3038386"/>
                    <a:pt x="16510" y="3437166"/>
                    <a:pt x="21590" y="3628936"/>
                  </a:cubicBezTo>
                  <a:lnTo>
                    <a:pt x="130810" y="3743236"/>
                  </a:lnTo>
                  <a:cubicBezTo>
                    <a:pt x="275590" y="3750856"/>
                    <a:pt x="543560" y="3764825"/>
                    <a:pt x="793750" y="3764825"/>
                  </a:cubicBezTo>
                  <a:lnTo>
                    <a:pt x="4187625" y="3764825"/>
                  </a:lnTo>
                  <a:lnTo>
                    <a:pt x="4187625" y="772499"/>
                  </a:lnTo>
                  <a:cubicBezTo>
                    <a:pt x="4187625" y="323850"/>
                    <a:pt x="4178735" y="46990"/>
                    <a:pt x="4178735" y="46990"/>
                  </a:cubicBezTo>
                  <a:cubicBezTo>
                    <a:pt x="4023795" y="26670"/>
                    <a:pt x="3867585" y="16510"/>
                    <a:pt x="3710105" y="17780"/>
                  </a:cubicBezTo>
                  <a:cubicBezTo>
                    <a:pt x="3437055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97EDAA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21590" y="0"/>
              <a:ext cx="3698675" cy="3962946"/>
            </a:xfrm>
            <a:custGeom>
              <a:avLst/>
              <a:gdLst/>
              <a:ahLst/>
              <a:cxnLst/>
              <a:rect r="r" b="b" t="t" l="l"/>
              <a:pathLst>
                <a:path h="3962946" w="3698675">
                  <a:moveTo>
                    <a:pt x="0" y="3848646"/>
                  </a:moveTo>
                  <a:lnTo>
                    <a:pt x="109220" y="3962946"/>
                  </a:lnTo>
                  <a:lnTo>
                    <a:pt x="123190" y="3829596"/>
                  </a:lnTo>
                  <a:lnTo>
                    <a:pt x="0" y="3848646"/>
                  </a:lnTo>
                  <a:close/>
                  <a:moveTo>
                    <a:pt x="2499795" y="106680"/>
                  </a:moveTo>
                  <a:cubicBezTo>
                    <a:pt x="2499795" y="106680"/>
                    <a:pt x="2917625" y="64770"/>
                    <a:pt x="3054785" y="55880"/>
                  </a:cubicBezTo>
                  <a:cubicBezTo>
                    <a:pt x="3191945" y="46990"/>
                    <a:pt x="3672005" y="0"/>
                    <a:pt x="3672005" y="0"/>
                  </a:cubicBezTo>
                  <a:cubicBezTo>
                    <a:pt x="3665655" y="41910"/>
                    <a:pt x="3664385" y="86360"/>
                    <a:pt x="3669465" y="128270"/>
                  </a:cubicBezTo>
                  <a:cubicBezTo>
                    <a:pt x="3675815" y="167640"/>
                    <a:pt x="3678355" y="208280"/>
                    <a:pt x="3677085" y="248920"/>
                  </a:cubicBezTo>
                  <a:lnTo>
                    <a:pt x="3698675" y="318770"/>
                  </a:lnTo>
                  <a:lnTo>
                    <a:pt x="3688515" y="419100"/>
                  </a:lnTo>
                  <a:cubicBezTo>
                    <a:pt x="3688515" y="419100"/>
                    <a:pt x="2937945" y="454660"/>
                    <a:pt x="2800785" y="471170"/>
                  </a:cubicBezTo>
                  <a:cubicBezTo>
                    <a:pt x="2663625" y="487680"/>
                    <a:pt x="2459155" y="486410"/>
                    <a:pt x="2459155" y="486410"/>
                  </a:cubicBezTo>
                  <a:cubicBezTo>
                    <a:pt x="2459155" y="486410"/>
                    <a:pt x="2451535" y="365760"/>
                    <a:pt x="2464235" y="322580"/>
                  </a:cubicBezTo>
                  <a:cubicBezTo>
                    <a:pt x="2474395" y="288290"/>
                    <a:pt x="2478205" y="251460"/>
                    <a:pt x="2473125" y="214630"/>
                  </a:cubicBezTo>
                  <a:cubicBezTo>
                    <a:pt x="2473125" y="186690"/>
                    <a:pt x="2499795" y="106680"/>
                    <a:pt x="2499795" y="10668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339142" y="386989"/>
            <a:ext cx="1620549" cy="1540998"/>
            <a:chOff x="0" y="0"/>
            <a:chExt cx="4188895" cy="3983266"/>
          </a:xfrm>
        </p:grpSpPr>
        <p:sp>
          <p:nvSpPr>
            <p:cNvPr name="Freeform 11" id="11"/>
            <p:cNvSpPr/>
            <p:nvPr/>
          </p:nvSpPr>
          <p:spPr>
            <a:xfrm>
              <a:off x="0" y="218440"/>
              <a:ext cx="4187625" cy="3764825"/>
            </a:xfrm>
            <a:custGeom>
              <a:avLst/>
              <a:gdLst/>
              <a:ahLst/>
              <a:cxnLst/>
              <a:rect r="r" b="b" t="t" l="l"/>
              <a:pathLst>
                <a:path h="3764825" w="4187625">
                  <a:moveTo>
                    <a:pt x="0" y="16510"/>
                  </a:moveTo>
                  <a:cubicBezTo>
                    <a:pt x="0" y="16510"/>
                    <a:pt x="2540" y="345440"/>
                    <a:pt x="2540" y="903001"/>
                  </a:cubicBezTo>
                  <a:cubicBezTo>
                    <a:pt x="2540" y="1858039"/>
                    <a:pt x="7620" y="2583726"/>
                    <a:pt x="7620" y="2844076"/>
                  </a:cubicBezTo>
                  <a:cubicBezTo>
                    <a:pt x="7620" y="3038386"/>
                    <a:pt x="16510" y="3437166"/>
                    <a:pt x="21590" y="3628936"/>
                  </a:cubicBezTo>
                  <a:lnTo>
                    <a:pt x="130810" y="3743236"/>
                  </a:lnTo>
                  <a:cubicBezTo>
                    <a:pt x="275590" y="3750856"/>
                    <a:pt x="543560" y="3764825"/>
                    <a:pt x="793750" y="3764825"/>
                  </a:cubicBezTo>
                  <a:lnTo>
                    <a:pt x="4187625" y="3764825"/>
                  </a:lnTo>
                  <a:lnTo>
                    <a:pt x="4187625" y="772499"/>
                  </a:lnTo>
                  <a:cubicBezTo>
                    <a:pt x="4187625" y="323850"/>
                    <a:pt x="4178735" y="46990"/>
                    <a:pt x="4178735" y="46990"/>
                  </a:cubicBezTo>
                  <a:cubicBezTo>
                    <a:pt x="4023795" y="26670"/>
                    <a:pt x="3867585" y="16510"/>
                    <a:pt x="3710105" y="17780"/>
                  </a:cubicBezTo>
                  <a:cubicBezTo>
                    <a:pt x="3437055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D7F8DB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21590" y="0"/>
              <a:ext cx="3698675" cy="3962946"/>
            </a:xfrm>
            <a:custGeom>
              <a:avLst/>
              <a:gdLst/>
              <a:ahLst/>
              <a:cxnLst/>
              <a:rect r="r" b="b" t="t" l="l"/>
              <a:pathLst>
                <a:path h="3962946" w="3698675">
                  <a:moveTo>
                    <a:pt x="0" y="3848646"/>
                  </a:moveTo>
                  <a:lnTo>
                    <a:pt x="109220" y="3962946"/>
                  </a:lnTo>
                  <a:lnTo>
                    <a:pt x="123190" y="3829596"/>
                  </a:lnTo>
                  <a:lnTo>
                    <a:pt x="0" y="3848646"/>
                  </a:lnTo>
                  <a:close/>
                  <a:moveTo>
                    <a:pt x="2499795" y="106680"/>
                  </a:moveTo>
                  <a:cubicBezTo>
                    <a:pt x="2499795" y="106680"/>
                    <a:pt x="2917625" y="64770"/>
                    <a:pt x="3054785" y="55880"/>
                  </a:cubicBezTo>
                  <a:cubicBezTo>
                    <a:pt x="3191945" y="46990"/>
                    <a:pt x="3672005" y="0"/>
                    <a:pt x="3672005" y="0"/>
                  </a:cubicBezTo>
                  <a:cubicBezTo>
                    <a:pt x="3665655" y="41910"/>
                    <a:pt x="3664385" y="86360"/>
                    <a:pt x="3669465" y="128270"/>
                  </a:cubicBezTo>
                  <a:cubicBezTo>
                    <a:pt x="3675815" y="167640"/>
                    <a:pt x="3678355" y="208280"/>
                    <a:pt x="3677085" y="248920"/>
                  </a:cubicBezTo>
                  <a:lnTo>
                    <a:pt x="3698675" y="318770"/>
                  </a:lnTo>
                  <a:lnTo>
                    <a:pt x="3688515" y="419100"/>
                  </a:lnTo>
                  <a:cubicBezTo>
                    <a:pt x="3688515" y="419100"/>
                    <a:pt x="2937945" y="454660"/>
                    <a:pt x="2800785" y="471170"/>
                  </a:cubicBezTo>
                  <a:cubicBezTo>
                    <a:pt x="2663625" y="487680"/>
                    <a:pt x="2459155" y="486410"/>
                    <a:pt x="2459155" y="486410"/>
                  </a:cubicBezTo>
                  <a:cubicBezTo>
                    <a:pt x="2459155" y="486410"/>
                    <a:pt x="2451535" y="365760"/>
                    <a:pt x="2464235" y="322580"/>
                  </a:cubicBezTo>
                  <a:cubicBezTo>
                    <a:pt x="2474395" y="288290"/>
                    <a:pt x="2478205" y="251460"/>
                    <a:pt x="2473125" y="214630"/>
                  </a:cubicBezTo>
                  <a:cubicBezTo>
                    <a:pt x="2473125" y="186690"/>
                    <a:pt x="2499795" y="106680"/>
                    <a:pt x="2499795" y="10668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2457816"/>
            <a:ext cx="7667121" cy="2412477"/>
            <a:chOff x="0" y="0"/>
            <a:chExt cx="10222827" cy="321663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222827" cy="3216636"/>
              <a:chOff x="0" y="0"/>
              <a:chExt cx="5451317" cy="171527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5451317" cy="1715270"/>
              </a:xfrm>
              <a:custGeom>
                <a:avLst/>
                <a:gdLst/>
                <a:ahLst/>
                <a:cxnLst/>
                <a:rect r="r" b="b" t="t" l="l"/>
                <a:pathLst>
                  <a:path h="1715270" w="5451317">
                    <a:moveTo>
                      <a:pt x="5326857" y="1715270"/>
                    </a:moveTo>
                    <a:lnTo>
                      <a:pt x="124460" y="1715270"/>
                    </a:lnTo>
                    <a:cubicBezTo>
                      <a:pt x="55880" y="1715270"/>
                      <a:pt x="0" y="1659390"/>
                      <a:pt x="0" y="159080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26857" y="0"/>
                    </a:lnTo>
                    <a:cubicBezTo>
                      <a:pt x="5395437" y="0"/>
                      <a:pt x="5451317" y="55880"/>
                      <a:pt x="5451317" y="124460"/>
                    </a:cubicBezTo>
                    <a:lnTo>
                      <a:pt x="5451317" y="1590810"/>
                    </a:lnTo>
                    <a:cubicBezTo>
                      <a:pt x="5451317" y="1659390"/>
                      <a:pt x="5395437" y="1715270"/>
                      <a:pt x="5326857" y="171527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352011" y="477865"/>
              <a:ext cx="9474582" cy="22513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8"/>
                </a:lnSpc>
              </a:pPr>
              <a:r>
                <a:rPr lang="en-US" sz="2606">
                  <a:solidFill>
                    <a:srgbClr val="FFFFFF"/>
                  </a:solidFill>
                  <a:latin typeface="Clear Sans Regular"/>
                </a:rPr>
                <a:t>Данный алгоритм имеет множество применений, и может помочь во всех задачах, где надо быстро изменять и определять результат операции.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818905"/>
            <a:ext cx="7002283" cy="90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14"/>
              </a:lnSpc>
              <a:spcBef>
                <a:spcPct val="0"/>
              </a:spcBef>
            </a:pPr>
            <a:r>
              <a:rPr lang="en-US" spc="-52" sz="5295">
                <a:solidFill>
                  <a:srgbClr val="000000"/>
                </a:solidFill>
                <a:latin typeface="Clear Sans Regular Bold"/>
              </a:rPr>
              <a:t>Выводы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5269933" y="6270457"/>
            <a:ext cx="2300911" cy="6423865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7744149" y="4374701"/>
            <a:ext cx="6966605" cy="2710331"/>
            <a:chOff x="0" y="0"/>
            <a:chExt cx="9288806" cy="3613775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288806" cy="3613775"/>
              <a:chOff x="0" y="0"/>
              <a:chExt cx="4349031" cy="1691974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0"/>
                <a:ext cx="4349031" cy="1691974"/>
              </a:xfrm>
              <a:custGeom>
                <a:avLst/>
                <a:gdLst/>
                <a:ahLst/>
                <a:cxnLst/>
                <a:rect r="r" b="b" t="t" l="l"/>
                <a:pathLst>
                  <a:path h="1691974" w="4349031">
                    <a:moveTo>
                      <a:pt x="4224571" y="1691974"/>
                    </a:moveTo>
                    <a:lnTo>
                      <a:pt x="124460" y="1691974"/>
                    </a:lnTo>
                    <a:cubicBezTo>
                      <a:pt x="55880" y="1691974"/>
                      <a:pt x="0" y="1636094"/>
                      <a:pt x="0" y="156751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224571" y="0"/>
                    </a:lnTo>
                    <a:cubicBezTo>
                      <a:pt x="4293151" y="0"/>
                      <a:pt x="4349031" y="55880"/>
                      <a:pt x="4349031" y="124460"/>
                    </a:cubicBezTo>
                    <a:lnTo>
                      <a:pt x="4349031" y="1567514"/>
                    </a:lnTo>
                    <a:cubicBezTo>
                      <a:pt x="4349031" y="1636094"/>
                      <a:pt x="4293151" y="1691974"/>
                      <a:pt x="4224571" y="1691974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709108" y="519598"/>
              <a:ext cx="7870590" cy="2641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Clear Sans Regular"/>
                </a:rPr>
                <a:t>Преимущества:</a:t>
              </a:r>
            </a:p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Arimo"/>
                </a:rPr>
                <a:t>— Скорость работы - O(log n)</a:t>
              </a:r>
            </a:p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Clear Sans Regular"/>
                </a:rPr>
                <a:t>— Простота реализации </a:t>
              </a:r>
            </a:p>
            <a:p>
              <a:pPr algn="just"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Arimo"/>
                </a:rPr>
                <a:t>— Памяти занимает O(N)</a:t>
              </a:r>
            </a:p>
            <a:p>
              <a:pPr algn="ctr">
                <a:lnSpc>
                  <a:spcPts val="3083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78958" y="6547969"/>
            <a:ext cx="6966605" cy="2710331"/>
            <a:chOff x="0" y="0"/>
            <a:chExt cx="9288806" cy="361377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9288806" cy="3613775"/>
              <a:chOff x="0" y="0"/>
              <a:chExt cx="4349031" cy="1691974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4349031" cy="1691974"/>
              </a:xfrm>
              <a:custGeom>
                <a:avLst/>
                <a:gdLst/>
                <a:ahLst/>
                <a:cxnLst/>
                <a:rect r="r" b="b" t="t" l="l"/>
                <a:pathLst>
                  <a:path h="1691974" w="4349031">
                    <a:moveTo>
                      <a:pt x="4224571" y="1691974"/>
                    </a:moveTo>
                    <a:lnTo>
                      <a:pt x="124460" y="1691974"/>
                    </a:lnTo>
                    <a:cubicBezTo>
                      <a:pt x="55880" y="1691974"/>
                      <a:pt x="0" y="1636094"/>
                      <a:pt x="0" y="156751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224571" y="0"/>
                    </a:lnTo>
                    <a:cubicBezTo>
                      <a:pt x="4293151" y="0"/>
                      <a:pt x="4349031" y="55880"/>
                      <a:pt x="4349031" y="124460"/>
                    </a:cubicBezTo>
                    <a:lnTo>
                      <a:pt x="4349031" y="1567514"/>
                    </a:lnTo>
                    <a:cubicBezTo>
                      <a:pt x="4349031" y="1636094"/>
                      <a:pt x="4293151" y="1691974"/>
                      <a:pt x="4224571" y="1691974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709108" y="519598"/>
              <a:ext cx="7870590" cy="2641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Clear Sans Regular"/>
                </a:rPr>
                <a:t>Недостатки:</a:t>
              </a:r>
            </a:p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Arimo"/>
                </a:rPr>
                <a:t>— функция должна быть   обратимой, а это значит, что минимум и максимум это дерево считать не может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7395" y="1895857"/>
            <a:ext cx="17473210" cy="8093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12"/>
              </a:lnSpc>
            </a:pPr>
            <a:r>
              <a:rPr lang="en-US" spc="-32" sz="3200">
                <a:solidFill>
                  <a:srgbClr val="000000"/>
                </a:solidFill>
                <a:latin typeface="Clear Sans Regular Bold"/>
              </a:rPr>
              <a:t>Обнаружена планета с неизвестными живыми микроорганизмами. Принято решение вести наблюдение за развитием и изменением численности организмов, с этой целью на орбиту планеты был послан специализированный спутник, который мог следить за изменениями численности организмов. Его недостаток в том, что он может отслеживать изменения только на той территории планеты, которая находится непосредственно под ним.</a:t>
            </a:r>
          </a:p>
          <a:p>
            <a:pPr>
              <a:lnSpc>
                <a:spcPts val="3712"/>
              </a:lnSpc>
            </a:pPr>
          </a:p>
          <a:p>
            <a:pPr>
              <a:lnSpc>
                <a:spcPts val="3712"/>
              </a:lnSpc>
            </a:pPr>
            <a:r>
              <a:rPr lang="en-US" spc="-1" sz="3200">
                <a:solidFill>
                  <a:srgbClr val="000000"/>
                </a:solidFill>
                <a:latin typeface="Arimo Bold"/>
              </a:rPr>
              <a:t>С этой целью его траектория была разбита на равные интервалы. Они пронумерованы от 1 до N.Количество организмов постоянно изменяется: в некоторое время в X интервале на Y единиц. По запросу с Земли о количестве живых форм в интервале с L по R (L ≤ R) - спутник должен, пролетая над ними произвести подсчет и затем, в ответ на запрос, отправить полученные данные.</a:t>
            </a:r>
          </a:p>
          <a:p>
            <a:pPr>
              <a:lnSpc>
                <a:spcPts val="3712"/>
              </a:lnSpc>
            </a:pPr>
          </a:p>
          <a:p>
            <a:pPr>
              <a:lnSpc>
                <a:spcPts val="3712"/>
              </a:lnSpc>
            </a:pPr>
            <a:r>
              <a:rPr lang="en-US" spc="-1" sz="3200">
                <a:solidFill>
                  <a:srgbClr val="000000"/>
                </a:solidFill>
                <a:latin typeface="Arimo Bold"/>
              </a:rPr>
              <a:t>Требуется написать программу для спутника, которая будет отвечать на запросы и отслеживать количество единиц жизни в каждом интервале.</a:t>
            </a:r>
          </a:p>
          <a:p>
            <a:pPr>
              <a:lnSpc>
                <a:spcPts val="5220"/>
              </a:lnSpc>
            </a:pPr>
          </a:p>
          <a:p>
            <a:pPr algn="l" marL="0" indent="0" lvl="0">
              <a:lnSpc>
                <a:spcPts val="3596"/>
              </a:lnSpc>
              <a:spcBef>
                <a:spcPct val="0"/>
              </a:spcBef>
            </a:pPr>
            <a:r>
              <a:rPr lang="en-US" spc="-11" sz="3100">
                <a:solidFill>
                  <a:srgbClr val="000000"/>
                </a:solidFill>
                <a:latin typeface="Arimo Bold"/>
              </a:rPr>
              <a:t>На вход поступают: размер массива, количество изменений численности, количество запросов на сумму. Далее все изменения [index, value], все интервалы сумм [from, to]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305498" y="189764"/>
            <a:ext cx="4575107" cy="1696569"/>
            <a:chOff x="0" y="0"/>
            <a:chExt cx="6100142" cy="226209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59" t="0" r="1459" b="0"/>
            <a:stretch>
              <a:fillRect/>
            </a:stretch>
          </p:blipFill>
          <p:spPr>
            <a:xfrm flipH="false" flipV="false" rot="0">
              <a:off x="0" y="0"/>
              <a:ext cx="6100142" cy="2262091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608519" y="274121"/>
              <a:ext cx="4883104" cy="77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Clear Sans Regular Bold"/>
                </a:rPr>
                <a:t>Задача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DAE9frdBwkY</dc:identifier>
  <dcterms:modified xsi:type="dcterms:W3CDTF">2011-08-01T06:04:30Z</dcterms:modified>
  <cp:revision>1</cp:revision>
  <dc:title>Голдова Елизавета Файзуллин Аяз 11-102</dc:title>
</cp:coreProperties>
</file>