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5" r:id="rId6"/>
    <p:sldId id="277" r:id="rId7"/>
    <p:sldId id="276" r:id="rId8"/>
    <p:sldId id="278" r:id="rId9"/>
    <p:sldId id="260" r:id="rId10"/>
    <p:sldId id="261" r:id="rId11"/>
    <p:sldId id="262" r:id="rId12"/>
    <p:sldId id="263" r:id="rId13"/>
    <p:sldId id="264" r:id="rId14"/>
    <p:sldId id="265" r:id="rId15"/>
    <p:sldId id="266" r:id="rId16"/>
    <p:sldId id="267" r:id="rId17"/>
    <p:sldId id="268" r:id="rId18"/>
    <p:sldId id="271" r:id="rId19"/>
    <p:sldId id="273"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autoAdjust="0"/>
  </p:normalViewPr>
  <p:slideViewPr>
    <p:cSldViewPr snapToGrid="0">
      <p:cViewPr varScale="1">
        <p:scale>
          <a:sx n="106" d="100"/>
          <a:sy n="106" d="100"/>
        </p:scale>
        <p:origin x="-90" y="-180"/>
      </p:cViewPr>
      <p:guideLst>
        <p:guide orient="horz" pos="2160"/>
        <p:guide pos="3840"/>
      </p:guideLst>
    </p:cSldViewPr>
  </p:slideViewPr>
  <p:outlineViewPr>
    <p:cViewPr>
      <p:scale>
        <a:sx n="33" d="100"/>
        <a:sy n="33" d="100"/>
      </p:scale>
      <p:origin x="0" y="1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il.qq.com/cgi-bin/frame_html?sid=y19E9UpUa9LIVRNI&amp;r=e1fb454031f84e0d6b4742a6e7ce683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jianshu.com/p/4e8aff7f7de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o.im/3hHVyX" TargetMode="External"/><Relationship Id="rId2" Type="http://schemas.openxmlformats.org/officeDocument/2006/relationships/hyperlink" Target="https://www.baidu.com/?keyword=%3Cscript%3Ealert(1)%3Cscript%3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3035" y="974725"/>
            <a:ext cx="11884290" cy="3416320"/>
          </a:xfrm>
          <a:prstGeom prst="rect">
            <a:avLst/>
          </a:prstGeom>
          <a:noFill/>
        </p:spPr>
        <p:txBody>
          <a:bodyPr wrap="square" rtlCol="0" anchor="t">
            <a:spAutoFit/>
          </a:bodyPr>
          <a:lstStyle/>
          <a:p>
            <a:pPr algn="ct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3600" dirty="0">
                <a:latin typeface="微软雅黑" panose="020B0503020204020204" charset="-122"/>
                <a:ea typeface="微软雅黑" panose="020B0503020204020204" charset="-122"/>
                <a:cs typeface="微软雅黑" panose="020B0503020204020204" charset="-122"/>
                <a:sym typeface="+mn-ea"/>
              </a:rPr>
              <a:t> </a:t>
            </a:r>
            <a:endParaRPr lang="en-US" altLang="zh-CN" sz="3600" dirty="0" smtClean="0">
              <a:latin typeface="微软雅黑" panose="020B0503020204020204" charset="-122"/>
              <a:ea typeface="微软雅黑" panose="020B0503020204020204" charset="-122"/>
              <a:cs typeface="微软雅黑" panose="020B0503020204020204" charset="-122"/>
              <a:sym typeface="+mn-ea"/>
            </a:endParaRPr>
          </a:p>
          <a:p>
            <a:pPr algn="ctr"/>
            <a:r>
              <a:rPr lang="en-US" altLang="zh-CN" sz="3600" dirty="0" smtClean="0">
                <a:latin typeface="微软雅黑" panose="020B0503020204020204" charset="-122"/>
                <a:ea typeface="微软雅黑" panose="020B0503020204020204" charset="-122"/>
                <a:cs typeface="微软雅黑" panose="020B0503020204020204" charset="-122"/>
                <a:sym typeface="+mn-ea"/>
              </a:rPr>
              <a:t> </a:t>
            </a:r>
            <a:r>
              <a:rPr lang="zh-CN" altLang="en-US" sz="3600" dirty="0">
                <a:latin typeface="微软雅黑" panose="020B0503020204020204" charset="-122"/>
                <a:ea typeface="微软雅黑" panose="020B0503020204020204" charset="-122"/>
                <a:cs typeface="微软雅黑" panose="020B0503020204020204" charset="-122"/>
                <a:sym typeface="+mn-ea"/>
              </a:rPr>
              <a:t>前端安全之</a:t>
            </a:r>
            <a:r>
              <a:rPr lang="en-US" altLang="zh-CN" sz="3600" dirty="0">
                <a:latin typeface="微软雅黑" panose="020B0503020204020204" charset="-122"/>
                <a:ea typeface="微软雅黑" panose="020B0503020204020204" charset="-122"/>
                <a:cs typeface="微软雅黑" panose="020B0503020204020204" charset="-122"/>
                <a:sym typeface="+mn-ea"/>
              </a:rPr>
              <a:t>XSS</a:t>
            </a:r>
            <a:r>
              <a:rPr lang="zh-CN" altLang="en-US" sz="3600" dirty="0">
                <a:latin typeface="微软雅黑" panose="020B0503020204020204" charset="-122"/>
                <a:ea typeface="微软雅黑" panose="020B0503020204020204" charset="-122"/>
                <a:cs typeface="微软雅黑" panose="020B0503020204020204" charset="-122"/>
                <a:sym typeface="+mn-ea"/>
              </a:rPr>
              <a:t>攻击与防御</a:t>
            </a:r>
            <a:endParaRPr lang="zh-CN" altLang="en-US" sz="3600" dirty="0">
              <a:latin typeface="微软雅黑" panose="020B0503020204020204" charset="-122"/>
              <a:ea typeface="微软雅黑" panose="020B0503020204020204" charset="-122"/>
              <a:cs typeface="微软雅黑" panose="020B0503020204020204" charset="-122"/>
            </a:endParaRPr>
          </a:p>
          <a:p>
            <a:pPr algn="ctr"/>
            <a:endParaRPr lang="zh-CN" altLang="en-US" sz="3600" dirty="0">
              <a:latin typeface="微软雅黑" panose="020B0503020204020204" charset="-122"/>
              <a:ea typeface="微软雅黑" panose="020B0503020204020204" charset="-122"/>
              <a:cs typeface="微软雅黑" panose="020B0503020204020204" charset="-122"/>
            </a:endParaRPr>
          </a:p>
          <a:p>
            <a:pPr algn="ctr"/>
            <a:r>
              <a:rPr lang="zh-CN" altLang="en-US" sz="3600" dirty="0">
                <a:latin typeface="微软雅黑" panose="020B0503020204020204" charset="-122"/>
                <a:ea typeface="微软雅黑" panose="020B0503020204020204" charset="-122"/>
                <a:cs typeface="微软雅黑" panose="020B0503020204020204" charset="-122"/>
                <a:sym typeface="+mn-ea"/>
              </a:rPr>
              <a:t>分享人：刘凯</a:t>
            </a:r>
            <a:endParaRPr lang="zh-CN" altLang="en-US" sz="3600" dirty="0"/>
          </a:p>
          <a:p>
            <a:pPr algn="ctr"/>
            <a:endParaRPr lang="zh-CN" altLang="en-US" sz="3600" dirty="0"/>
          </a:p>
          <a:p>
            <a:pPr algn="ctr"/>
            <a:endParaRPr lang="zh-CN" altLang="en-US" sz="36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a:t>
            </a:r>
            <a:r>
              <a:rPr lang="zh-CN" altLang="en-US" dirty="0"/>
              <a:t>节点内容</a:t>
            </a:r>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1375186" y="1907317"/>
            <a:ext cx="2712085" cy="1581785"/>
          </a:xfrm>
          <a:prstGeom prst="rect">
            <a:avLst/>
          </a:prstGeom>
        </p:spPr>
      </p:pic>
      <p:pic>
        <p:nvPicPr>
          <p:cNvPr id="5" name="图片 4"/>
          <p:cNvPicPr>
            <a:picLocks noChangeAspect="1"/>
          </p:cNvPicPr>
          <p:nvPr/>
        </p:nvPicPr>
        <p:blipFill>
          <a:blip r:embed="rId3"/>
          <a:stretch>
            <a:fillRect/>
          </a:stretch>
        </p:blipFill>
        <p:spPr>
          <a:xfrm>
            <a:off x="5580268" y="1779233"/>
            <a:ext cx="2711450" cy="2105660"/>
          </a:xfrm>
          <a:prstGeom prst="rect">
            <a:avLst/>
          </a:prstGeom>
        </p:spPr>
      </p:pic>
      <p:sp>
        <p:nvSpPr>
          <p:cNvPr id="7" name="TextBox 6"/>
          <p:cNvSpPr txBox="1"/>
          <p:nvPr/>
        </p:nvSpPr>
        <p:spPr>
          <a:xfrm>
            <a:off x="1272988" y="4310245"/>
            <a:ext cx="6335324" cy="369332"/>
          </a:xfrm>
          <a:prstGeom prst="rect">
            <a:avLst/>
          </a:prstGeom>
          <a:noFill/>
        </p:spPr>
        <p:txBody>
          <a:bodyPr wrap="none" rtlCol="0">
            <a:spAutoFit/>
          </a:bodyPr>
          <a:lstStyle/>
          <a:p>
            <a:r>
              <a:rPr lang="zh-CN" altLang="en-US" dirty="0" smtClean="0"/>
              <a:t>浏览器地址栏输入</a:t>
            </a:r>
            <a:r>
              <a:rPr lang="en-US" altLang="zh-CN" dirty="0" smtClean="0"/>
              <a:t>:localhost:3000</a:t>
            </a:r>
            <a:r>
              <a:rPr lang="en-US" altLang="zh-CN" dirty="0"/>
              <a:t>/?</a:t>
            </a:r>
            <a:r>
              <a:rPr lang="en-US" altLang="zh-CN" dirty="0" err="1" smtClean="0"/>
              <a:t>xss</a:t>
            </a:r>
            <a:r>
              <a:rPr lang="en-US" altLang="zh-CN" dirty="0" smtClean="0"/>
              <a:t>=&lt;script&gt;alert(1)&lt;/script&gt;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属性</a:t>
            </a:r>
          </a:p>
        </p:txBody>
      </p:sp>
      <p:pic>
        <p:nvPicPr>
          <p:cNvPr id="6" name="内容占位符 5"/>
          <p:cNvPicPr>
            <a:picLocks noGrp="1" noChangeAspect="1"/>
          </p:cNvPicPr>
          <p:nvPr>
            <p:ph idx="1"/>
          </p:nvPr>
        </p:nvPicPr>
        <p:blipFill>
          <a:blip r:embed="rId2"/>
          <a:stretch>
            <a:fillRect/>
          </a:stretch>
        </p:blipFill>
        <p:spPr>
          <a:xfrm>
            <a:off x="838200" y="1998980"/>
            <a:ext cx="8333740" cy="1489075"/>
          </a:xfrm>
          <a:prstGeom prst="rect">
            <a:avLst/>
          </a:prstGeom>
        </p:spPr>
      </p:pic>
      <p:pic>
        <p:nvPicPr>
          <p:cNvPr id="8" name="图片 7"/>
          <p:cNvPicPr>
            <a:picLocks noChangeAspect="1"/>
          </p:cNvPicPr>
          <p:nvPr/>
        </p:nvPicPr>
        <p:blipFill>
          <a:blip r:embed="rId3"/>
          <a:stretch>
            <a:fillRect/>
          </a:stretch>
        </p:blipFill>
        <p:spPr>
          <a:xfrm>
            <a:off x="838199" y="3887769"/>
            <a:ext cx="8334375" cy="1716405"/>
          </a:xfrm>
          <a:prstGeom prst="rect">
            <a:avLst/>
          </a:prstGeom>
        </p:spPr>
      </p:pic>
      <p:sp>
        <p:nvSpPr>
          <p:cNvPr id="3" name="TextBox 2"/>
          <p:cNvSpPr txBox="1"/>
          <p:nvPr/>
        </p:nvSpPr>
        <p:spPr>
          <a:xfrm>
            <a:off x="770965" y="5988424"/>
            <a:ext cx="8220635" cy="369332"/>
          </a:xfrm>
          <a:prstGeom prst="rect">
            <a:avLst/>
          </a:prstGeom>
          <a:noFill/>
        </p:spPr>
        <p:txBody>
          <a:bodyPr wrap="square" rtlCol="0">
            <a:spAutoFit/>
          </a:bodyPr>
          <a:lstStyle/>
          <a:p>
            <a:r>
              <a:rPr lang="en-US" altLang="zh-CN" dirty="0" smtClean="0"/>
              <a:t>&lt;</a:t>
            </a:r>
            <a:r>
              <a:rPr lang="en-US" altLang="zh-CN" dirty="0" err="1" smtClean="0"/>
              <a:t>img</a:t>
            </a:r>
            <a:r>
              <a:rPr lang="en-US" altLang="zh-CN" dirty="0" smtClean="0"/>
              <a:t> </a:t>
            </a:r>
            <a:r>
              <a:rPr lang="en-US" altLang="zh-CN" dirty="0" err="1" smtClean="0"/>
              <a:t>src</a:t>
            </a:r>
            <a:r>
              <a:rPr lang="en-US" altLang="zh-CN" dirty="0" smtClean="0"/>
              <a:t>=“null”  </a:t>
            </a:r>
            <a:r>
              <a:rPr lang="en-US" altLang="zh-CN" dirty="0" err="1" smtClean="0"/>
              <a:t>onerror</a:t>
            </a:r>
            <a:r>
              <a:rPr lang="en-US" altLang="zh-CN" dirty="0" smtClean="0"/>
              <a:t> = “alert(1)”/&gt;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javascript</a:t>
            </a:r>
            <a:r>
              <a:rPr lang="zh-CN" altLang="en-US"/>
              <a:t>代码</a:t>
            </a:r>
          </a:p>
        </p:txBody>
      </p:sp>
      <p:pic>
        <p:nvPicPr>
          <p:cNvPr id="4" name="内容占位符 3"/>
          <p:cNvPicPr>
            <a:picLocks noGrp="1" noChangeAspect="1"/>
          </p:cNvPicPr>
          <p:nvPr>
            <p:ph idx="1"/>
          </p:nvPr>
        </p:nvPicPr>
        <p:blipFill>
          <a:blip r:embed="rId2"/>
          <a:stretch>
            <a:fillRect/>
          </a:stretch>
        </p:blipFill>
        <p:spPr>
          <a:xfrm>
            <a:off x="838200" y="2018030"/>
            <a:ext cx="6874510" cy="2319655"/>
          </a:xfrm>
          <a:prstGeom prst="rect">
            <a:avLst/>
          </a:prstGeom>
        </p:spPr>
      </p:pic>
      <p:sp>
        <p:nvSpPr>
          <p:cNvPr id="3" name="TextBox 2"/>
          <p:cNvSpPr txBox="1"/>
          <p:nvPr/>
        </p:nvSpPr>
        <p:spPr>
          <a:xfrm>
            <a:off x="681318" y="4706471"/>
            <a:ext cx="3870155" cy="369332"/>
          </a:xfrm>
          <a:prstGeom prst="rect">
            <a:avLst/>
          </a:prstGeom>
          <a:noFill/>
        </p:spPr>
        <p:txBody>
          <a:bodyPr wrap="square" rtlCol="0">
            <a:spAutoFit/>
          </a:bodyPr>
          <a:lstStyle/>
          <a:p>
            <a:r>
              <a:rPr lang="en-US" altLang="zh-CN" dirty="0" err="1"/>
              <a:t>var</a:t>
            </a:r>
            <a:r>
              <a:rPr lang="en-US" altLang="zh-CN" dirty="0"/>
              <a:t> data = "</a:t>
            </a:r>
            <a:r>
              <a:rPr lang="en-US" altLang="zh-CN" dirty="0" err="1"/>
              <a:t>hello";alert</a:t>
            </a:r>
            <a:r>
              <a:rPr lang="en-US" altLang="zh-CN" dirty="0"/>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富文本</a:t>
            </a:r>
          </a:p>
        </p:txBody>
      </p:sp>
      <p:sp>
        <p:nvSpPr>
          <p:cNvPr id="3" name="内容占位符 2"/>
          <p:cNvSpPr>
            <a:spLocks noGrp="1"/>
          </p:cNvSpPr>
          <p:nvPr>
            <p:ph idx="1"/>
          </p:nvPr>
        </p:nvSpPr>
        <p:spPr/>
        <p:txBody>
          <a:bodyPr/>
          <a:lstStyle/>
          <a:p>
            <a:r>
              <a:rPr lang="zh-CN" altLang="en-US" dirty="0"/>
              <a:t>富文本得保留</a:t>
            </a:r>
            <a:r>
              <a:rPr lang="en-US" altLang="zh-CN" dirty="0"/>
              <a:t>HTML</a:t>
            </a:r>
          </a:p>
          <a:p>
            <a:endParaRPr lang="en-US" altLang="zh-CN" dirty="0"/>
          </a:p>
          <a:p>
            <a:r>
              <a:rPr lang="en-US" altLang="zh-CN" dirty="0"/>
              <a:t>HTML</a:t>
            </a:r>
            <a:r>
              <a:rPr lang="zh-CN" altLang="en-US" dirty="0" smtClean="0"/>
              <a:t>有</a:t>
            </a:r>
            <a:r>
              <a:rPr lang="en-US" altLang="zh-CN" dirty="0" smtClean="0"/>
              <a:t>XSS</a:t>
            </a:r>
            <a:r>
              <a:rPr lang="zh-CN" altLang="en-US" dirty="0"/>
              <a:t>攻击的</a:t>
            </a:r>
            <a:r>
              <a:rPr lang="zh-CN" altLang="en-US" dirty="0" smtClean="0"/>
              <a:t>风险</a:t>
            </a:r>
            <a:r>
              <a:rPr lang="en-US" altLang="zh-CN" dirty="0" smtClean="0"/>
              <a:t/>
            </a:r>
            <a:br>
              <a:rPr lang="en-US" altLang="zh-CN" dirty="0" smtClean="0"/>
            </a:br>
            <a:r>
              <a:rPr lang="en-US" altLang="zh-CN" dirty="0" smtClean="0">
                <a:hlinkClick r:id="rId2"/>
              </a:rPr>
              <a:t>https://mail.qq.com/cgi-bin/frame_html?sid=y19E9UpUa9LIVRNI&amp;r=e1fb454031f84e0d6b4742a6e7ce6832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如何防御</a:t>
            </a:r>
            <a:r>
              <a:rPr lang="en-US" altLang="zh-CN" dirty="0">
                <a:sym typeface="+mn-ea"/>
              </a:rPr>
              <a:t>XSS</a:t>
            </a:r>
            <a:r>
              <a:rPr lang="en-US" altLang="zh-CN" dirty="0"/>
              <a:t/>
            </a:r>
            <a:br>
              <a:rPr lang="en-US" altLang="zh-CN" dirty="0"/>
            </a:br>
            <a:endParaRPr lang="en-US" altLang="zh-CN"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、浏览器自带防御</a:t>
            </a:r>
            <a:endParaRPr lang="en-US" altLang="zh-CN" dirty="0" smtClean="0"/>
          </a:p>
          <a:p>
            <a:pPr marL="0" indent="0">
              <a:buNone/>
            </a:pPr>
            <a:r>
              <a:rPr lang="en-US" altLang="zh-CN" dirty="0" smtClean="0"/>
              <a:t>2</a:t>
            </a:r>
            <a:r>
              <a:rPr lang="zh-CN" altLang="en-US" dirty="0" smtClean="0"/>
              <a:t>、前端读取数据过滤</a:t>
            </a:r>
            <a:endParaRPr lang="en-US" altLang="zh-CN" dirty="0" smtClean="0"/>
          </a:p>
          <a:p>
            <a:pPr marL="0" indent="0">
              <a:buNone/>
            </a:pPr>
            <a:r>
              <a:rPr lang="en-US" altLang="zh-CN" dirty="0" smtClean="0"/>
              <a:t>3</a:t>
            </a:r>
            <a:r>
              <a:rPr lang="zh-CN" altLang="en-US" dirty="0" smtClean="0"/>
              <a:t>、后端存储数据过滤</a:t>
            </a:r>
            <a:endParaRPr lang="en-US" altLang="zh-CN" dirty="0" smtClean="0"/>
          </a:p>
          <a:p>
            <a:pPr marL="0" indent="0">
              <a:buNone/>
            </a:pPr>
            <a:r>
              <a:rPr lang="en-US" altLang="zh-CN" dirty="0" smtClean="0"/>
              <a:t>4</a:t>
            </a:r>
            <a:r>
              <a:rPr lang="zh-CN" altLang="en-US" dirty="0" smtClean="0"/>
              <a:t>、</a:t>
            </a:r>
            <a:r>
              <a:rPr lang="en-US" altLang="zh-CN" dirty="0"/>
              <a:t>CSP</a:t>
            </a:r>
            <a:r>
              <a:rPr lang="zh-CN" altLang="en-US" dirty="0"/>
              <a:t>内容</a:t>
            </a:r>
            <a:r>
              <a:rPr lang="zh-CN" altLang="en-US" dirty="0" smtClean="0"/>
              <a:t>安全</a:t>
            </a:r>
            <a:r>
              <a:rPr lang="zh-CN" altLang="en-US" dirty="0"/>
              <a:t>策略</a:t>
            </a:r>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浏览器自带防御</a:t>
            </a:r>
          </a:p>
        </p:txBody>
      </p:sp>
      <p:sp>
        <p:nvSpPr>
          <p:cNvPr id="3" name="内容占位符 2"/>
          <p:cNvSpPr>
            <a:spLocks noGrp="1"/>
          </p:cNvSpPr>
          <p:nvPr>
            <p:ph idx="1"/>
          </p:nvPr>
        </p:nvSpPr>
        <p:spPr>
          <a:xfrm>
            <a:off x="838200" y="4645025"/>
            <a:ext cx="10515600" cy="1223010"/>
          </a:xfrm>
        </p:spPr>
        <p:txBody>
          <a:bodyPr/>
          <a:lstStyle/>
          <a:p>
            <a:pPr marL="0" indent="0">
              <a:buNone/>
            </a:pPr>
            <a:endParaRPr lang="en-US" altLang="zh-CN"/>
          </a:p>
          <a:p>
            <a:endParaRPr lang="zh-CN" altLang="en-US"/>
          </a:p>
          <a:p>
            <a:endParaRPr lang="zh-CN" altLang="en-US"/>
          </a:p>
        </p:txBody>
      </p:sp>
      <p:pic>
        <p:nvPicPr>
          <p:cNvPr id="4" name="图片 3"/>
          <p:cNvPicPr>
            <a:picLocks noChangeAspect="1"/>
          </p:cNvPicPr>
          <p:nvPr/>
        </p:nvPicPr>
        <p:blipFill>
          <a:blip r:embed="rId2"/>
          <a:stretch>
            <a:fillRect/>
          </a:stretch>
        </p:blipFill>
        <p:spPr>
          <a:xfrm>
            <a:off x="591185" y="1421130"/>
            <a:ext cx="6650990" cy="3400425"/>
          </a:xfrm>
          <a:prstGeom prst="rect">
            <a:avLst/>
          </a:prstGeom>
        </p:spPr>
      </p:pic>
      <p:sp>
        <p:nvSpPr>
          <p:cNvPr id="5" name="文本框 4"/>
          <p:cNvSpPr txBox="1"/>
          <p:nvPr/>
        </p:nvSpPr>
        <p:spPr>
          <a:xfrm>
            <a:off x="591185" y="4914900"/>
            <a:ext cx="11097895" cy="954107"/>
          </a:xfrm>
          <a:prstGeom prst="rect">
            <a:avLst/>
          </a:prstGeom>
          <a:noFill/>
        </p:spPr>
        <p:txBody>
          <a:bodyPr wrap="square" rtlCol="0">
            <a:spAutoFit/>
          </a:bodyPr>
          <a:lstStyle/>
          <a:p>
            <a:r>
              <a:rPr lang="zh-CN" altLang="en-US" sz="2800" b="1" dirty="0" smtClean="0"/>
              <a:t>    不足</a:t>
            </a:r>
            <a:r>
              <a:rPr lang="zh-CN" altLang="en-US" sz="2800" b="1" dirty="0"/>
              <a:t>：</a:t>
            </a:r>
          </a:p>
          <a:p>
            <a:r>
              <a:rPr lang="en-US" altLang="zh-CN" sz="2800" dirty="0" smtClean="0"/>
              <a:t>    </a:t>
            </a:r>
            <a:r>
              <a:rPr lang="en-US" altLang="zh-CN" sz="2000" dirty="0" smtClean="0"/>
              <a:t>1</a:t>
            </a:r>
            <a:r>
              <a:rPr lang="zh-CN" altLang="en-US" sz="2000" dirty="0"/>
              <a:t>、</a:t>
            </a:r>
            <a:r>
              <a:rPr lang="zh-CN" altLang="en-US" sz="2000" dirty="0" smtClean="0"/>
              <a:t>防御能力有限</a:t>
            </a:r>
            <a:r>
              <a:rPr lang="zh-CN" altLang="en-US" sz="2000" dirty="0"/>
              <a:t>，主要</a:t>
            </a:r>
            <a:r>
              <a:rPr lang="zh-CN" altLang="en-US" sz="2000" dirty="0" smtClean="0"/>
              <a:t>针对反射</a:t>
            </a:r>
            <a:r>
              <a:rPr lang="zh-CN" altLang="en-US" sz="2000" dirty="0"/>
              <a:t>型参数出现在</a:t>
            </a:r>
            <a:r>
              <a:rPr lang="en-US" altLang="zh-CN" sz="2000" dirty="0"/>
              <a:t>HTML</a:t>
            </a:r>
            <a:r>
              <a:rPr lang="zh-CN" altLang="en-US" sz="2000" dirty="0"/>
              <a:t>内容或属性</a:t>
            </a:r>
          </a:p>
        </p:txBody>
      </p:sp>
      <p:sp>
        <p:nvSpPr>
          <p:cNvPr id="6" name="文本框 5"/>
          <p:cNvSpPr txBox="1"/>
          <p:nvPr/>
        </p:nvSpPr>
        <p:spPr>
          <a:xfrm>
            <a:off x="914400" y="6080760"/>
            <a:ext cx="8991600" cy="400110"/>
          </a:xfrm>
          <a:prstGeom prst="rect">
            <a:avLst/>
          </a:prstGeom>
          <a:noFill/>
        </p:spPr>
        <p:txBody>
          <a:bodyPr wrap="square" rtlCol="0">
            <a:spAutoFit/>
          </a:bodyPr>
          <a:lstStyle/>
          <a:p>
            <a:r>
              <a:rPr lang="en-US" altLang="zh-CN" sz="2000" dirty="0"/>
              <a:t>2</a:t>
            </a:r>
            <a:r>
              <a:rPr lang="zh-CN" altLang="en-US" sz="2000" dirty="0"/>
              <a:t>、不是所有的浏览器都支持，比如</a:t>
            </a:r>
            <a:r>
              <a:rPr lang="en-US" altLang="zh-CN" sz="2000" dirty="0" err="1"/>
              <a:t>ie</a:t>
            </a:r>
            <a:r>
              <a:rPr lang="zh-CN" altLang="en-US" sz="2000" dirty="0"/>
              <a:t>就不能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r>
              <a:rPr lang="zh-CN" altLang="en-US" dirty="0" smtClean="0"/>
              <a:t>特殊符号过滤</a:t>
            </a:r>
            <a:endParaRPr lang="zh-CN" altLang="en-US" dirty="0"/>
          </a:p>
        </p:txBody>
      </p:sp>
      <p:sp>
        <p:nvSpPr>
          <p:cNvPr id="3" name="内容占位符 2"/>
          <p:cNvSpPr>
            <a:spLocks noGrp="1"/>
          </p:cNvSpPr>
          <p:nvPr>
            <p:ph idx="1"/>
          </p:nvPr>
        </p:nvSpPr>
        <p:spPr>
          <a:xfrm>
            <a:off x="1026458" y="2345578"/>
            <a:ext cx="10515600" cy="2217457"/>
          </a:xfrm>
        </p:spPr>
        <p:txBody>
          <a:bodyPr/>
          <a:lstStyle/>
          <a:p>
            <a:r>
              <a:rPr lang="zh-CN" altLang="en-US" dirty="0"/>
              <a:t>转义 </a:t>
            </a:r>
            <a:r>
              <a:rPr lang="en-US" altLang="zh-CN" dirty="0"/>
              <a:t>“” </a:t>
            </a:r>
            <a:r>
              <a:rPr lang="zh-CN" altLang="en-US" dirty="0"/>
              <a:t>为 </a:t>
            </a:r>
            <a:r>
              <a:rPr lang="en-US" altLang="zh-CN" dirty="0"/>
              <a:t>&amp;</a:t>
            </a:r>
            <a:r>
              <a:rPr lang="en-US" altLang="zh-CN" dirty="0" err="1"/>
              <a:t>quto</a:t>
            </a:r>
            <a:endParaRPr lang="en-US" altLang="zh-CN" dirty="0"/>
          </a:p>
          <a:p>
            <a:r>
              <a:rPr lang="zh-CN" altLang="en-US" dirty="0"/>
              <a:t>转义</a:t>
            </a:r>
            <a:r>
              <a:rPr lang="en-US" altLang="zh-CN" dirty="0"/>
              <a:t>‘’</a:t>
            </a:r>
            <a:r>
              <a:rPr lang="zh-CN" altLang="en-US" dirty="0"/>
              <a:t>为</a:t>
            </a:r>
            <a:r>
              <a:rPr lang="en-US" altLang="zh-CN" dirty="0"/>
              <a:t>&amp;#39</a:t>
            </a:r>
          </a:p>
          <a:p>
            <a:r>
              <a:rPr lang="zh-CN" altLang="en-US" dirty="0"/>
              <a:t>转义</a:t>
            </a:r>
            <a:r>
              <a:rPr lang="en-US" altLang="zh-CN" dirty="0"/>
              <a:t>”</a:t>
            </a:r>
            <a:r>
              <a:rPr lang="zh-CN" altLang="en-US" dirty="0"/>
              <a:t>空格</a:t>
            </a:r>
            <a:r>
              <a:rPr lang="en-US" altLang="zh-CN" dirty="0"/>
              <a:t>”</a:t>
            </a:r>
            <a:r>
              <a:rPr lang="zh-CN" altLang="en-US" dirty="0"/>
              <a:t>为</a:t>
            </a:r>
            <a:r>
              <a:rPr lang="en-US" altLang="zh-CN" dirty="0"/>
              <a:t>&amp;#</a:t>
            </a:r>
            <a:r>
              <a:rPr lang="en-US" altLang="zh-CN" dirty="0" smtClean="0"/>
              <a:t>32</a:t>
            </a:r>
            <a:endParaRPr lang="zh-CN" altLang="en-US" dirty="0"/>
          </a:p>
          <a:p>
            <a:r>
              <a:rPr lang="zh-CN" altLang="en-US" dirty="0"/>
              <a:t>转义</a:t>
            </a:r>
            <a:r>
              <a:rPr lang="en-US" altLang="zh-CN" dirty="0"/>
              <a:t>&lt;  &amp;</a:t>
            </a:r>
            <a:r>
              <a:rPr lang="en-US" altLang="zh-CN" dirty="0" err="1"/>
              <a:t>lt</a:t>
            </a:r>
            <a:r>
              <a:rPr lang="en-US" altLang="zh-CN" dirty="0"/>
              <a:t>;</a:t>
            </a:r>
            <a:r>
              <a:rPr lang="zh-CN" altLang="en-US" dirty="0"/>
              <a:t>和</a:t>
            </a:r>
            <a:r>
              <a:rPr lang="en-US" altLang="zh-CN" dirty="0"/>
              <a:t>&gt;  &amp;</a:t>
            </a:r>
            <a:r>
              <a:rPr lang="en-US" altLang="zh-CN" dirty="0" err="1"/>
              <a:t>gt</a:t>
            </a:r>
            <a:endParaRPr lang="en-US" altLang="zh-CN" dirty="0"/>
          </a:p>
          <a:p>
            <a:endParaRPr lang="en-US" altLang="zh-CN" dirty="0"/>
          </a:p>
          <a:p>
            <a:endParaRPr lang="zh-CN" altLang="en-US" dirty="0"/>
          </a:p>
        </p:txBody>
      </p:sp>
      <p:sp>
        <p:nvSpPr>
          <p:cNvPr id="4" name="TextBox 3"/>
          <p:cNvSpPr txBox="1"/>
          <p:nvPr/>
        </p:nvSpPr>
        <p:spPr>
          <a:xfrm>
            <a:off x="1111624" y="1658471"/>
            <a:ext cx="8263801" cy="923330"/>
          </a:xfrm>
          <a:prstGeom prst="rect">
            <a:avLst/>
          </a:prstGeom>
          <a:noFill/>
        </p:spPr>
        <p:txBody>
          <a:bodyPr wrap="none" rtlCol="0">
            <a:spAutoFit/>
          </a:bodyPr>
          <a:lstStyle/>
          <a:p>
            <a:r>
              <a:rPr lang="zh-CN" altLang="en-US" dirty="0"/>
              <a:t>检测当用户输入的值里面包含一些</a:t>
            </a:r>
            <a:r>
              <a:rPr lang="zh-CN" altLang="en-US" dirty="0" smtClean="0"/>
              <a:t>特殊符号的</a:t>
            </a:r>
            <a:r>
              <a:rPr lang="zh-CN" altLang="en-US" dirty="0"/>
              <a:t>时候</a:t>
            </a:r>
            <a:r>
              <a:rPr lang="zh-CN" altLang="en-US" dirty="0" smtClean="0"/>
              <a:t>，用对应的转义字符进行替换</a:t>
            </a:r>
            <a:endParaRPr lang="en-US" altLang="zh-CN" dirty="0"/>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r>
              <a:rPr lang="zh-CN" altLang="en-US" dirty="0" smtClean="0"/>
              <a:t>标签</a:t>
            </a:r>
            <a:r>
              <a:rPr lang="zh-CN" altLang="en-US" dirty="0" smtClean="0"/>
              <a:t>属性过滤</a:t>
            </a:r>
            <a:endParaRPr lang="zh-CN" altLang="en-US" dirty="0"/>
          </a:p>
        </p:txBody>
      </p:sp>
      <p:sp>
        <p:nvSpPr>
          <p:cNvPr id="3" name="内容占位符 2"/>
          <p:cNvSpPr>
            <a:spLocks noGrp="1"/>
          </p:cNvSpPr>
          <p:nvPr>
            <p:ph idx="1"/>
          </p:nvPr>
        </p:nvSpPr>
        <p:spPr>
          <a:xfrm>
            <a:off x="838200" y="2435225"/>
            <a:ext cx="10515600" cy="4351338"/>
          </a:xfrm>
        </p:spPr>
        <p:txBody>
          <a:bodyPr>
            <a:normAutofit/>
          </a:bodyPr>
          <a:lstStyle/>
          <a:p>
            <a:r>
              <a:rPr lang="en-US" altLang="zh-CN" dirty="0" smtClean="0"/>
              <a:t>&lt;</a:t>
            </a:r>
            <a:r>
              <a:rPr lang="en-US" altLang="zh-CN" dirty="0" smtClean="0"/>
              <a:t>Script&gt;</a:t>
            </a:r>
          </a:p>
          <a:p>
            <a:r>
              <a:rPr lang="en-US" altLang="zh-CN" dirty="0" smtClean="0"/>
              <a:t>&lt;Style&gt;</a:t>
            </a:r>
          </a:p>
          <a:p>
            <a:r>
              <a:rPr lang="en-US" altLang="zh-CN" dirty="0" smtClean="0"/>
              <a:t>&lt;</a:t>
            </a:r>
            <a:r>
              <a:rPr lang="en-US" altLang="zh-CN" dirty="0" err="1" smtClean="0"/>
              <a:t>Img</a:t>
            </a:r>
            <a:r>
              <a:rPr lang="en-US" altLang="zh-CN" dirty="0" smtClean="0"/>
              <a:t>&gt;</a:t>
            </a:r>
          </a:p>
          <a:p>
            <a:r>
              <a:rPr lang="en-US" altLang="zh-CN" dirty="0" smtClean="0"/>
              <a:t>&lt;link&gt;</a:t>
            </a:r>
          </a:p>
          <a:p>
            <a:r>
              <a:rPr lang="en-US" altLang="zh-CN" dirty="0" smtClean="0"/>
              <a:t>&lt;</a:t>
            </a:r>
            <a:r>
              <a:rPr lang="en-US" altLang="zh-CN" dirty="0" err="1" smtClean="0"/>
              <a:t>iframe</a:t>
            </a:r>
            <a:r>
              <a:rPr lang="en-US" altLang="zh-CN" dirty="0" smtClean="0"/>
              <a:t>&gt;</a:t>
            </a:r>
          </a:p>
          <a:p>
            <a:r>
              <a:rPr lang="en-US" altLang="zh-CN" dirty="0" smtClean="0"/>
              <a:t>……..		</a:t>
            </a:r>
            <a:endParaRPr lang="en-US" altLang="zh-CN" dirty="0"/>
          </a:p>
        </p:txBody>
      </p:sp>
      <p:sp>
        <p:nvSpPr>
          <p:cNvPr id="4" name="TextBox 3"/>
          <p:cNvSpPr txBox="1"/>
          <p:nvPr/>
        </p:nvSpPr>
        <p:spPr>
          <a:xfrm>
            <a:off x="1057835" y="1595718"/>
            <a:ext cx="6878806" cy="646331"/>
          </a:xfrm>
          <a:prstGeom prst="rect">
            <a:avLst/>
          </a:prstGeom>
          <a:noFill/>
        </p:spPr>
        <p:txBody>
          <a:bodyPr wrap="none" rtlCol="0">
            <a:spAutoFit/>
          </a:bodyPr>
          <a:lstStyle/>
          <a:p>
            <a:r>
              <a:rPr lang="zh-CN" altLang="en-US" dirty="0"/>
              <a:t>检测当用户输入的值里面包含一些特殊标签的时候，将标签过滤掉</a:t>
            </a: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7345"/>
            <a:ext cx="10515600" cy="1325563"/>
          </a:xfrm>
        </p:spPr>
        <p:txBody>
          <a:bodyPr>
            <a:normAutofit fontScale="90000"/>
          </a:bodyPr>
          <a:lstStyle/>
          <a:p>
            <a:r>
              <a:rPr lang="en-US" altLang="zh-CN" dirty="0"/>
              <a:t/>
            </a:r>
            <a:br>
              <a:rPr lang="en-US" altLang="zh-CN" dirty="0"/>
            </a:br>
            <a:r>
              <a:rPr lang="en-US" altLang="zh-CN" dirty="0"/>
              <a:t>CSP</a:t>
            </a:r>
            <a:br>
              <a:rPr lang="en-US" altLang="zh-CN" dirty="0"/>
            </a:br>
            <a:r>
              <a:rPr lang="en-US" altLang="zh-CN" dirty="0"/>
              <a:t>Content Security  Policy</a:t>
            </a:r>
          </a:p>
        </p:txBody>
      </p:sp>
      <p:sp>
        <p:nvSpPr>
          <p:cNvPr id="3" name="内容占位符 2"/>
          <p:cNvSpPr>
            <a:spLocks noGrp="1"/>
          </p:cNvSpPr>
          <p:nvPr>
            <p:ph idx="1"/>
          </p:nvPr>
        </p:nvSpPr>
        <p:spPr/>
        <p:txBody>
          <a:bodyPr/>
          <a:lstStyle/>
          <a:p>
            <a:endParaRPr lang="zh-CN" altLang="en-US" dirty="0"/>
          </a:p>
          <a:p>
            <a:r>
              <a:rPr lang="zh-CN" altLang="en-US" dirty="0"/>
              <a:t>内容安全策略</a:t>
            </a:r>
          </a:p>
          <a:p>
            <a:r>
              <a:rPr lang="zh-CN" altLang="en-US" dirty="0"/>
              <a:t>用于指定哪些内容可</a:t>
            </a:r>
            <a:r>
              <a:rPr lang="zh-CN" altLang="en-US" dirty="0" smtClean="0"/>
              <a:t>执行</a:t>
            </a:r>
            <a:endParaRPr lang="en-US" altLang="zh-CN" dirty="0" smtClean="0"/>
          </a:p>
          <a:p>
            <a:pPr marL="0" indent="0">
              <a:buNone/>
            </a:pPr>
            <a:r>
              <a:rPr lang="en-US" altLang="zh-CN" dirty="0" smtClean="0">
                <a:hlinkClick r:id="rId2"/>
              </a:rPr>
              <a:t>https://www.jianshu.com/p/4e8aff7f7de4</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前端还涉及的安全性问题</a:t>
            </a:r>
          </a:p>
        </p:txBody>
      </p:sp>
      <p:sp>
        <p:nvSpPr>
          <p:cNvPr id="3" name="内容占位符 2"/>
          <p:cNvSpPr>
            <a:spLocks noGrp="1"/>
          </p:cNvSpPr>
          <p:nvPr>
            <p:ph idx="1"/>
          </p:nvPr>
        </p:nvSpPr>
        <p:spPr>
          <a:xfrm>
            <a:off x="838200" y="1825625"/>
            <a:ext cx="10515600" cy="1218658"/>
          </a:xfrm>
        </p:spPr>
        <p:txBody>
          <a:bodyPr>
            <a:normAutofit/>
          </a:bodyPr>
          <a:lstStyle/>
          <a:p>
            <a:pPr marL="0" indent="0">
              <a:buNone/>
            </a:pPr>
            <a:r>
              <a:rPr lang="en-US" altLang="zh-CN" dirty="0"/>
              <a:t>CSRF</a:t>
            </a:r>
            <a:r>
              <a:rPr lang="zh-CN" altLang="en-US" dirty="0"/>
              <a:t>攻击</a:t>
            </a:r>
            <a:endParaRPr lang="en-US" altLang="zh-CN" dirty="0"/>
          </a:p>
          <a:p>
            <a:pPr marL="0" indent="0">
              <a:buNone/>
            </a:pPr>
            <a:r>
              <a:rPr lang="zh-CN" altLang="en-US" sz="1800" dirty="0" smtClean="0"/>
              <a:t>     即</a:t>
            </a:r>
            <a:r>
              <a:rPr lang="zh-CN" altLang="en-US" sz="1800" dirty="0"/>
              <a:t>跨站请求伪造</a:t>
            </a:r>
            <a:r>
              <a:rPr lang="zh-CN" altLang="en-US" sz="1800" dirty="0" smtClean="0"/>
              <a:t>，伪造用户信息是</a:t>
            </a:r>
            <a:r>
              <a:rPr lang="zh-CN" altLang="en-US" sz="1800" dirty="0"/>
              <a:t>一种常见的</a:t>
            </a:r>
            <a:r>
              <a:rPr lang="en-US" altLang="zh-CN" sz="1800" dirty="0"/>
              <a:t>Web</a:t>
            </a:r>
            <a:r>
              <a:rPr lang="zh-CN" altLang="en-US" sz="1800" dirty="0"/>
              <a:t>攻击，但很多开发者对它很陌生。</a:t>
            </a:r>
            <a:r>
              <a:rPr lang="en-US" altLang="zh-CN" sz="1800" dirty="0"/>
              <a:t>CSRF</a:t>
            </a:r>
            <a:r>
              <a:rPr lang="zh-CN" altLang="en-US" sz="1800" dirty="0"/>
              <a:t>也是</a:t>
            </a:r>
            <a:r>
              <a:rPr lang="en-US" altLang="zh-CN" sz="1800" dirty="0"/>
              <a:t>Web</a:t>
            </a:r>
            <a:r>
              <a:rPr lang="zh-CN" altLang="en-US" sz="1800" dirty="0"/>
              <a:t>安全中最容易被忽略的一种 网站</a:t>
            </a:r>
            <a:r>
              <a:rPr lang="zh-CN" altLang="en-US" sz="1800" dirty="0" smtClean="0"/>
              <a:t>攻击</a:t>
            </a:r>
          </a:p>
          <a:p>
            <a:pPr marL="0" indent="0">
              <a:buNone/>
            </a:pPr>
            <a:endParaRPr lang="zh-CN" altLang="en-US" dirty="0"/>
          </a:p>
        </p:txBody>
      </p:sp>
      <p:sp>
        <p:nvSpPr>
          <p:cNvPr id="5" name="TextBox 4"/>
          <p:cNvSpPr txBox="1"/>
          <p:nvPr/>
        </p:nvSpPr>
        <p:spPr>
          <a:xfrm>
            <a:off x="758284" y="3227168"/>
            <a:ext cx="11251579" cy="1631216"/>
          </a:xfrm>
          <a:prstGeom prst="rect">
            <a:avLst/>
          </a:prstGeom>
          <a:noFill/>
        </p:spPr>
        <p:txBody>
          <a:bodyPr wrap="square" rtlCol="0">
            <a:spAutoFit/>
          </a:bodyPr>
          <a:lstStyle/>
          <a:p>
            <a:r>
              <a:rPr lang="en-US" altLang="zh-CN" sz="2800" b="1" dirty="0" smtClean="0"/>
              <a:t>   </a:t>
            </a:r>
            <a:r>
              <a:rPr lang="en-US" altLang="zh-CN" sz="2800" dirty="0" smtClean="0"/>
              <a:t>SQL</a:t>
            </a:r>
            <a:r>
              <a:rPr lang="zh-CN" altLang="en-US" sz="2800" dirty="0"/>
              <a:t>注入攻击</a:t>
            </a:r>
            <a:endParaRPr lang="en-US" altLang="zh-CN" sz="2800" dirty="0"/>
          </a:p>
          <a:p>
            <a:r>
              <a:rPr lang="en-US" altLang="zh-CN" dirty="0" smtClean="0"/>
              <a:t>     SQL</a:t>
            </a:r>
            <a:r>
              <a:rPr lang="zh-CN" altLang="en-US" dirty="0"/>
              <a:t>注入</a:t>
            </a:r>
            <a:r>
              <a:rPr lang="en-US" altLang="zh-CN" dirty="0"/>
              <a:t>(SQL Injection)</a:t>
            </a:r>
            <a:r>
              <a:rPr lang="zh-CN" altLang="en-US" dirty="0"/>
              <a:t>，应用程序在向后台数据库传递</a:t>
            </a:r>
            <a:r>
              <a:rPr lang="en-US" altLang="zh-CN" dirty="0"/>
              <a:t>SQL(Structured Query Language</a:t>
            </a:r>
            <a:r>
              <a:rPr lang="zh-CN" altLang="en-US" dirty="0"/>
              <a:t>，结构化查询语言</a:t>
            </a:r>
            <a:r>
              <a:rPr lang="en-US" altLang="zh-CN" dirty="0"/>
              <a:t>)</a:t>
            </a:r>
            <a:r>
              <a:rPr lang="zh-CN" altLang="en-US" dirty="0"/>
              <a:t>时，攻击者将</a:t>
            </a:r>
            <a:r>
              <a:rPr lang="en-US" altLang="zh-CN" dirty="0"/>
              <a:t>SQL</a:t>
            </a:r>
            <a:r>
              <a:rPr lang="zh-CN" altLang="en-US" dirty="0"/>
              <a:t>命令插入到</a:t>
            </a:r>
            <a:r>
              <a:rPr lang="en-US" altLang="zh-CN" dirty="0"/>
              <a:t>Web</a:t>
            </a:r>
            <a:r>
              <a:rPr lang="zh-CN" altLang="en-US" dirty="0"/>
              <a:t>表单提交或输入域名或页面请求的查询字符串，最终达到欺骗服务器执行恶意的</a:t>
            </a:r>
            <a:r>
              <a:rPr lang="en-US" altLang="zh-CN" dirty="0"/>
              <a:t>SQL</a:t>
            </a:r>
            <a:r>
              <a:rPr lang="zh-CN" altLang="en-US" dirty="0"/>
              <a:t>命令</a:t>
            </a:r>
            <a:endParaRPr lang="en-US" altLang="zh-CN" dirty="0"/>
          </a:p>
          <a:p>
            <a:endParaRPr lang="zh-CN" altLang="en-US" dirty="0"/>
          </a:p>
        </p:txBody>
      </p:sp>
      <p:sp>
        <p:nvSpPr>
          <p:cNvPr id="7" name="TextBox 6"/>
          <p:cNvSpPr txBox="1"/>
          <p:nvPr/>
        </p:nvSpPr>
        <p:spPr>
          <a:xfrm>
            <a:off x="758285" y="4858385"/>
            <a:ext cx="11251578" cy="1354217"/>
          </a:xfrm>
          <a:prstGeom prst="rect">
            <a:avLst/>
          </a:prstGeom>
          <a:noFill/>
        </p:spPr>
        <p:txBody>
          <a:bodyPr wrap="square" rtlCol="0">
            <a:spAutoFit/>
          </a:bodyPr>
          <a:lstStyle/>
          <a:p>
            <a:r>
              <a:rPr lang="zh-CN" altLang="en-US" sz="2800" dirty="0"/>
              <a:t>文件上传漏洞</a:t>
            </a:r>
            <a:endParaRPr lang="en-US" altLang="zh-CN" sz="2800" dirty="0"/>
          </a:p>
          <a:p>
            <a:r>
              <a:rPr lang="zh-CN" altLang="en-US" dirty="0" smtClean="0"/>
              <a:t>   由于</a:t>
            </a:r>
            <a:r>
              <a:rPr lang="zh-CN" altLang="en-US" dirty="0"/>
              <a:t>文件上传功能实现代码没有严格限制用户上传的文件后缀以及文件类型，导致允许攻击者向某个可通过 </a:t>
            </a:r>
            <a:r>
              <a:rPr lang="en-US" altLang="zh-CN" dirty="0"/>
              <a:t>Web </a:t>
            </a:r>
            <a:r>
              <a:rPr lang="zh-CN" altLang="en-US" dirty="0"/>
              <a:t>访问的目录上传任意</a:t>
            </a:r>
            <a:r>
              <a:rPr lang="en-US" altLang="zh-CN" dirty="0"/>
              <a:t>PHP</a:t>
            </a:r>
            <a:r>
              <a:rPr lang="zh-CN" altLang="en-US" dirty="0"/>
              <a:t>文件</a:t>
            </a:r>
          </a:p>
          <a:p>
            <a:endParaRPr lang="zh-CN" altLang="en-US" dirty="0"/>
          </a:p>
        </p:txBody>
      </p:sp>
    </p:spTree>
    <p:extLst>
      <p:ext uri="{BB962C8B-B14F-4D97-AF65-F5344CB8AC3E}">
        <p14:creationId xmlns:p14="http://schemas.microsoft.com/office/powerpoint/2010/main" val="264982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500" y="187960"/>
            <a:ext cx="4606290" cy="893445"/>
          </a:xfrm>
        </p:spPr>
        <p:txBody>
          <a:bodyPr>
            <a:normAutofit fontScale="90000"/>
          </a:bodyPr>
          <a:lstStyle/>
          <a:p>
            <a:pPr>
              <a:lnSpc>
                <a:spcPct val="100000"/>
              </a:lnSpc>
            </a:pPr>
            <a:r>
              <a:rPr lang="zh-CN" altLang="en-US" b="1" dirty="0">
                <a:sym typeface="+mn-ea"/>
              </a:rPr>
              <a:t/>
            </a:r>
            <a:br>
              <a:rPr lang="zh-CN" altLang="en-US" b="1" dirty="0">
                <a:sym typeface="+mn-ea"/>
              </a:rPr>
            </a:br>
            <a:r>
              <a:rPr lang="zh-CN" altLang="en-US" sz="4900" dirty="0">
                <a:sym typeface="+mn-ea"/>
              </a:rPr>
              <a:t>什么是</a:t>
            </a:r>
            <a:r>
              <a:rPr lang="en-US" altLang="zh-CN" sz="4900" dirty="0" err="1">
                <a:sym typeface="+mn-ea"/>
              </a:rPr>
              <a:t>Xss</a:t>
            </a:r>
            <a:r>
              <a:rPr lang="en-US" altLang="zh-CN" sz="4900" dirty="0"/>
              <a:t/>
            </a:r>
            <a:br>
              <a:rPr lang="en-US" altLang="zh-CN" sz="4900" dirty="0"/>
            </a:br>
            <a:r>
              <a:rPr lang="zh-CN" altLang="en-US" b="1" dirty="0">
                <a:sym typeface="+mn-ea"/>
              </a:rPr>
              <a:t>   </a:t>
            </a:r>
            <a:r>
              <a:rPr lang="en-US" altLang="zh-CN" dirty="0">
                <a:sym typeface="+mn-ea"/>
              </a:rPr>
              <a:t>            </a:t>
            </a:r>
            <a:r>
              <a:rPr lang="en-US" altLang="zh-CN" sz="2400" dirty="0">
                <a:sym typeface="+mn-ea"/>
              </a:rPr>
              <a:t>  </a:t>
            </a:r>
          </a:p>
        </p:txBody>
      </p:sp>
      <p:sp>
        <p:nvSpPr>
          <p:cNvPr id="3" name="内容占位符 2"/>
          <p:cNvSpPr>
            <a:spLocks noGrp="1"/>
          </p:cNvSpPr>
          <p:nvPr>
            <p:ph idx="1"/>
          </p:nvPr>
        </p:nvSpPr>
        <p:spPr/>
        <p:txBody>
          <a:bodyPr/>
          <a:lstStyle/>
          <a:p>
            <a:pPr marL="0" indent="0">
              <a:buNone/>
            </a:pPr>
            <a:endParaRPr lang="zh-CN" altLang="en-US" dirty="0"/>
          </a:p>
          <a:p>
            <a:pPr marL="0" indent="0">
              <a:buNone/>
            </a:pPr>
            <a:r>
              <a:rPr lang="zh-CN" altLang="en-US" dirty="0">
                <a:sym typeface="+mn-ea"/>
              </a:rPr>
              <a:t>定义：</a:t>
            </a:r>
            <a:r>
              <a:rPr lang="zh-CN" altLang="en-US" sz="2400" dirty="0">
                <a:sym typeface="+mn-ea"/>
              </a:rPr>
              <a:t>即跨站脚本攻击，是一种常见于web application中的计算机安全漏洞。XSS通过在用户端注入恶意的可运行脚本，若服务器端对用户输入不进行处理，直接将用户输入输出到浏览器，则浏览器将会执行用户注入的脚本。</a:t>
            </a:r>
            <a:endParaRPr lang="zh-CN" altLang="en-US" sz="2400" dirty="0"/>
          </a:p>
        </p:txBody>
      </p:sp>
      <p:sp>
        <p:nvSpPr>
          <p:cNvPr id="4" name="右箭头 3"/>
          <p:cNvSpPr/>
          <p:nvPr/>
        </p:nvSpPr>
        <p:spPr>
          <a:xfrm>
            <a:off x="5202555" y="1407160"/>
            <a:ext cx="1249680" cy="405765"/>
          </a:xfrm>
          <a:prstGeom prst="rightArrow">
            <a:avLst/>
          </a:prstGeom>
          <a:solidFill>
            <a:schemeClr val="accent2"/>
          </a:solidFill>
          <a:ln>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10000"/>
              </a:lnSpc>
            </a:pPr>
            <a:endParaRPr lang="zh-CN" altLang="en-US"/>
          </a:p>
        </p:txBody>
      </p:sp>
      <p:sp>
        <p:nvSpPr>
          <p:cNvPr id="6" name="文本框 5"/>
          <p:cNvSpPr txBox="1"/>
          <p:nvPr/>
        </p:nvSpPr>
        <p:spPr>
          <a:xfrm>
            <a:off x="6891655" y="1315720"/>
            <a:ext cx="2620010" cy="497205"/>
          </a:xfrm>
          <a:prstGeom prst="rect">
            <a:avLst/>
          </a:prstGeom>
          <a:noFill/>
        </p:spPr>
        <p:txBody>
          <a:bodyPr wrap="square" rtlCol="0">
            <a:spAutoFit/>
          </a:bodyPr>
          <a:lstStyle/>
          <a:p>
            <a:pPr>
              <a:lnSpc>
                <a:spcPct val="110000"/>
              </a:lnSpc>
            </a:pPr>
            <a:r>
              <a:rPr lang="zh-CN" altLang="en-US" sz="2400">
                <a:sym typeface="+mn-ea"/>
              </a:rPr>
              <a:t>简称</a:t>
            </a:r>
            <a:r>
              <a:rPr lang="en-US" altLang="zh-CN" sz="2400">
                <a:sym typeface="+mn-ea"/>
              </a:rPr>
              <a:t>CSS  </a:t>
            </a:r>
            <a:endParaRPr lang="zh-CN" altLang="en-US"/>
          </a:p>
        </p:txBody>
      </p:sp>
      <p:sp>
        <p:nvSpPr>
          <p:cNvPr id="10" name="文本框 9"/>
          <p:cNvSpPr txBox="1"/>
          <p:nvPr/>
        </p:nvSpPr>
        <p:spPr>
          <a:xfrm>
            <a:off x="640080" y="1315720"/>
            <a:ext cx="3806825" cy="497205"/>
          </a:xfrm>
          <a:prstGeom prst="rect">
            <a:avLst/>
          </a:prstGeom>
          <a:noFill/>
        </p:spPr>
        <p:txBody>
          <a:bodyPr wrap="square" rtlCol="0">
            <a:spAutoFit/>
          </a:bodyPr>
          <a:lstStyle/>
          <a:p>
            <a:pPr>
              <a:lnSpc>
                <a:spcPct val="110000"/>
              </a:lnSpc>
            </a:pPr>
            <a:r>
              <a:rPr lang="zh-CN" altLang="en-US" sz="2400" b="1">
                <a:sym typeface="+mn-ea"/>
              </a:rPr>
              <a:t>英文名：</a:t>
            </a:r>
            <a:r>
              <a:rPr lang="en-US" altLang="zh-CN" sz="2400">
                <a:sym typeface="+mn-ea"/>
              </a:rPr>
              <a:t>Cross Site Scripting</a:t>
            </a:r>
            <a:endParaRPr lang="zh-CN" altLang="en-US" sz="2400"/>
          </a:p>
        </p:txBody>
      </p:sp>
      <p:sp>
        <p:nvSpPr>
          <p:cNvPr id="11" name="乘号 10"/>
          <p:cNvSpPr/>
          <p:nvPr/>
        </p:nvSpPr>
        <p:spPr>
          <a:xfrm>
            <a:off x="7040880" y="939800"/>
            <a:ext cx="1101725" cy="13398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12" name="文本框 11"/>
          <p:cNvSpPr txBox="1"/>
          <p:nvPr/>
        </p:nvSpPr>
        <p:spPr>
          <a:xfrm>
            <a:off x="6891655" y="1379855"/>
            <a:ext cx="1623060" cy="460375"/>
          </a:xfrm>
          <a:prstGeom prst="rect">
            <a:avLst/>
          </a:prstGeom>
          <a:noFill/>
        </p:spPr>
        <p:txBody>
          <a:bodyPr wrap="square" rtlCol="0">
            <a:spAutoFit/>
          </a:bodyPr>
          <a:lstStyle/>
          <a:p>
            <a:r>
              <a:rPr lang="zh-CN" altLang="en-US" sz="2400"/>
              <a:t>简称</a:t>
            </a:r>
            <a:r>
              <a:rPr lang="en-US" altLang="zh-CN" sz="2400"/>
              <a:t>XSS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54" y="3545821"/>
            <a:ext cx="7246937"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grpId="1" nodeType="clickEffect">
                                  <p:stCondLst>
                                    <p:cond delay="0"/>
                                  </p:stCondLst>
                                  <p:childTnLst>
                                    <p:anim calcmode="lin" valueType="num">
                                      <p:cBhvr additive="base">
                                        <p:cTn id="27" dur="500"/>
                                        <p:tgtEl>
                                          <p:spTgt spid="11"/>
                                        </p:tgtEl>
                                        <p:attrNameLst>
                                          <p:attrName>ppt_x</p:attrName>
                                        </p:attrNameLst>
                                      </p:cBhvr>
                                      <p:tavLst>
                                        <p:tav tm="0">
                                          <p:val>
                                            <p:strVal val="ppt_x"/>
                                          </p:val>
                                        </p:tav>
                                        <p:tav tm="100000">
                                          <p:val>
                                            <p:strVal val="ppt_x"/>
                                          </p:val>
                                        </p:tav>
                                      </p:tavLst>
                                    </p:anim>
                                    <p:anim calcmode="lin" valueType="num">
                                      <p:cBhvr additive="base">
                                        <p:cTn id="28" dur="500"/>
                                        <p:tgtEl>
                                          <p:spTgt spid="11"/>
                                        </p:tgtEl>
                                        <p:attrNameLst>
                                          <p:attrName>ppt_y</p:attrName>
                                        </p:attrNameLst>
                                      </p:cBhvr>
                                      <p:tavLst>
                                        <p:tav tm="0">
                                          <p:val>
                                            <p:strVal val="ppt_y"/>
                                          </p:val>
                                        </p:tav>
                                        <p:tav tm="100000">
                                          <p:val>
                                            <p:strVal val="1+ppt_h/2"/>
                                          </p:val>
                                        </p:tav>
                                      </p:tavLst>
                                    </p:anim>
                                    <p:set>
                                      <p:cBhvr>
                                        <p:cTn id="29" dur="1" fill="hold">
                                          <p:stCondLst>
                                            <p:cond delay="499"/>
                                          </p:stCondLst>
                                        </p:cTn>
                                        <p:tgtEl>
                                          <p:spTgt spid="11"/>
                                        </p:tgtEl>
                                        <p:attrNameLst>
                                          <p:attrName>style.visibility</p:attrName>
                                        </p:attrNameLst>
                                      </p:cBhvr>
                                      <p:to>
                                        <p:strVal val="hidden"/>
                                      </p:to>
                                    </p:set>
                                  </p:childTnLst>
                                </p:cTn>
                              </p:par>
                              <p:par>
                                <p:cTn id="30" presetID="2" presetClass="exit" presetSubtype="4" fill="hold" grpId="1" nodeType="with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ppt_x"/>
                                          </p:val>
                                        </p:tav>
                                      </p:tavLst>
                                    </p:anim>
                                    <p:anim calcmode="lin" valueType="num">
                                      <p:cBhvr additive="base">
                                        <p:cTn id="32" dur="500"/>
                                        <p:tgtEl>
                                          <p:spTgt spid="6"/>
                                        </p:tgtEl>
                                        <p:attrNameLst>
                                          <p:attrName>ppt_y</p:attrName>
                                        </p:attrNameLst>
                                      </p:cBhvr>
                                      <p:tavLst>
                                        <p:tav tm="0">
                                          <p:val>
                                            <p:strVal val="ppt_y"/>
                                          </p:val>
                                        </p:tav>
                                        <p:tav tm="100000">
                                          <p:val>
                                            <p:strVal val="1+ppt_h/2"/>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blinds(horizontal)">
                                      <p:cBhvr>
                                        <p:cTn id="43" dur="500"/>
                                        <p:tgtEl>
                                          <p:spTgt spid="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026"/>
                                        </p:tgtEl>
                                        <p:attrNameLst>
                                          <p:attrName>style.visibility</p:attrName>
                                        </p:attrNameLst>
                                      </p:cBhvr>
                                      <p:to>
                                        <p:strVal val="visible"/>
                                      </p:to>
                                    </p:set>
                                    <p:animEffect transition="in" filter="fade">
                                      <p:cBhvr>
                                        <p:cTn id="48" dur="1000"/>
                                        <p:tgtEl>
                                          <p:spTgt spid="1026"/>
                                        </p:tgtEl>
                                      </p:cBhvr>
                                    </p:animEffect>
                                    <p:anim calcmode="lin" valueType="num">
                                      <p:cBhvr>
                                        <p:cTn id="49" dur="1000" fill="hold"/>
                                        <p:tgtEl>
                                          <p:spTgt spid="1026"/>
                                        </p:tgtEl>
                                        <p:attrNameLst>
                                          <p:attrName>ppt_x</p:attrName>
                                        </p:attrNameLst>
                                      </p:cBhvr>
                                      <p:tavLst>
                                        <p:tav tm="0">
                                          <p:val>
                                            <p:strVal val="#ppt_x"/>
                                          </p:val>
                                        </p:tav>
                                        <p:tav tm="100000">
                                          <p:val>
                                            <p:strVal val="#ppt_x"/>
                                          </p:val>
                                        </p:tav>
                                      </p:tavLst>
                                    </p:anim>
                                    <p:anim calcmode="lin" valueType="num">
                                      <p:cBhvr>
                                        <p:cTn id="5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ldLvl="0" animBg="1"/>
      <p:bldP spid="6" grpId="0"/>
      <p:bldP spid="6" grpId="1"/>
      <p:bldP spid="10" grpId="0"/>
      <p:bldP spid="11" grpId="0" animBg="1"/>
      <p:bldP spid="11" grpId="1"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zh-CN" altLang="en-US" sz="4000" dirty="0"/>
              <a:t>能力越大，责任越大</a:t>
            </a:r>
            <a:endParaRPr lang="en-US" altLang="zh-CN" sz="4000" dirty="0" smtClean="0"/>
          </a:p>
          <a:p>
            <a:pPr marL="0" indent="0" algn="ctr">
              <a:buNone/>
            </a:pPr>
            <a:r>
              <a:rPr lang="zh-CN" altLang="en-US" sz="4000" dirty="0" smtClean="0"/>
              <a:t>做</a:t>
            </a:r>
            <a:r>
              <a:rPr lang="zh-CN" altLang="en-US" sz="4000" dirty="0"/>
              <a:t>一个守法的好公民</a:t>
            </a:r>
            <a:endParaRPr lang="en-US" altLang="zh-CN" sz="4000" dirty="0"/>
          </a:p>
          <a:p>
            <a:pPr marL="0" indent="0" algn="ctr">
              <a:buNone/>
            </a:pPr>
            <a:r>
              <a:rPr lang="zh-CN" altLang="en-US" sz="4000" dirty="0"/>
              <a:t>谢谢大家</a:t>
            </a:r>
          </a:p>
          <a:p>
            <a:pPr marL="0" indent="0">
              <a:buNone/>
            </a:pPr>
            <a:endParaRPr lang="zh-CN" altLang="en-US" sz="4000" b="1" dirty="0"/>
          </a:p>
        </p:txBody>
      </p:sp>
    </p:spTree>
    <p:extLst>
      <p:ext uri="{BB962C8B-B14F-4D97-AF65-F5344CB8AC3E}">
        <p14:creationId xmlns:p14="http://schemas.microsoft.com/office/powerpoint/2010/main" val="907001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XSS</a:t>
            </a:r>
            <a:r>
              <a:rPr lang="zh-CN" altLang="en-US" dirty="0"/>
              <a:t>攻击能干啥</a:t>
            </a:r>
          </a:p>
        </p:txBody>
      </p:sp>
      <p:sp>
        <p:nvSpPr>
          <p:cNvPr id="3" name="内容占位符 2"/>
          <p:cNvSpPr>
            <a:spLocks noGrp="1"/>
          </p:cNvSpPr>
          <p:nvPr>
            <p:ph idx="1"/>
          </p:nvPr>
        </p:nvSpPr>
        <p:spPr>
          <a:xfrm>
            <a:off x="838200" y="1825625"/>
            <a:ext cx="10515600" cy="2282351"/>
          </a:xfrm>
        </p:spPr>
        <p:txBody>
          <a:bodyPr>
            <a:normAutofit fontScale="92500" lnSpcReduction="10000"/>
          </a:bodyPr>
          <a:lstStyle/>
          <a:p>
            <a:pPr marL="0" indent="0">
              <a:buNone/>
            </a:pPr>
            <a:r>
              <a:rPr lang="en-US" altLang="zh-CN" dirty="0"/>
              <a:t>1</a:t>
            </a:r>
            <a:r>
              <a:rPr lang="zh-CN" altLang="en-US" dirty="0"/>
              <a:t>、获取页面数据       </a:t>
            </a:r>
          </a:p>
          <a:p>
            <a:pPr marL="0" indent="0">
              <a:buNone/>
            </a:pPr>
            <a:r>
              <a:rPr lang="en-US" altLang="zh-CN" dirty="0"/>
              <a:t>2</a:t>
            </a:r>
            <a:r>
              <a:rPr lang="zh-CN" altLang="en-US" dirty="0"/>
              <a:t>、获取</a:t>
            </a:r>
            <a:r>
              <a:rPr lang="en-US" altLang="zh-CN" dirty="0" smtClean="0"/>
              <a:t>cookies/session            </a:t>
            </a:r>
            <a:endParaRPr lang="en-US" altLang="zh-CN" dirty="0"/>
          </a:p>
          <a:p>
            <a:pPr marL="0" indent="0">
              <a:buNone/>
            </a:pPr>
            <a:r>
              <a:rPr lang="en-US" altLang="zh-CN" dirty="0"/>
              <a:t>3</a:t>
            </a:r>
            <a:r>
              <a:rPr lang="zh-CN" altLang="en-US" dirty="0" smtClean="0"/>
              <a:t>、</a:t>
            </a:r>
            <a:r>
              <a:rPr lang="zh-CN" altLang="en-US" dirty="0" smtClean="0"/>
              <a:t>伪装钓鱼网站</a:t>
            </a:r>
            <a:endParaRPr lang="en-US" altLang="zh-CN" dirty="0" smtClean="0"/>
          </a:p>
          <a:p>
            <a:pPr marL="0" indent="0">
              <a:buNone/>
            </a:pPr>
            <a:r>
              <a:rPr lang="en-US" altLang="zh-CN" dirty="0" smtClean="0"/>
              <a:t>4</a:t>
            </a:r>
            <a:r>
              <a:rPr lang="zh-CN" altLang="en-US" dirty="0" smtClean="0"/>
              <a:t>、网站蠕虫病毒</a:t>
            </a:r>
            <a:endParaRPr lang="zh-CN" altLang="en-US" dirty="0"/>
          </a:p>
          <a:p>
            <a:pPr marL="0" indent="0">
              <a:buNone/>
            </a:pPr>
            <a:r>
              <a:rPr lang="en-US" altLang="zh-CN" dirty="0" smtClean="0"/>
              <a:t>…….</a:t>
            </a:r>
            <a:endParaRPr lang="zh-CN" altLang="en-US" dirty="0"/>
          </a:p>
          <a:p>
            <a:pPr marL="0" indent="0">
              <a:buNone/>
            </a:pPr>
            <a:endParaRPr lang="zh-CN" altLang="en-US" dirty="0"/>
          </a:p>
        </p:txBody>
      </p:sp>
      <p:sp>
        <p:nvSpPr>
          <p:cNvPr id="4" name="TextBox 3"/>
          <p:cNvSpPr txBox="1"/>
          <p:nvPr/>
        </p:nvSpPr>
        <p:spPr>
          <a:xfrm>
            <a:off x="818866" y="4107976"/>
            <a:ext cx="6428095" cy="2523768"/>
          </a:xfrm>
          <a:prstGeom prst="rect">
            <a:avLst/>
          </a:prstGeom>
          <a:noFill/>
        </p:spPr>
        <p:txBody>
          <a:bodyPr wrap="square" rtlCol="0">
            <a:spAutoFit/>
          </a:bodyPr>
          <a:lstStyle/>
          <a:p>
            <a:r>
              <a:rPr lang="zh-CN" altLang="en-US" sz="2800" b="1" dirty="0"/>
              <a:t>危害</a:t>
            </a:r>
          </a:p>
          <a:p>
            <a:r>
              <a:rPr lang="zh-CN" altLang="en-US" sz="2800" dirty="0"/>
              <a:t>偷取网站任意数据</a:t>
            </a:r>
          </a:p>
          <a:p>
            <a:r>
              <a:rPr lang="zh-CN" altLang="en-US" sz="2800" dirty="0"/>
              <a:t>偷取用户资料</a:t>
            </a:r>
          </a:p>
          <a:p>
            <a:r>
              <a:rPr lang="zh-CN" altLang="en-US" sz="2800" dirty="0"/>
              <a:t>偷取用户密码和登录态</a:t>
            </a:r>
          </a:p>
          <a:p>
            <a:r>
              <a:rPr lang="zh-CN" altLang="en-US" sz="2800" dirty="0"/>
              <a:t>导致</a:t>
            </a:r>
            <a:r>
              <a:rPr lang="zh-CN" altLang="en-US" sz="2800" dirty="0" smtClean="0"/>
              <a:t>网站瘫痪</a:t>
            </a:r>
            <a:endParaRPr lang="zh-CN" altLang="en-US" sz="2800" dirty="0"/>
          </a:p>
          <a:p>
            <a:r>
              <a:rPr lang="en-US" altLang="zh-CN" dirty="0" smtClean="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XSS</a:t>
            </a:r>
            <a:r>
              <a:rPr lang="zh-CN" altLang="en-US" dirty="0"/>
              <a:t>攻击分类</a:t>
            </a:r>
          </a:p>
        </p:txBody>
      </p:sp>
      <p:sp>
        <p:nvSpPr>
          <p:cNvPr id="3" name="内容占位符 2"/>
          <p:cNvSpPr>
            <a:spLocks noGrp="1"/>
          </p:cNvSpPr>
          <p:nvPr>
            <p:ph idx="1"/>
          </p:nvPr>
        </p:nvSpPr>
        <p:spPr/>
        <p:txBody>
          <a:bodyPr/>
          <a:lstStyle/>
          <a:p>
            <a:endParaRPr lang="zh-CN" altLang="en-US" b="1" dirty="0"/>
          </a:p>
        </p:txBody>
      </p:sp>
      <p:sp>
        <p:nvSpPr>
          <p:cNvPr id="4" name="椭圆 3"/>
          <p:cNvSpPr/>
          <p:nvPr/>
        </p:nvSpPr>
        <p:spPr>
          <a:xfrm>
            <a:off x="1472565" y="2408555"/>
            <a:ext cx="3067050" cy="1489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p:cNvSpPr/>
          <p:nvPr/>
        </p:nvSpPr>
        <p:spPr>
          <a:xfrm>
            <a:off x="6407785" y="2408555"/>
            <a:ext cx="3067050" cy="1489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文本框 5"/>
          <p:cNvSpPr txBox="1"/>
          <p:nvPr/>
        </p:nvSpPr>
        <p:spPr>
          <a:xfrm>
            <a:off x="2276475" y="2914650"/>
            <a:ext cx="1593215" cy="583565"/>
          </a:xfrm>
          <a:prstGeom prst="rect">
            <a:avLst/>
          </a:prstGeom>
          <a:noFill/>
        </p:spPr>
        <p:txBody>
          <a:bodyPr wrap="square" rtlCol="0">
            <a:spAutoFit/>
          </a:bodyPr>
          <a:lstStyle/>
          <a:p>
            <a:r>
              <a:rPr lang="zh-CN" altLang="en-US" sz="3200" b="1" dirty="0">
                <a:solidFill>
                  <a:schemeClr val="bg1"/>
                </a:solidFill>
              </a:rPr>
              <a:t>反射型</a:t>
            </a:r>
          </a:p>
        </p:txBody>
      </p:sp>
      <p:sp>
        <p:nvSpPr>
          <p:cNvPr id="7" name="文本框 6"/>
          <p:cNvSpPr txBox="1"/>
          <p:nvPr/>
        </p:nvSpPr>
        <p:spPr>
          <a:xfrm>
            <a:off x="6906260" y="2914650"/>
            <a:ext cx="2054225" cy="583565"/>
          </a:xfrm>
          <a:prstGeom prst="rect">
            <a:avLst/>
          </a:prstGeom>
          <a:noFill/>
        </p:spPr>
        <p:txBody>
          <a:bodyPr wrap="square" rtlCol="0">
            <a:spAutoFit/>
          </a:bodyPr>
          <a:lstStyle/>
          <a:p>
            <a:r>
              <a:rPr lang="en-US" altLang="zh-CN" sz="3200" b="1" dirty="0">
                <a:solidFill>
                  <a:schemeClr val="bg1"/>
                </a:solidFill>
              </a:rPr>
              <a:t>    </a:t>
            </a:r>
            <a:r>
              <a:rPr lang="zh-CN" altLang="en-US" sz="3200" b="1" dirty="0">
                <a:solidFill>
                  <a:schemeClr val="bg1"/>
                </a:solidFill>
              </a:rPr>
              <a:t>存储型</a:t>
            </a:r>
          </a:p>
        </p:txBody>
      </p:sp>
      <p:sp>
        <p:nvSpPr>
          <p:cNvPr id="8" name="文本框 7"/>
          <p:cNvSpPr txBox="1"/>
          <p:nvPr/>
        </p:nvSpPr>
        <p:spPr>
          <a:xfrm>
            <a:off x="1383665" y="4522470"/>
            <a:ext cx="3617595" cy="521970"/>
          </a:xfrm>
          <a:prstGeom prst="rect">
            <a:avLst/>
          </a:prstGeom>
          <a:noFill/>
        </p:spPr>
        <p:txBody>
          <a:bodyPr wrap="square" rtlCol="0">
            <a:spAutoFit/>
          </a:bodyPr>
          <a:lstStyle/>
          <a:p>
            <a:r>
              <a:rPr lang="en-US" altLang="zh-CN" sz="2800" dirty="0" err="1"/>
              <a:t>url</a:t>
            </a:r>
            <a:r>
              <a:rPr lang="zh-CN" altLang="en-US" sz="2800" dirty="0"/>
              <a:t>参数直接注入</a:t>
            </a:r>
          </a:p>
        </p:txBody>
      </p:sp>
      <p:sp>
        <p:nvSpPr>
          <p:cNvPr id="9" name="文本框 8"/>
          <p:cNvSpPr txBox="1"/>
          <p:nvPr/>
        </p:nvSpPr>
        <p:spPr>
          <a:xfrm>
            <a:off x="6162675" y="4611370"/>
            <a:ext cx="3959225" cy="521970"/>
          </a:xfrm>
          <a:prstGeom prst="rect">
            <a:avLst/>
          </a:prstGeom>
          <a:noFill/>
        </p:spPr>
        <p:txBody>
          <a:bodyPr wrap="square" rtlCol="0">
            <a:spAutoFit/>
          </a:bodyPr>
          <a:lstStyle/>
          <a:p>
            <a:r>
              <a:rPr lang="zh-CN" altLang="en-US" sz="2800"/>
              <a:t>存储到</a:t>
            </a:r>
            <a:r>
              <a:rPr lang="en-US" altLang="zh-CN" sz="2800"/>
              <a:t>DB</a:t>
            </a:r>
            <a:r>
              <a:rPr lang="zh-CN" altLang="en-US" sz="2800"/>
              <a:t>后读取时注入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反射型</a:t>
            </a:r>
            <a:endParaRPr lang="zh-CN" altLang="en-US" dirty="0"/>
          </a:p>
        </p:txBody>
      </p:sp>
      <p:sp>
        <p:nvSpPr>
          <p:cNvPr id="6" name="TextBox 5"/>
          <p:cNvSpPr txBox="1"/>
          <p:nvPr/>
        </p:nvSpPr>
        <p:spPr>
          <a:xfrm>
            <a:off x="1201271" y="1658471"/>
            <a:ext cx="9442008" cy="1477328"/>
          </a:xfrm>
          <a:prstGeom prst="rect">
            <a:avLst/>
          </a:prstGeom>
          <a:noFill/>
        </p:spPr>
        <p:txBody>
          <a:bodyPr wrap="none" rtlCol="0">
            <a:spAutoFit/>
          </a:bodyPr>
          <a:lstStyle/>
          <a:p>
            <a:r>
              <a:rPr lang="zh-CN" altLang="en-US" dirty="0" smtClean="0"/>
              <a:t>一般是攻击者用特定的手法（如电子邮件）诱使用户去访问含有恶意代码的</a:t>
            </a:r>
            <a:endParaRPr lang="en-US" altLang="zh-CN" dirty="0" smtClean="0"/>
          </a:p>
          <a:p>
            <a:r>
              <a:rPr lang="en-US" altLang="zh-CN" dirty="0" err="1" smtClean="0"/>
              <a:t>Url</a:t>
            </a:r>
            <a:r>
              <a:rPr lang="zh-CN" altLang="en-US" dirty="0" smtClean="0"/>
              <a:t>，当用户点击这些链接时，恶意代码会直接在受害者浏览器上面执行</a:t>
            </a:r>
            <a:endParaRPr lang="en-US" altLang="zh-CN" dirty="0" smtClean="0"/>
          </a:p>
          <a:p>
            <a:r>
              <a:rPr lang="zh-CN" altLang="en-US" dirty="0"/>
              <a:t>缺</a:t>
            </a:r>
            <a:r>
              <a:rPr lang="zh-CN" altLang="en-US" dirty="0" smtClean="0"/>
              <a:t>点是用户点击时攻击，非持久化，由于恶意代码会直接拼接在</a:t>
            </a:r>
            <a:r>
              <a:rPr lang="en-US" altLang="zh-CN" dirty="0" err="1" smtClean="0"/>
              <a:t>url</a:t>
            </a:r>
            <a:r>
              <a:rPr lang="zh-CN" altLang="en-US" dirty="0" smtClean="0"/>
              <a:t>上面，所以容易被发现。</a:t>
            </a:r>
          </a:p>
          <a:p>
            <a:endParaRPr lang="zh-CN" altLang="en-US"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95" y="3486431"/>
            <a:ext cx="6677305" cy="292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07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反射型常用</a:t>
            </a:r>
            <a:r>
              <a:rPr lang="zh-CN" altLang="en-US" dirty="0"/>
              <a:t>伪装</a:t>
            </a:r>
            <a:r>
              <a:rPr lang="zh-CN" altLang="en-US" dirty="0" smtClean="0"/>
              <a:t>方式</a:t>
            </a:r>
            <a:endParaRPr lang="zh-CN" altLang="en-US" dirty="0"/>
          </a:p>
        </p:txBody>
      </p:sp>
      <p:sp>
        <p:nvSpPr>
          <p:cNvPr id="3" name="内容占位符 2"/>
          <p:cNvSpPr>
            <a:spLocks noGrp="1"/>
          </p:cNvSpPr>
          <p:nvPr>
            <p:ph idx="1"/>
          </p:nvPr>
        </p:nvSpPr>
        <p:spPr>
          <a:xfrm>
            <a:off x="838200" y="1825625"/>
            <a:ext cx="10515600" cy="2235387"/>
          </a:xfrm>
        </p:spPr>
        <p:txBody>
          <a:bodyPr>
            <a:normAutofit lnSpcReduction="10000"/>
          </a:bodyPr>
          <a:lstStyle/>
          <a:p>
            <a:pPr marL="0" indent="0">
              <a:buNone/>
            </a:pPr>
            <a:r>
              <a:rPr lang="en-US" altLang="zh-CN" dirty="0" smtClean="0"/>
              <a:t>1</a:t>
            </a:r>
            <a:r>
              <a:rPr lang="zh-CN" altLang="en-US" dirty="0" smtClean="0"/>
              <a:t>、</a:t>
            </a:r>
            <a:r>
              <a:rPr lang="en-US" altLang="zh-CN" dirty="0" err="1" smtClean="0"/>
              <a:t>url</a:t>
            </a:r>
            <a:r>
              <a:rPr lang="en-US" altLang="zh-CN" dirty="0" smtClean="0"/>
              <a:t> </a:t>
            </a:r>
            <a:r>
              <a:rPr lang="zh-CN" altLang="en-US" dirty="0" smtClean="0"/>
              <a:t>编码变形</a:t>
            </a:r>
            <a:r>
              <a:rPr lang="en-US" altLang="zh-CN" dirty="0" smtClean="0">
                <a:hlinkClick r:id="rId2"/>
              </a:rPr>
              <a:t>https://www.baidu.com/?keyword=%3Cscript%3Ealert(1)%3Cscript%3E</a:t>
            </a:r>
            <a:endParaRPr lang="en-US" altLang="zh-CN" dirty="0" smtClean="0"/>
          </a:p>
          <a:p>
            <a:pPr marL="0" indent="0">
              <a:buNone/>
            </a:pPr>
            <a:r>
              <a:rPr lang="en-US" altLang="zh-CN" dirty="0" smtClean="0"/>
              <a:t>2</a:t>
            </a:r>
            <a:r>
              <a:rPr lang="zh-CN" altLang="en-US" dirty="0" smtClean="0"/>
              <a:t>、短链接生成     </a:t>
            </a:r>
            <a:r>
              <a:rPr lang="en-US" altLang="zh-CN" dirty="0" smtClean="0">
                <a:hlinkClick r:id="rId3"/>
              </a:rPr>
              <a:t>http://suo.im/3hHVyX</a:t>
            </a:r>
            <a:endParaRPr lang="en-US" altLang="zh-CN" dirty="0" smtClean="0"/>
          </a:p>
          <a:p>
            <a:pPr marL="0" indent="0">
              <a:buNone/>
            </a:pPr>
            <a:r>
              <a:rPr lang="en-US" altLang="zh-CN" dirty="0" smtClean="0"/>
              <a:t>3</a:t>
            </a:r>
            <a:r>
              <a:rPr lang="zh-CN" altLang="en-US" dirty="0" smtClean="0"/>
              <a:t>、隐藏在其他页面中</a:t>
            </a:r>
            <a:endParaRPr lang="en-US" altLang="zh-CN" dirty="0" smtClean="0"/>
          </a:p>
          <a:p>
            <a:pPr marL="0" indent="0">
              <a:buNone/>
            </a:pPr>
            <a:r>
              <a:rPr lang="en-US" altLang="zh-CN" dirty="0" smtClean="0"/>
              <a:t>4</a:t>
            </a:r>
            <a:r>
              <a:rPr lang="zh-CN" altLang="en-US" dirty="0" smtClean="0"/>
              <a:t>、</a:t>
            </a:r>
            <a:r>
              <a:rPr lang="en-US" altLang="zh-CN" dirty="0" smtClean="0"/>
              <a:t>…….</a:t>
            </a:r>
            <a:endParaRPr lang="zh-CN" altLang="en-US" dirty="0"/>
          </a:p>
        </p:txBody>
      </p:sp>
    </p:spTree>
    <p:extLst>
      <p:ext uri="{BB962C8B-B14F-4D97-AF65-F5344CB8AC3E}">
        <p14:creationId xmlns:p14="http://schemas.microsoft.com/office/powerpoint/2010/main" val="16221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a:t>
            </a:r>
            <a:r>
              <a:rPr lang="zh-CN" altLang="en-US" dirty="0" smtClean="0"/>
              <a:t>型</a:t>
            </a:r>
            <a:endParaRPr lang="zh-CN" altLang="en-US" dirty="0"/>
          </a:p>
        </p:txBody>
      </p:sp>
      <p:sp>
        <p:nvSpPr>
          <p:cNvPr id="6" name="TextBox 5"/>
          <p:cNvSpPr txBox="1"/>
          <p:nvPr/>
        </p:nvSpPr>
        <p:spPr>
          <a:xfrm>
            <a:off x="932329" y="1658471"/>
            <a:ext cx="9917737" cy="923330"/>
          </a:xfrm>
          <a:prstGeom prst="rect">
            <a:avLst/>
          </a:prstGeom>
          <a:noFill/>
        </p:spPr>
        <p:txBody>
          <a:bodyPr wrap="square" rtlCol="0">
            <a:spAutoFit/>
          </a:bodyPr>
          <a:lstStyle/>
          <a:p>
            <a:r>
              <a:rPr lang="zh-CN" altLang="en-US" dirty="0" smtClean="0"/>
              <a:t>存储型跨站脚本也称为持久型跨站脚本，指攻击者事先将恶意代码存储到含有漏洞服务器中，</a:t>
            </a:r>
            <a:endParaRPr lang="en-US" altLang="zh-CN" dirty="0" smtClean="0"/>
          </a:p>
          <a:p>
            <a:r>
              <a:rPr lang="zh-CN" altLang="en-US" dirty="0" smtClean="0"/>
              <a:t>只要被害者浏览含有恶意代码的页面就会执行恶意代码。</a:t>
            </a:r>
            <a:endParaRPr lang="en-US" altLang="zh-CN" dirty="0"/>
          </a:p>
          <a:p>
            <a:r>
              <a:rPr lang="zh-CN" altLang="en-US" dirty="0" smtClean="0"/>
              <a:t>一般会出现在网站留言，评论，博客日志等交互处，危害大于反射型攻击</a:t>
            </a: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421" y="3182470"/>
            <a:ext cx="6013638" cy="336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47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存储型攻击方式</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举例：</a:t>
            </a:r>
            <a:endParaRPr lang="en-US" altLang="zh-CN" dirty="0" smtClean="0"/>
          </a:p>
          <a:p>
            <a:pPr marL="0" indent="0">
              <a:buNone/>
            </a:pPr>
            <a:r>
              <a:rPr lang="zh-CN" altLang="en-US" dirty="0" smtClean="0"/>
              <a:t>在用户评论里面添加代码</a:t>
            </a:r>
            <a:endParaRPr lang="en-US" altLang="zh-CN" dirty="0" smtClean="0"/>
          </a:p>
          <a:p>
            <a:pPr marL="0" indent="0">
              <a:buNone/>
            </a:pPr>
            <a:r>
              <a:rPr lang="nb-NO" altLang="zh-CN" dirty="0"/>
              <a:t> &lt;img src="null" alt="" onerror="alert(1</a:t>
            </a:r>
            <a:r>
              <a:rPr lang="nb-NO" altLang="zh-CN" dirty="0" smtClean="0"/>
              <a:t>)"&gt;</a:t>
            </a:r>
          </a:p>
          <a:p>
            <a:pPr marL="0" indent="0">
              <a:buNone/>
            </a:pPr>
            <a:r>
              <a:rPr lang="zh-CN" altLang="en-US" dirty="0" smtClean="0"/>
              <a:t>然后获取用户评论</a:t>
            </a:r>
            <a:endParaRPr lang="zh-CN" altLang="en-US" dirty="0"/>
          </a:p>
        </p:txBody>
      </p:sp>
    </p:spTree>
    <p:extLst>
      <p:ext uri="{BB962C8B-B14F-4D97-AF65-F5344CB8AC3E}">
        <p14:creationId xmlns:p14="http://schemas.microsoft.com/office/powerpoint/2010/main" val="1349277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XSS</a:t>
            </a:r>
            <a:r>
              <a:rPr lang="zh-CN" altLang="en-US" dirty="0"/>
              <a:t>攻击注入点</a:t>
            </a:r>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a:t>
            </a:r>
            <a:r>
              <a:rPr lang="en-US" altLang="zh-CN" dirty="0" smtClean="0"/>
              <a:t>html</a:t>
            </a:r>
            <a:r>
              <a:rPr lang="zh-CN" altLang="en-US" dirty="0"/>
              <a:t>节点内容</a:t>
            </a:r>
          </a:p>
          <a:p>
            <a:pPr marL="0" indent="0">
              <a:buNone/>
            </a:pPr>
            <a:r>
              <a:rPr lang="en-US" altLang="zh-CN" dirty="0" smtClean="0"/>
              <a:t>2</a:t>
            </a:r>
            <a:r>
              <a:rPr lang="zh-CN" altLang="en-US" dirty="0" smtClean="0"/>
              <a:t>、</a:t>
            </a:r>
            <a:r>
              <a:rPr lang="en-US" altLang="zh-CN" dirty="0" smtClean="0"/>
              <a:t>html</a:t>
            </a:r>
            <a:r>
              <a:rPr lang="zh-CN" altLang="en-US" dirty="0"/>
              <a:t>属性</a:t>
            </a:r>
          </a:p>
          <a:p>
            <a:pPr marL="0" indent="0">
              <a:buNone/>
            </a:pPr>
            <a:r>
              <a:rPr lang="en-US" altLang="zh-CN" dirty="0" smtClean="0"/>
              <a:t>3</a:t>
            </a:r>
            <a:r>
              <a:rPr lang="zh-CN" altLang="en-US" dirty="0" smtClean="0"/>
              <a:t>、</a:t>
            </a:r>
            <a:r>
              <a:rPr lang="en-US" altLang="zh-CN" dirty="0" err="1" smtClean="0"/>
              <a:t>js</a:t>
            </a:r>
            <a:r>
              <a:rPr lang="zh-CN" altLang="en-US" dirty="0"/>
              <a:t>代码</a:t>
            </a:r>
          </a:p>
          <a:p>
            <a:pPr marL="0" indent="0">
              <a:buNone/>
            </a:pPr>
            <a:r>
              <a:rPr lang="en-US" altLang="zh-CN" dirty="0" smtClean="0"/>
              <a:t>4</a:t>
            </a:r>
            <a:r>
              <a:rPr lang="zh-CN" altLang="en-US" dirty="0" smtClean="0"/>
              <a:t>、富</a:t>
            </a:r>
            <a:r>
              <a:rPr lang="zh-CN" altLang="en-US" dirty="0"/>
              <a:t>文本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1819</TotalTime>
  <Words>735</Words>
  <Application>Microsoft Office PowerPoint</Application>
  <PresentationFormat>自定义</PresentationFormat>
  <Paragraphs>100</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 什么是Xss                  </vt:lpstr>
      <vt:lpstr>XSS攻击能干啥</vt:lpstr>
      <vt:lpstr>XSS攻击分类</vt:lpstr>
      <vt:lpstr>反射型</vt:lpstr>
      <vt:lpstr>反射型常用伪装方式</vt:lpstr>
      <vt:lpstr>存储型</vt:lpstr>
      <vt:lpstr>存储型攻击方式</vt:lpstr>
      <vt:lpstr>XSS攻击注入点</vt:lpstr>
      <vt:lpstr>HTML节点内容</vt:lpstr>
      <vt:lpstr>HTML属性</vt:lpstr>
      <vt:lpstr>javascript代码</vt:lpstr>
      <vt:lpstr>富文本</vt:lpstr>
      <vt:lpstr>如何防御XSS </vt:lpstr>
      <vt:lpstr>浏览器自带防御</vt:lpstr>
      <vt:lpstr>HTML特殊符号过滤</vt:lpstr>
      <vt:lpstr>Html标签属性过滤</vt:lpstr>
      <vt:lpstr> CSP Content Security  Policy</vt:lpstr>
      <vt:lpstr>前端还涉及的安全性问题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43</cp:revision>
  <dcterms:created xsi:type="dcterms:W3CDTF">2018-05-26T13:38:00Z</dcterms:created>
  <dcterms:modified xsi:type="dcterms:W3CDTF">2018-06-08T08:58:32Z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2052-10.1.0.7233</vt:lpwstr>
  </property>
</Properties>
</file>