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Oswald Regular"/>
      <p:regular r:id="rId33"/>
      <p:bold r:id="rId34"/>
    </p:embeddedFont>
    <p:embeddedFont>
      <p:font typeface="Playfair Display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Playfair Display Regular"/>
      <p:bold r:id="rId43"/>
      <p:boldItalic r:id="rId44"/>
    </p:embeddedFont>
    <p:embeddedFont>
      <p:font typeface="Oswald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44" Type="http://schemas.openxmlformats.org/officeDocument/2006/relationships/font" Target="fonts/PlayfairDisplayRegular-boldItalic.fntdata"/><Relationship Id="rId21" Type="http://schemas.openxmlformats.org/officeDocument/2006/relationships/slide" Target="slides/slide16.xml"/><Relationship Id="rId43" Type="http://schemas.openxmlformats.org/officeDocument/2006/relationships/font" Target="fonts/PlayfairDisplayRegular-bold.fntdata"/><Relationship Id="rId24" Type="http://schemas.openxmlformats.org/officeDocument/2006/relationships/slide" Target="slides/slide19.xml"/><Relationship Id="rId46" Type="http://schemas.openxmlformats.org/officeDocument/2006/relationships/font" Target="fonts/Oswald-bold.fntdata"/><Relationship Id="rId23" Type="http://schemas.openxmlformats.org/officeDocument/2006/relationships/slide" Target="slides/slide18.xml"/><Relationship Id="rId45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swaldRegular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34" Type="http://schemas.openxmlformats.org/officeDocument/2006/relationships/font" Target="fonts/OswaldRegular-bold.fntdata"/><Relationship Id="rId15" Type="http://schemas.openxmlformats.org/officeDocument/2006/relationships/slide" Target="slides/slide10.xml"/><Relationship Id="rId37" Type="http://schemas.openxmlformats.org/officeDocument/2006/relationships/font" Target="fonts/PlayfairDisplay-italic.fntdata"/><Relationship Id="rId14" Type="http://schemas.openxmlformats.org/officeDocument/2006/relationships/slide" Target="slides/slide9.xml"/><Relationship Id="rId36" Type="http://schemas.openxmlformats.org/officeDocument/2006/relationships/font" Target="fonts/PlayfairDisplay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font" Target="fonts/PlayfairDispl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78591e3e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78591e3e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768f64808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768f64808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768f6480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768f6480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768f64808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768f64808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After categorize quality, density actually shows the impact for the two classes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768f64808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768f6480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788a271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788a271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788a2716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788a2716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After categorize quality, density actually shows the impact for the two classes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768f64808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768f64808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768f64808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768f6480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768f6480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768f6480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7643188c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7643188c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7643188c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7643188c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768f6480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768f6480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7643188c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7643188c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78591e3e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78591e3e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7643188c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7643188c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768f64808_3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768f64808_3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768f64808_3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768f64808_3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768f64808_3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768f64808_3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7643188c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7643188c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768f64808_3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768f64808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7643188c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7643188c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643188c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643188c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7643188cc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7643188c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768f648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768f648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7643188c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7643188c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2.png"/><Relationship Id="rId4" Type="http://schemas.openxmlformats.org/officeDocument/2006/relationships/image" Target="../media/image25.png"/><Relationship Id="rId5" Type="http://schemas.openxmlformats.org/officeDocument/2006/relationships/image" Target="../media/image30.png"/><Relationship Id="rId6" Type="http://schemas.openxmlformats.org/officeDocument/2006/relationships/image" Target="../media/image27.png"/><Relationship Id="rId7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Relationship Id="rId5" Type="http://schemas.openxmlformats.org/officeDocument/2006/relationships/image" Target="../media/image8.png"/><Relationship Id="rId6" Type="http://schemas.openxmlformats.org/officeDocument/2006/relationships/image" Target="../media/image23.png"/><Relationship Id="rId7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5.png"/><Relationship Id="rId4" Type="http://schemas.openxmlformats.org/officeDocument/2006/relationships/image" Target="../media/image44.png"/><Relationship Id="rId5" Type="http://schemas.openxmlformats.org/officeDocument/2006/relationships/image" Target="../media/image50.png"/><Relationship Id="rId6" Type="http://schemas.openxmlformats.org/officeDocument/2006/relationships/image" Target="../media/image46.png"/><Relationship Id="rId7" Type="http://schemas.openxmlformats.org/officeDocument/2006/relationships/image" Target="../media/image4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2.png"/><Relationship Id="rId4" Type="http://schemas.openxmlformats.org/officeDocument/2006/relationships/image" Target="../media/image5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4.png"/><Relationship Id="rId4" Type="http://schemas.openxmlformats.org/officeDocument/2006/relationships/image" Target="../media/image5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3.png"/><Relationship Id="rId4" Type="http://schemas.openxmlformats.org/officeDocument/2006/relationships/image" Target="../media/image4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2.png"/><Relationship Id="rId13" Type="http://schemas.openxmlformats.org/officeDocument/2006/relationships/image" Target="../media/image18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Relationship Id="rId14" Type="http://schemas.openxmlformats.org/officeDocument/2006/relationships/image" Target="../media/image16.png"/><Relationship Id="rId5" Type="http://schemas.openxmlformats.org/officeDocument/2006/relationships/image" Target="../media/image37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32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8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How to </a:t>
            </a:r>
            <a:r>
              <a:rPr b="0" lang="en-GB" sz="4800">
                <a:solidFill>
                  <a:srgbClr val="FFFF00"/>
                </a:solidFill>
                <a:highlight>
                  <a:schemeClr val="accent5"/>
                </a:highlight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Make</a:t>
            </a:r>
            <a:r>
              <a:rPr b="0" lang="en-GB" sz="48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 great </a:t>
            </a:r>
            <a:r>
              <a:rPr b="0" lang="en-GB" sz="4800">
                <a:solidFill>
                  <a:srgbClr val="FFFF00"/>
                </a:solidFill>
                <a:highlight>
                  <a:schemeClr val="accent5"/>
                </a:highlight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Cookies</a:t>
            </a:r>
            <a:r>
              <a:rPr b="0" lang="en-GB" sz="48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?</a:t>
            </a:r>
            <a:endParaRPr b="0" sz="45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 our models tell you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64025"/>
            <a:ext cx="539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Num Features vs Original Target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960475" y="1408950"/>
            <a:ext cx="79365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swald"/>
              <a:buChar char="-"/>
            </a:pPr>
            <a:r>
              <a:rPr lang="en-GB" sz="22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From BoxPlots, we see three different behaviors for Target variable </a:t>
            </a:r>
            <a:endParaRPr sz="22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swald"/>
              <a:buChar char="-"/>
            </a:pPr>
            <a:r>
              <a:rPr lang="en-GB" sz="22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Considering logic reality </a:t>
            </a:r>
            <a:endParaRPr sz="22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swald"/>
              <a:buChar char="-"/>
            </a:pPr>
            <a:r>
              <a:rPr lang="en-GB" sz="22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We decide to try either with Two Classes for Three Classes</a:t>
            </a:r>
            <a:endParaRPr sz="22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Two Classes: Good Cookies vs Bad Cookies</a:t>
            </a:r>
            <a:endParaRPr sz="22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Three Classes: Due to Boxplots </a:t>
            </a:r>
            <a:endParaRPr sz="22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64025"/>
            <a:ext cx="539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Cat Features vs Original Target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b="-59642" l="22359" r="27247" t="108160"/>
          <a:stretch/>
        </p:blipFill>
        <p:spPr>
          <a:xfrm>
            <a:off x="1258250" y="2302676"/>
            <a:ext cx="3503300" cy="244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9850" y="912325"/>
            <a:ext cx="2516498" cy="15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425" y="737263"/>
            <a:ext cx="1643455" cy="1044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225" y="1781976"/>
            <a:ext cx="1613838" cy="99653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4674975" y="191675"/>
            <a:ext cx="4524300" cy="23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Oswald"/>
              <a:buChar char="-"/>
            </a:pPr>
            <a:r>
              <a:rPr lang="en-GB" sz="17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Good cookies are using more Melted Butter</a:t>
            </a:r>
            <a:endParaRPr sz="17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Oswald"/>
              <a:buChar char="-"/>
            </a:pPr>
            <a:r>
              <a:rPr lang="en-GB" sz="17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Bad cookies are using more Cubed Butter</a:t>
            </a:r>
            <a:endParaRPr sz="17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Oswald"/>
              <a:buChar char="-"/>
            </a:pPr>
            <a:r>
              <a:rPr lang="en-GB" sz="17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Aesthetic Appeal has no impact on Quality</a:t>
            </a:r>
            <a:endParaRPr sz="17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Oswald"/>
              <a:buChar char="-"/>
            </a:pPr>
            <a:r>
              <a:rPr lang="en-GB" sz="17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With more Chocolate and Raisins as Mixins tends to have better cookies</a:t>
            </a:r>
            <a:endParaRPr sz="17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0775" y="2641125"/>
            <a:ext cx="8423640" cy="24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64025"/>
            <a:ext cx="539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Target? - Two Classes: Bad vs Good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52575" l="0" r="0" t="0"/>
          <a:stretch/>
        </p:blipFill>
        <p:spPr>
          <a:xfrm>
            <a:off x="405850" y="927800"/>
            <a:ext cx="3511385" cy="8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900" y="942373"/>
            <a:ext cx="3300450" cy="812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24"/>
          <p:cNvGrpSpPr/>
          <p:nvPr/>
        </p:nvGrpSpPr>
        <p:grpSpPr>
          <a:xfrm>
            <a:off x="1296875" y="4058650"/>
            <a:ext cx="7445475" cy="1162800"/>
            <a:chOff x="1296875" y="4058650"/>
            <a:chExt cx="7445475" cy="1162800"/>
          </a:xfrm>
        </p:grpSpPr>
        <p:sp>
          <p:nvSpPr>
            <p:cNvPr id="171" name="Google Shape;171;p24"/>
            <p:cNvSpPr txBox="1"/>
            <p:nvPr/>
          </p:nvSpPr>
          <p:spPr>
            <a:xfrm>
              <a:off x="3090650" y="4058650"/>
              <a:ext cx="5651700" cy="116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1500"/>
                <a:buFont typeface="Oswald"/>
                <a:buChar char="-"/>
              </a:pPr>
              <a:r>
                <a:rPr lang="en-GB" sz="1500">
                  <a:solidFill>
                    <a:schemeClr val="accent5"/>
                  </a:solidFill>
                  <a:highlight>
                    <a:srgbClr val="FFFF00"/>
                  </a:highlight>
                  <a:latin typeface="Oswald"/>
                  <a:ea typeface="Oswald"/>
                  <a:cs typeface="Oswald"/>
                  <a:sym typeface="Oswald"/>
                </a:rPr>
                <a:t>Dropping has impact on target </a:t>
              </a:r>
              <a:endParaRPr sz="15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1500"/>
                <a:buFont typeface="Oswald"/>
                <a:buChar char="-"/>
              </a:pPr>
              <a:r>
                <a:rPr lang="en-GB" sz="1500">
                  <a:solidFill>
                    <a:schemeClr val="accent5"/>
                  </a:solidFill>
                  <a:highlight>
                    <a:srgbClr val="FFFF00"/>
                  </a:highlight>
                  <a:latin typeface="Oswald"/>
                  <a:ea typeface="Oswald"/>
                  <a:cs typeface="Oswald"/>
                  <a:sym typeface="Oswald"/>
                </a:rPr>
                <a:t>Encoded Bake Temp </a:t>
              </a:r>
              <a:endParaRPr sz="15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1500"/>
                <a:buFont typeface="Oswald"/>
                <a:buChar char="-"/>
              </a:pPr>
              <a:r>
                <a:rPr lang="en-GB" sz="1500">
                  <a:solidFill>
                    <a:schemeClr val="accent5"/>
                  </a:solidFill>
                  <a:highlight>
                    <a:srgbClr val="FFFF00"/>
                  </a:highlight>
                  <a:latin typeface="Oswald"/>
                  <a:ea typeface="Oswald"/>
                  <a:cs typeface="Oswald"/>
                  <a:sym typeface="Oswald"/>
                </a:rPr>
                <a:t>Affects the imbalance of classes when we drop those rows</a:t>
              </a:r>
              <a:endParaRPr sz="15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72" name="Google Shape;172;p24"/>
            <p:cNvSpPr txBox="1"/>
            <p:nvPr/>
          </p:nvSpPr>
          <p:spPr>
            <a:xfrm>
              <a:off x="1296875" y="4319475"/>
              <a:ext cx="1963500" cy="4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accent5"/>
                  </a:solidFill>
                  <a:highlight>
                    <a:srgbClr val="FFFF00"/>
                  </a:highlight>
                  <a:latin typeface="Oswald"/>
                  <a:ea typeface="Oswald"/>
                  <a:cs typeface="Oswald"/>
                  <a:sym typeface="Oswald"/>
                </a:rPr>
                <a:t>Keep </a:t>
              </a:r>
              <a:endParaRPr sz="15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endParaRPr>
            </a:p>
          </p:txBody>
        </p:sp>
        <p:pic>
          <p:nvPicPr>
            <p:cNvPr id="173" name="Google Shape;173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73075" y="4660500"/>
              <a:ext cx="1714500" cy="3524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4" name="Google Shape;17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4700" y="1907100"/>
            <a:ext cx="3376650" cy="2315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 rotWithShape="1">
          <a:blip r:embed="rId7">
            <a:alphaModFix/>
          </a:blip>
          <a:srcRect b="0" l="0" r="0" t="8079"/>
          <a:stretch/>
        </p:blipFill>
        <p:spPr>
          <a:xfrm>
            <a:off x="397000" y="1948569"/>
            <a:ext cx="3376650" cy="225875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/>
          <p:nvPr/>
        </p:nvSpPr>
        <p:spPr>
          <a:xfrm>
            <a:off x="311700" y="1840850"/>
            <a:ext cx="3605400" cy="238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311700" y="64025"/>
            <a:ext cx="603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Num Features vs Target：</a:t>
            </a:r>
            <a:r>
              <a:rPr lang="en-GB">
                <a:solidFill>
                  <a:schemeClr val="accent5"/>
                </a:solidFill>
              </a:rPr>
              <a:t>Two Classes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5619275" y="4205125"/>
            <a:ext cx="3656400" cy="11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Oswald"/>
              <a:buChar char="-"/>
            </a:pPr>
            <a:r>
              <a:rPr lang="en-GB" sz="15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Density </a:t>
            </a:r>
            <a:r>
              <a:rPr lang="en-GB" sz="15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has no impact on Quality</a:t>
            </a:r>
            <a:endParaRPr sz="15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Oswald"/>
              <a:buChar char="-"/>
            </a:pPr>
            <a:r>
              <a:rPr lang="en-GB" sz="15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Crunch Factor has no impact on Quality</a:t>
            </a:r>
            <a:endParaRPr sz="15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77225"/>
            <a:ext cx="6740074" cy="41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/>
          <p:nvPr/>
        </p:nvSpPr>
        <p:spPr>
          <a:xfrm>
            <a:off x="1921475" y="2042100"/>
            <a:ext cx="1978200" cy="162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3641075" y="3663900"/>
            <a:ext cx="1978200" cy="1395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311700" y="64025"/>
            <a:ext cx="608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% </a:t>
            </a:r>
            <a:r>
              <a:rPr lang="en-GB">
                <a:solidFill>
                  <a:schemeClr val="accent5"/>
                </a:solidFill>
              </a:rPr>
              <a:t>Cat Features vs Target：</a:t>
            </a:r>
            <a:r>
              <a:rPr lang="en-GB">
                <a:solidFill>
                  <a:schemeClr val="accent5"/>
                </a:solidFill>
              </a:rPr>
              <a:t>Two Classes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4751750" y="823963"/>
            <a:ext cx="3765900" cy="1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Oswald"/>
              <a:buChar char="-"/>
            </a:pPr>
            <a:r>
              <a:rPr lang="en-GB" sz="17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Aesthetic Appeal has no impact on Quality</a:t>
            </a:r>
            <a:endParaRPr sz="17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Oswald"/>
              <a:buChar char="-"/>
            </a:pPr>
            <a:r>
              <a:rPr lang="en-GB" sz="17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With chocolate, we can make better cookies </a:t>
            </a:r>
            <a:endParaRPr sz="17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600" y="3062025"/>
            <a:ext cx="6644924" cy="19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 rotWithShape="1">
          <a:blip r:embed="rId4">
            <a:alphaModFix/>
          </a:blip>
          <a:srcRect b="0" l="0" r="0" t="50246"/>
          <a:stretch/>
        </p:blipFill>
        <p:spPr>
          <a:xfrm>
            <a:off x="400150" y="897275"/>
            <a:ext cx="2064174" cy="114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 rotWithShape="1">
          <a:blip r:embed="rId4">
            <a:alphaModFix/>
          </a:blip>
          <a:srcRect b="50246" l="0" r="0" t="0"/>
          <a:stretch/>
        </p:blipFill>
        <p:spPr>
          <a:xfrm>
            <a:off x="2536625" y="934725"/>
            <a:ext cx="1928601" cy="10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0588" y="2690000"/>
            <a:ext cx="2993938" cy="17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311700" y="64025"/>
            <a:ext cx="539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Target? - Three Classes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900" y="2156925"/>
            <a:ext cx="3689950" cy="26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9100" y="933151"/>
            <a:ext cx="2798490" cy="92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1213225" y="2156925"/>
            <a:ext cx="180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Over Sampling</a:t>
            </a:r>
            <a:endParaRPr sz="22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311700" y="64025"/>
            <a:ext cx="603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Num Features vs Target：Three Classes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5619275" y="4205125"/>
            <a:ext cx="3656400" cy="11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Oswald"/>
              <a:buChar char="-"/>
            </a:pPr>
            <a:r>
              <a:rPr lang="en-GB" sz="15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Density has no impact on Quality</a:t>
            </a:r>
            <a:endParaRPr sz="15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Oswald"/>
              <a:buChar char="-"/>
            </a:pPr>
            <a:r>
              <a:rPr lang="en-GB" sz="15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Crunch Factor has no impact on Quality</a:t>
            </a:r>
            <a:endParaRPr sz="15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50" y="941525"/>
            <a:ext cx="6636348" cy="411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/>
          <p:nvPr/>
        </p:nvSpPr>
        <p:spPr>
          <a:xfrm>
            <a:off x="1921475" y="2268900"/>
            <a:ext cx="1978200" cy="1395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3641075" y="3663900"/>
            <a:ext cx="1978200" cy="1395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311700" y="64025"/>
            <a:ext cx="539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% Cat Features vs Target : Three Classes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75" y="1744297"/>
            <a:ext cx="8652050" cy="260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311700" y="64025"/>
            <a:ext cx="539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Questions</a:t>
            </a:r>
            <a:r>
              <a:rPr lang="en-GB">
                <a:solidFill>
                  <a:schemeClr val="accent5"/>
                </a:solidFill>
              </a:rPr>
              <a:t>?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224" name="Google Shape;224;p30"/>
          <p:cNvGrpSpPr/>
          <p:nvPr/>
        </p:nvGrpSpPr>
        <p:grpSpPr>
          <a:xfrm>
            <a:off x="351916" y="890884"/>
            <a:ext cx="4220095" cy="1680862"/>
            <a:chOff x="468350" y="728082"/>
            <a:chExt cx="5239750" cy="2355467"/>
          </a:xfrm>
        </p:grpSpPr>
        <p:pic>
          <p:nvPicPr>
            <p:cNvPr id="225" name="Google Shape;225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8350" y="1395725"/>
              <a:ext cx="2912325" cy="168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27375" y="1395725"/>
              <a:ext cx="2580725" cy="16049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30"/>
            <p:cNvSpPr txBox="1"/>
            <p:nvPr/>
          </p:nvSpPr>
          <p:spPr>
            <a:xfrm>
              <a:off x="468352" y="728082"/>
              <a:ext cx="19815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chemeClr val="accent5"/>
                  </a:solidFill>
                  <a:highlight>
                    <a:srgbClr val="FFFF00"/>
                  </a:highlight>
                  <a:latin typeface="Oswald"/>
                  <a:ea typeface="Oswald"/>
                  <a:cs typeface="Oswald"/>
                  <a:sym typeface="Oswald"/>
                </a:rPr>
                <a:t>Sugar vs Calories</a:t>
              </a:r>
              <a:endParaRPr sz="17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228" name="Google Shape;228;p30"/>
          <p:cNvGrpSpPr/>
          <p:nvPr/>
        </p:nvGrpSpPr>
        <p:grpSpPr>
          <a:xfrm>
            <a:off x="416825" y="2775000"/>
            <a:ext cx="2440200" cy="1914647"/>
            <a:chOff x="416825" y="2775000"/>
            <a:chExt cx="2440200" cy="1914647"/>
          </a:xfrm>
        </p:grpSpPr>
        <p:pic>
          <p:nvPicPr>
            <p:cNvPr id="229" name="Google Shape;229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3025" y="3165297"/>
              <a:ext cx="2188650" cy="1524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Google Shape;230;p30"/>
            <p:cNvSpPr txBox="1"/>
            <p:nvPr/>
          </p:nvSpPr>
          <p:spPr>
            <a:xfrm>
              <a:off x="416825" y="2775000"/>
              <a:ext cx="2440200" cy="39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chemeClr val="accent5"/>
                  </a:solidFill>
                  <a:highlight>
                    <a:srgbClr val="FFFF00"/>
                  </a:highlight>
                  <a:latin typeface="Oswald"/>
                  <a:ea typeface="Oswald"/>
                  <a:cs typeface="Oswald"/>
                  <a:sym typeface="Oswald"/>
                </a:rPr>
                <a:t>Butter Type impact Quality</a:t>
              </a:r>
              <a:endParaRPr sz="17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231" name="Google Shape;231;p30"/>
          <p:cNvGrpSpPr/>
          <p:nvPr/>
        </p:nvGrpSpPr>
        <p:grpSpPr>
          <a:xfrm>
            <a:off x="4811592" y="219584"/>
            <a:ext cx="3131109" cy="2352175"/>
            <a:chOff x="4925317" y="146084"/>
            <a:chExt cx="3131109" cy="2352175"/>
          </a:xfrm>
        </p:grpSpPr>
        <p:pic>
          <p:nvPicPr>
            <p:cNvPr id="232" name="Google Shape;232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925325" y="582450"/>
              <a:ext cx="3131101" cy="19158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30"/>
            <p:cNvSpPr txBox="1"/>
            <p:nvPr/>
          </p:nvSpPr>
          <p:spPr>
            <a:xfrm>
              <a:off x="4925317" y="146084"/>
              <a:ext cx="1596000" cy="40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chemeClr val="accent5"/>
                  </a:solidFill>
                  <a:highlight>
                    <a:srgbClr val="FFFF00"/>
                  </a:highlight>
                  <a:latin typeface="Oswald"/>
                  <a:ea typeface="Oswald"/>
                  <a:cs typeface="Oswald"/>
                  <a:sym typeface="Oswald"/>
                </a:rPr>
                <a:t>Weight vs Mixins</a:t>
              </a:r>
              <a:endParaRPr sz="17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234" name="Google Shape;234;p30"/>
          <p:cNvGrpSpPr/>
          <p:nvPr/>
        </p:nvGrpSpPr>
        <p:grpSpPr>
          <a:xfrm>
            <a:off x="4730075" y="2720250"/>
            <a:ext cx="3142478" cy="2323250"/>
            <a:chOff x="4919638" y="2732900"/>
            <a:chExt cx="3142478" cy="2323250"/>
          </a:xfrm>
        </p:grpSpPr>
        <p:pic>
          <p:nvPicPr>
            <p:cNvPr id="235" name="Google Shape;235;p3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919638" y="3141499"/>
              <a:ext cx="3142478" cy="1914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Google Shape;236;p30"/>
            <p:cNvSpPr txBox="1"/>
            <p:nvPr/>
          </p:nvSpPr>
          <p:spPr>
            <a:xfrm>
              <a:off x="5014550" y="2732900"/>
              <a:ext cx="2440200" cy="40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chemeClr val="accent5"/>
                  </a:solidFill>
                  <a:highlight>
                    <a:srgbClr val="FFFF00"/>
                  </a:highlight>
                  <a:latin typeface="Oswald"/>
                  <a:ea typeface="Oswald"/>
                  <a:cs typeface="Oswald"/>
                  <a:sym typeface="Oswald"/>
                </a:rPr>
                <a:t>Crunch Factors</a:t>
              </a:r>
              <a:r>
                <a:rPr lang="en-GB" sz="1700">
                  <a:solidFill>
                    <a:schemeClr val="accent5"/>
                  </a:solidFill>
                  <a:highlight>
                    <a:srgbClr val="FFFF00"/>
                  </a:highlight>
                  <a:latin typeface="Oswald"/>
                  <a:ea typeface="Oswald"/>
                  <a:cs typeface="Oswald"/>
                  <a:sym typeface="Oswald"/>
                </a:rPr>
                <a:t> vs Mixins</a:t>
              </a:r>
              <a:endParaRPr sz="17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311700" y="64025"/>
            <a:ext cx="539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Corr</a:t>
            </a:r>
            <a:r>
              <a:rPr lang="en-GB">
                <a:solidFill>
                  <a:schemeClr val="accent5"/>
                </a:solidFill>
              </a:rPr>
              <a:t>?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242" name="Google Shape;2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75" y="909900"/>
            <a:ext cx="4296600" cy="4034327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1"/>
          <p:cNvSpPr txBox="1"/>
          <p:nvPr/>
        </p:nvSpPr>
        <p:spPr>
          <a:xfrm>
            <a:off x="2652075" y="817074"/>
            <a:ext cx="819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 Regular"/>
                <a:ea typeface="Oswald Regular"/>
                <a:cs typeface="Oswald Regular"/>
                <a:sym typeface="Oswald Regular"/>
              </a:rPr>
              <a:t>Before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805850" y="442500"/>
            <a:ext cx="46884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Chill Time and Calories are highly correlated</a:t>
            </a:r>
            <a:endParaRPr sz="17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463" y="909900"/>
            <a:ext cx="3900224" cy="37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1"/>
          <p:cNvSpPr txBox="1"/>
          <p:nvPr/>
        </p:nvSpPr>
        <p:spPr>
          <a:xfrm>
            <a:off x="4663275" y="266325"/>
            <a:ext cx="46884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Chill Time and Calories are highly correlated</a:t>
            </a:r>
            <a:endParaRPr sz="17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Butter Coded and Calories are highly correlated</a:t>
            </a:r>
            <a:endParaRPr sz="17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7412404" y="821864"/>
            <a:ext cx="7731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 Regular"/>
                <a:ea typeface="Oswald Regular"/>
                <a:cs typeface="Oswald Regular"/>
                <a:sym typeface="Oswald Regular"/>
              </a:rPr>
              <a:t>After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04475" y="13742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00"/>
                </a:solidFill>
                <a:highlight>
                  <a:schemeClr val="accent5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Team members:</a:t>
            </a:r>
            <a:endParaRPr b="1">
              <a:solidFill>
                <a:srgbClr val="FFFF00"/>
              </a:solidFill>
              <a:highlight>
                <a:schemeClr val="accent5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812425" y="2075725"/>
            <a:ext cx="2340900" cy="25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00"/>
                </a:solidFill>
                <a:highlight>
                  <a:schemeClr val="accent5"/>
                </a:highlight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Mariana </a:t>
            </a:r>
            <a:endParaRPr sz="2800">
              <a:solidFill>
                <a:srgbClr val="FFFF00"/>
              </a:solidFill>
              <a:highlight>
                <a:schemeClr val="accent5"/>
              </a:highlight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00"/>
                </a:solidFill>
                <a:highlight>
                  <a:schemeClr val="accent5"/>
                </a:highlight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Lucy</a:t>
            </a:r>
            <a:endParaRPr sz="2800">
              <a:solidFill>
                <a:srgbClr val="FFFF00"/>
              </a:solidFill>
              <a:highlight>
                <a:schemeClr val="accent5"/>
              </a:highlight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>
                <a:solidFill>
                  <a:srgbClr val="FFFF00"/>
                </a:solidFill>
                <a:highlight>
                  <a:schemeClr val="accent5"/>
                </a:highlight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Kexin</a:t>
            </a:r>
            <a:endParaRPr sz="2800">
              <a:solidFill>
                <a:srgbClr val="FFFF00"/>
              </a:solidFill>
              <a:highlight>
                <a:schemeClr val="accent5"/>
              </a:highlight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100" y="945350"/>
            <a:ext cx="3514750" cy="26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 do for the data?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204475" y="13742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00"/>
                </a:solidFill>
                <a:highlight>
                  <a:schemeClr val="accent5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Encoding Features</a:t>
            </a:r>
            <a:endParaRPr b="1">
              <a:solidFill>
                <a:srgbClr val="FFFF00"/>
              </a:solidFill>
              <a:highlight>
                <a:schemeClr val="accent5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58" name="Google Shape;258;p33"/>
          <p:cNvSpPr txBox="1"/>
          <p:nvPr>
            <p:ph idx="2" type="body"/>
          </p:nvPr>
        </p:nvSpPr>
        <p:spPr>
          <a:xfrm>
            <a:off x="458550" y="2075725"/>
            <a:ext cx="3206400" cy="25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00"/>
                </a:solidFill>
                <a:highlight>
                  <a:schemeClr val="accent5"/>
                </a:highlight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Butter Type</a:t>
            </a:r>
            <a:endParaRPr sz="2400">
              <a:solidFill>
                <a:srgbClr val="FFFF00"/>
              </a:solidFill>
              <a:highlight>
                <a:schemeClr val="accent5"/>
              </a:highlight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00"/>
                </a:solidFill>
                <a:highlight>
                  <a:schemeClr val="accent5"/>
                </a:highlight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Bake Temp</a:t>
            </a:r>
            <a:endParaRPr sz="2400">
              <a:solidFill>
                <a:srgbClr val="FFFF00"/>
              </a:solidFill>
              <a:highlight>
                <a:schemeClr val="accent5"/>
              </a:highlight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00"/>
                </a:solidFill>
                <a:highlight>
                  <a:schemeClr val="accent5"/>
                </a:highlight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Mixins</a:t>
            </a:r>
            <a:endParaRPr sz="2400">
              <a:solidFill>
                <a:srgbClr val="FFFF00"/>
              </a:solidFill>
              <a:highlight>
                <a:schemeClr val="accent5"/>
              </a:highlight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259" name="Google Shape;259;p33"/>
          <p:cNvSpPr txBox="1"/>
          <p:nvPr>
            <p:ph type="title"/>
          </p:nvPr>
        </p:nvSpPr>
        <p:spPr>
          <a:xfrm>
            <a:off x="4919025" y="1710325"/>
            <a:ext cx="4045200" cy="7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rgbClr val="FFFF00"/>
                </a:solidFill>
                <a:highlight>
                  <a:schemeClr val="accent5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Ordinal</a:t>
            </a:r>
            <a:r>
              <a:rPr b="1" lang="en-GB" sz="3100">
                <a:solidFill>
                  <a:srgbClr val="FFFF00"/>
                </a:solidFill>
                <a:highlight>
                  <a:schemeClr val="accent5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Encoder</a:t>
            </a:r>
            <a:endParaRPr b="1" sz="3100">
              <a:solidFill>
                <a:srgbClr val="FFFF00"/>
              </a:solidFill>
              <a:highlight>
                <a:schemeClr val="accent5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0" name="Google Shape;260;p33"/>
          <p:cNvSpPr txBox="1"/>
          <p:nvPr>
            <p:ph type="title"/>
          </p:nvPr>
        </p:nvSpPr>
        <p:spPr>
          <a:xfrm>
            <a:off x="4919025" y="2533500"/>
            <a:ext cx="4045200" cy="7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rgbClr val="FFFF00"/>
                </a:solidFill>
                <a:highlight>
                  <a:schemeClr val="accent5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Get Dummies</a:t>
            </a:r>
            <a:endParaRPr b="1" sz="3100">
              <a:solidFill>
                <a:srgbClr val="FFFF00"/>
              </a:solidFill>
              <a:highlight>
                <a:schemeClr val="accent5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select something!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204475" y="13742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00"/>
                </a:solidFill>
                <a:highlight>
                  <a:schemeClr val="accent5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Dropped</a:t>
            </a:r>
            <a:r>
              <a:rPr b="1" lang="en-GB">
                <a:solidFill>
                  <a:srgbClr val="FFFF00"/>
                </a:solidFill>
                <a:highlight>
                  <a:schemeClr val="accent5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Features</a:t>
            </a:r>
            <a:endParaRPr b="1">
              <a:solidFill>
                <a:srgbClr val="FFFF00"/>
              </a:solidFill>
              <a:highlight>
                <a:schemeClr val="accent5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71" name="Google Shape;271;p35"/>
          <p:cNvSpPr txBox="1"/>
          <p:nvPr>
            <p:ph idx="2" type="body"/>
          </p:nvPr>
        </p:nvSpPr>
        <p:spPr>
          <a:xfrm>
            <a:off x="458550" y="2075725"/>
            <a:ext cx="3206400" cy="25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00"/>
                </a:solidFill>
                <a:highlight>
                  <a:schemeClr val="accent5"/>
                </a:highlight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Crunch Factor</a:t>
            </a:r>
            <a:endParaRPr sz="2400">
              <a:solidFill>
                <a:srgbClr val="FFFF00"/>
              </a:solidFill>
              <a:highlight>
                <a:schemeClr val="accent5"/>
              </a:highlight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00"/>
                </a:solidFill>
                <a:highlight>
                  <a:schemeClr val="accent5"/>
                </a:highlight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Density</a:t>
            </a:r>
            <a:endParaRPr sz="2400">
              <a:solidFill>
                <a:srgbClr val="FFFF00"/>
              </a:solidFill>
              <a:highlight>
                <a:schemeClr val="accent5"/>
              </a:highlight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00"/>
                </a:solidFill>
                <a:highlight>
                  <a:schemeClr val="accent5"/>
                </a:highlight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A</a:t>
            </a:r>
            <a:r>
              <a:rPr lang="en-GB" sz="2400">
                <a:solidFill>
                  <a:srgbClr val="FFFF00"/>
                </a:solidFill>
                <a:highlight>
                  <a:schemeClr val="accent5"/>
                </a:highlight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esthetic Appeal</a:t>
            </a:r>
            <a:endParaRPr sz="2400">
              <a:solidFill>
                <a:srgbClr val="FFFF00"/>
              </a:solidFill>
              <a:highlight>
                <a:schemeClr val="accent5"/>
              </a:highlight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play with the models!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-138275" y="137425"/>
            <a:ext cx="48624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FF00"/>
                </a:solidFill>
                <a:highlight>
                  <a:schemeClr val="accent5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Target - 3 classes</a:t>
            </a:r>
            <a:endParaRPr b="1" sz="2800">
              <a:solidFill>
                <a:srgbClr val="FFFF00"/>
              </a:solidFill>
              <a:highlight>
                <a:schemeClr val="accent5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FF00"/>
                </a:solidFill>
                <a:highlight>
                  <a:schemeClr val="accent5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Bad - Moderate- Good</a:t>
            </a:r>
            <a:endParaRPr b="1" sz="2800">
              <a:solidFill>
                <a:srgbClr val="FFFF00"/>
              </a:solidFill>
              <a:highlight>
                <a:schemeClr val="accent5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2" name="Google Shape;282;p37"/>
          <p:cNvSpPr txBox="1"/>
          <p:nvPr>
            <p:ph idx="2" type="body"/>
          </p:nvPr>
        </p:nvSpPr>
        <p:spPr>
          <a:xfrm>
            <a:off x="206150" y="2075725"/>
            <a:ext cx="3674100" cy="25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00"/>
                </a:solidFill>
                <a:highlight>
                  <a:schemeClr val="accent5"/>
                </a:highlight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No overfitting 0.63 but the accuracy for class 1 is very low 0.52</a:t>
            </a:r>
            <a:endParaRPr sz="2400">
              <a:solidFill>
                <a:srgbClr val="FFFF00"/>
              </a:solidFill>
              <a:highlight>
                <a:schemeClr val="accent5"/>
              </a:highlight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283" name="Google Shape;283;p37"/>
          <p:cNvSpPr txBox="1"/>
          <p:nvPr>
            <p:ph type="title"/>
          </p:nvPr>
        </p:nvSpPr>
        <p:spPr>
          <a:xfrm>
            <a:off x="5712200" y="0"/>
            <a:ext cx="2506500" cy="5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FF00"/>
                </a:solidFill>
                <a:highlight>
                  <a:schemeClr val="accent5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SVG</a:t>
            </a:r>
            <a:endParaRPr b="1" sz="2000">
              <a:solidFill>
                <a:srgbClr val="FFFF00"/>
              </a:solidFill>
              <a:highlight>
                <a:schemeClr val="accent5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4" name="Google Shape;284;p37"/>
          <p:cNvSpPr txBox="1"/>
          <p:nvPr>
            <p:ph type="title"/>
          </p:nvPr>
        </p:nvSpPr>
        <p:spPr>
          <a:xfrm>
            <a:off x="6444800" y="501600"/>
            <a:ext cx="2009400" cy="2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00"/>
                </a:solidFill>
                <a:highlight>
                  <a:schemeClr val="accent5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Train</a:t>
            </a:r>
            <a:endParaRPr b="1" sz="1000">
              <a:solidFill>
                <a:srgbClr val="FFFF00"/>
              </a:solidFill>
              <a:highlight>
                <a:schemeClr val="accent5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5" name="Google Shape;285;p37"/>
          <p:cNvSpPr txBox="1"/>
          <p:nvPr>
            <p:ph type="title"/>
          </p:nvPr>
        </p:nvSpPr>
        <p:spPr>
          <a:xfrm>
            <a:off x="5183625" y="2805050"/>
            <a:ext cx="2009400" cy="31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00"/>
                </a:solidFill>
                <a:highlight>
                  <a:schemeClr val="accent5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Test</a:t>
            </a:r>
            <a:endParaRPr b="1" sz="1000">
              <a:solidFill>
                <a:srgbClr val="FFFF00"/>
              </a:solidFill>
              <a:highlight>
                <a:schemeClr val="accent5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86" name="Google Shape;2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24100"/>
            <a:ext cx="2697225" cy="2265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8623" y="2571750"/>
            <a:ext cx="2795377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204475" y="13742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>
                <a:solidFill>
                  <a:srgbClr val="FFFF00"/>
                </a:solidFill>
                <a:highlight>
                  <a:schemeClr val="accent5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Target - 2 classes</a:t>
            </a:r>
            <a:endParaRPr b="1" sz="3700">
              <a:solidFill>
                <a:srgbClr val="FFFF00"/>
              </a:solidFill>
              <a:highlight>
                <a:schemeClr val="accent5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>
                <a:solidFill>
                  <a:srgbClr val="FFFF00"/>
                </a:solidFill>
                <a:highlight>
                  <a:schemeClr val="accent5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Good vs Bad</a:t>
            </a:r>
            <a:endParaRPr b="1" sz="3700">
              <a:solidFill>
                <a:srgbClr val="FFFF00"/>
              </a:solidFill>
              <a:highlight>
                <a:schemeClr val="accent5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93" name="Google Shape;293;p38"/>
          <p:cNvSpPr txBox="1"/>
          <p:nvPr>
            <p:ph idx="2" type="body"/>
          </p:nvPr>
        </p:nvSpPr>
        <p:spPr>
          <a:xfrm>
            <a:off x="206150" y="2075725"/>
            <a:ext cx="3674100" cy="25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00"/>
                </a:solidFill>
                <a:highlight>
                  <a:schemeClr val="accent5"/>
                </a:highlight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Slightly Overfitting 0.82 vs 0.80 </a:t>
            </a:r>
            <a:endParaRPr sz="2400">
              <a:solidFill>
                <a:srgbClr val="FFFF00"/>
              </a:solidFill>
              <a:highlight>
                <a:schemeClr val="accent5"/>
              </a:highlight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00"/>
                </a:solidFill>
                <a:highlight>
                  <a:schemeClr val="accent5"/>
                </a:highlight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Class 1 is better than Class 0</a:t>
            </a:r>
            <a:endParaRPr sz="2400">
              <a:solidFill>
                <a:srgbClr val="FFFF00"/>
              </a:solidFill>
              <a:highlight>
                <a:schemeClr val="accent5"/>
              </a:highlight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294" name="Google Shape;294;p38"/>
          <p:cNvSpPr txBox="1"/>
          <p:nvPr>
            <p:ph type="title"/>
          </p:nvPr>
        </p:nvSpPr>
        <p:spPr>
          <a:xfrm>
            <a:off x="4919025" y="0"/>
            <a:ext cx="40452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FF00"/>
                </a:solidFill>
                <a:highlight>
                  <a:schemeClr val="accent5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Logistic </a:t>
            </a:r>
            <a:r>
              <a:rPr b="1" lang="en-GB" sz="1500">
                <a:solidFill>
                  <a:srgbClr val="FFFF00"/>
                </a:solidFill>
                <a:highlight>
                  <a:schemeClr val="accent5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Regression</a:t>
            </a:r>
            <a:endParaRPr b="1" sz="1500">
              <a:solidFill>
                <a:srgbClr val="FFFF00"/>
              </a:solidFill>
              <a:highlight>
                <a:schemeClr val="accent5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95" name="Google Shape;2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92500"/>
            <a:ext cx="2680899" cy="23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1232" y="2631900"/>
            <a:ext cx="2762767" cy="25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8"/>
          <p:cNvSpPr txBox="1"/>
          <p:nvPr>
            <p:ph type="title"/>
          </p:nvPr>
        </p:nvSpPr>
        <p:spPr>
          <a:xfrm>
            <a:off x="6786000" y="492500"/>
            <a:ext cx="1276500" cy="2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00"/>
                </a:solidFill>
                <a:highlight>
                  <a:schemeClr val="accent5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Train</a:t>
            </a:r>
            <a:endParaRPr b="1" sz="1000">
              <a:solidFill>
                <a:srgbClr val="FFFF00"/>
              </a:solidFill>
              <a:highlight>
                <a:schemeClr val="accent5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98" name="Google Shape;298;p38"/>
          <p:cNvSpPr txBox="1"/>
          <p:nvPr>
            <p:ph type="title"/>
          </p:nvPr>
        </p:nvSpPr>
        <p:spPr>
          <a:xfrm>
            <a:off x="5801750" y="2788775"/>
            <a:ext cx="909900" cy="31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FFF00"/>
                </a:solidFill>
                <a:highlight>
                  <a:schemeClr val="accent5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Test</a:t>
            </a:r>
            <a:endParaRPr b="1" sz="1000">
              <a:solidFill>
                <a:srgbClr val="FFFF00"/>
              </a:solidFill>
              <a:highlight>
                <a:schemeClr val="accent5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-138275" y="137425"/>
            <a:ext cx="48624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100">
                <a:solidFill>
                  <a:srgbClr val="FFFF00"/>
                </a:solidFill>
                <a:highlight>
                  <a:schemeClr val="accent5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Target</a:t>
            </a:r>
            <a:endParaRPr b="1" sz="4100">
              <a:solidFill>
                <a:srgbClr val="FFFF00"/>
              </a:solidFill>
              <a:highlight>
                <a:schemeClr val="accent5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100">
                <a:solidFill>
                  <a:srgbClr val="FFFF00"/>
                </a:solidFill>
                <a:highlight>
                  <a:schemeClr val="accent5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Original</a:t>
            </a:r>
            <a:endParaRPr b="1" sz="4100">
              <a:solidFill>
                <a:srgbClr val="FFFF00"/>
              </a:solidFill>
              <a:highlight>
                <a:schemeClr val="accent5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04" name="Google Shape;304;p39"/>
          <p:cNvSpPr txBox="1"/>
          <p:nvPr>
            <p:ph idx="2" type="body"/>
          </p:nvPr>
        </p:nvSpPr>
        <p:spPr>
          <a:xfrm>
            <a:off x="206150" y="2075725"/>
            <a:ext cx="3674100" cy="25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00"/>
                </a:solidFill>
                <a:highlight>
                  <a:schemeClr val="accent5"/>
                </a:highlight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Scaled dataset</a:t>
            </a:r>
            <a:endParaRPr sz="2400">
              <a:solidFill>
                <a:srgbClr val="FFFF00"/>
              </a:solidFill>
              <a:highlight>
                <a:schemeClr val="accent5"/>
              </a:highlight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00"/>
                </a:solidFill>
                <a:highlight>
                  <a:schemeClr val="accent5"/>
                </a:highlight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Encoding ‘bake temp’</a:t>
            </a:r>
            <a:endParaRPr sz="2400">
              <a:solidFill>
                <a:srgbClr val="FFFF00"/>
              </a:solidFill>
              <a:highlight>
                <a:schemeClr val="accent5"/>
              </a:highlight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00"/>
                </a:solidFill>
                <a:highlight>
                  <a:schemeClr val="accent5"/>
                </a:highlight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Selected  features</a:t>
            </a:r>
            <a:endParaRPr sz="2400">
              <a:solidFill>
                <a:srgbClr val="FFFF00"/>
              </a:solidFill>
              <a:highlight>
                <a:schemeClr val="accent5"/>
              </a:highlight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305" name="Google Shape;305;p39"/>
          <p:cNvSpPr txBox="1"/>
          <p:nvPr>
            <p:ph type="title"/>
          </p:nvPr>
        </p:nvSpPr>
        <p:spPr>
          <a:xfrm>
            <a:off x="4919025" y="137425"/>
            <a:ext cx="4045200" cy="7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rgbClr val="FFFF00"/>
                </a:solidFill>
                <a:highlight>
                  <a:schemeClr val="accent5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Showing Error</a:t>
            </a:r>
            <a:endParaRPr b="1" sz="3100">
              <a:solidFill>
                <a:srgbClr val="FFFF00"/>
              </a:solidFill>
              <a:highlight>
                <a:schemeClr val="accent5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 see from the data?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-135450" y="1405925"/>
            <a:ext cx="4305900" cy="25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00"/>
                </a:solidFill>
                <a:highlight>
                  <a:schemeClr val="accent5"/>
                </a:highlight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Missing Values?</a:t>
            </a:r>
            <a:endParaRPr sz="2800">
              <a:solidFill>
                <a:srgbClr val="FFFF00"/>
              </a:solidFill>
              <a:highlight>
                <a:schemeClr val="accent5"/>
              </a:highlight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00"/>
                </a:solidFill>
                <a:highlight>
                  <a:schemeClr val="accent5"/>
                </a:highlight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Duplicates?</a:t>
            </a:r>
            <a:endParaRPr sz="2800">
              <a:solidFill>
                <a:srgbClr val="FFFF00"/>
              </a:solidFill>
              <a:highlight>
                <a:schemeClr val="accent5"/>
              </a:highlight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00"/>
                </a:solidFill>
                <a:highlight>
                  <a:schemeClr val="accent5"/>
                </a:highlight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Bad Values?</a:t>
            </a:r>
            <a:endParaRPr sz="2800">
              <a:solidFill>
                <a:srgbClr val="FFFF00"/>
              </a:solidFill>
              <a:highlight>
                <a:schemeClr val="accent5"/>
              </a:highlight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00"/>
                </a:solidFill>
                <a:highlight>
                  <a:schemeClr val="accent5"/>
                </a:highlight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Outliers?</a:t>
            </a:r>
            <a:endParaRPr sz="2800">
              <a:solidFill>
                <a:srgbClr val="FFFF00"/>
              </a:solidFill>
              <a:highlight>
                <a:schemeClr val="accent5"/>
              </a:highlight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00"/>
                </a:solidFill>
                <a:highlight>
                  <a:schemeClr val="accent5"/>
                </a:highlight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Data Types?</a:t>
            </a:r>
            <a:endParaRPr sz="2800">
              <a:solidFill>
                <a:srgbClr val="FFFF00"/>
              </a:solidFill>
              <a:highlight>
                <a:schemeClr val="accent5"/>
              </a:highlight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>
                <a:solidFill>
                  <a:srgbClr val="FFFF00"/>
                </a:solidFill>
                <a:highlight>
                  <a:schemeClr val="accent5"/>
                </a:highlight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Target?</a:t>
            </a:r>
            <a:endParaRPr sz="2800">
              <a:solidFill>
                <a:srgbClr val="FFFF00"/>
              </a:solidFill>
              <a:highlight>
                <a:schemeClr val="accent5"/>
              </a:highlight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250" y="699775"/>
            <a:ext cx="3468925" cy="34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374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Missing Values? - DROP!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4965750" y="445025"/>
            <a:ext cx="374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Duplicates</a:t>
            </a:r>
            <a:r>
              <a:rPr lang="en-GB">
                <a:solidFill>
                  <a:schemeClr val="accent5"/>
                </a:solidFill>
              </a:rPr>
              <a:t>? -DROP!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399" y="1246225"/>
            <a:ext cx="29908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300" y="2713300"/>
            <a:ext cx="1791574" cy="141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4174" y="2840586"/>
            <a:ext cx="2302903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551" y="1246230"/>
            <a:ext cx="3915625" cy="285994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448275" y="1182750"/>
            <a:ext cx="625200" cy="28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64025"/>
            <a:ext cx="736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Num Features Bad Values? - REPLACE BY MEAN!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94" name="Google Shape;94;p18"/>
          <p:cNvGrpSpPr/>
          <p:nvPr/>
        </p:nvGrpSpPr>
        <p:grpSpPr>
          <a:xfrm>
            <a:off x="579756" y="869050"/>
            <a:ext cx="6273180" cy="1386363"/>
            <a:chOff x="152400" y="1205751"/>
            <a:chExt cx="8839200" cy="1953449"/>
          </a:xfrm>
        </p:grpSpPr>
        <p:pic>
          <p:nvPicPr>
            <p:cNvPr id="95" name="Google Shape;95;p18"/>
            <p:cNvPicPr preferRelativeResize="0"/>
            <p:nvPr/>
          </p:nvPicPr>
          <p:blipFill rotWithShape="1">
            <a:blip r:embed="rId3">
              <a:alphaModFix/>
            </a:blip>
            <a:srcRect b="0" l="0" r="0" t="4552"/>
            <a:stretch/>
          </p:blipFill>
          <p:spPr>
            <a:xfrm>
              <a:off x="152400" y="1205751"/>
              <a:ext cx="8839200" cy="1705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8"/>
            <p:cNvSpPr/>
            <p:nvPr/>
          </p:nvSpPr>
          <p:spPr>
            <a:xfrm>
              <a:off x="442625" y="1633100"/>
              <a:ext cx="732600" cy="13737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7" name="Google Shape;9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37500" y="2682950"/>
              <a:ext cx="1514475" cy="476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" name="Google Shape;98;p18"/>
          <p:cNvGrpSpPr/>
          <p:nvPr/>
        </p:nvGrpSpPr>
        <p:grpSpPr>
          <a:xfrm>
            <a:off x="579739" y="2331623"/>
            <a:ext cx="6376597" cy="1381319"/>
            <a:chOff x="152400" y="3159200"/>
            <a:chExt cx="8839198" cy="1914775"/>
          </a:xfrm>
        </p:grpSpPr>
        <p:pic>
          <p:nvPicPr>
            <p:cNvPr id="99" name="Google Shape;9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2400" y="3159200"/>
              <a:ext cx="8839198" cy="1738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937488" y="4654875"/>
              <a:ext cx="1676400" cy="419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8"/>
            <p:cNvSpPr/>
            <p:nvPr/>
          </p:nvSpPr>
          <p:spPr>
            <a:xfrm>
              <a:off x="442625" y="3622175"/>
              <a:ext cx="732600" cy="13737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18"/>
          <p:cNvGrpSpPr/>
          <p:nvPr/>
        </p:nvGrpSpPr>
        <p:grpSpPr>
          <a:xfrm>
            <a:off x="625650" y="3789150"/>
            <a:ext cx="6376576" cy="1259212"/>
            <a:chOff x="625650" y="3789150"/>
            <a:chExt cx="6376576" cy="1259212"/>
          </a:xfrm>
        </p:grpSpPr>
        <p:pic>
          <p:nvPicPr>
            <p:cNvPr id="103" name="Google Shape;103;p1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25650" y="3789150"/>
              <a:ext cx="6376576" cy="12592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8"/>
            <p:cNvSpPr/>
            <p:nvPr/>
          </p:nvSpPr>
          <p:spPr>
            <a:xfrm>
              <a:off x="6427733" y="4057438"/>
              <a:ext cx="528600" cy="990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5" name="Google Shape;105;p1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493163" y="4788375"/>
              <a:ext cx="793950" cy="259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6" name="Google Shape;106;p18"/>
          <p:cNvPicPr preferRelativeResize="0"/>
          <p:nvPr/>
        </p:nvPicPr>
        <p:blipFill rotWithShape="1">
          <a:blip r:embed="rId9">
            <a:alphaModFix/>
          </a:blip>
          <a:srcRect b="-9" l="0" r="0" t="3493"/>
          <a:stretch/>
        </p:blipFill>
        <p:spPr>
          <a:xfrm>
            <a:off x="6945000" y="2228635"/>
            <a:ext cx="1667051" cy="6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10">
            <a:alphaModFix/>
          </a:blip>
          <a:srcRect b="0" l="0" r="0" t="3344"/>
          <a:stretch/>
        </p:blipFill>
        <p:spPr>
          <a:xfrm>
            <a:off x="7168650" y="2914850"/>
            <a:ext cx="1677381" cy="6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21214" y="3789150"/>
            <a:ext cx="1667050" cy="694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016049" y="4419974"/>
            <a:ext cx="1677375" cy="72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982186" y="713051"/>
            <a:ext cx="1745134" cy="72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021224" y="1436575"/>
            <a:ext cx="1667050" cy="717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64025"/>
            <a:ext cx="539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Num Features </a:t>
            </a:r>
            <a:r>
              <a:rPr lang="en-GB">
                <a:solidFill>
                  <a:schemeClr val="accent5"/>
                </a:solidFill>
              </a:rPr>
              <a:t>Bad Values</a:t>
            </a:r>
            <a:r>
              <a:rPr lang="en-GB">
                <a:solidFill>
                  <a:schemeClr val="accent5"/>
                </a:solidFill>
              </a:rPr>
              <a:t>? 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025" y="174150"/>
            <a:ext cx="1714500" cy="352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19"/>
          <p:cNvGrpSpPr/>
          <p:nvPr/>
        </p:nvGrpSpPr>
        <p:grpSpPr>
          <a:xfrm>
            <a:off x="221934" y="753339"/>
            <a:ext cx="4044811" cy="1628384"/>
            <a:chOff x="1479327" y="1006398"/>
            <a:chExt cx="3740693" cy="1373700"/>
          </a:xfrm>
        </p:grpSpPr>
        <p:sp>
          <p:nvSpPr>
            <p:cNvPr id="119" name="Google Shape;119;p19"/>
            <p:cNvSpPr txBox="1"/>
            <p:nvPr/>
          </p:nvSpPr>
          <p:spPr>
            <a:xfrm>
              <a:off x="1479327" y="1006398"/>
              <a:ext cx="3602100" cy="13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746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300"/>
                <a:buFont typeface="Oswald"/>
                <a:buChar char="-"/>
              </a:pPr>
              <a:r>
                <a:rPr lang="en-GB" sz="2300">
                  <a:solidFill>
                    <a:schemeClr val="accent5"/>
                  </a:solidFill>
                  <a:highlight>
                    <a:srgbClr val="FFFF00"/>
                  </a:highlight>
                  <a:latin typeface="Oswald"/>
                  <a:ea typeface="Oswald"/>
                  <a:cs typeface="Oswald"/>
                  <a:sym typeface="Oswald"/>
                </a:rPr>
                <a:t>Max temp 500</a:t>
              </a:r>
              <a:endParaRPr sz="23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endParaRPr>
            </a:p>
            <a:p>
              <a:pPr indent="-3746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300"/>
                <a:buFont typeface="Oswald"/>
                <a:buChar char="-"/>
              </a:pPr>
              <a:r>
                <a:rPr lang="en-GB" sz="2300">
                  <a:solidFill>
                    <a:schemeClr val="accent5"/>
                  </a:solidFill>
                  <a:highlight>
                    <a:srgbClr val="FFFF00"/>
                  </a:highlight>
                  <a:latin typeface="Oswald"/>
                  <a:ea typeface="Oswald"/>
                  <a:cs typeface="Oswald"/>
                  <a:sym typeface="Oswald"/>
                </a:rPr>
                <a:t>40% row with bad temp</a:t>
              </a:r>
              <a:endParaRPr sz="23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endParaRPr>
            </a:p>
            <a:p>
              <a:pPr indent="-3746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300"/>
                <a:buFont typeface="Oswald"/>
                <a:buChar char="-"/>
              </a:pPr>
              <a:r>
                <a:rPr lang="en-GB" sz="2300">
                  <a:solidFill>
                    <a:schemeClr val="accent5"/>
                  </a:solidFill>
                  <a:highlight>
                    <a:srgbClr val="FFFF00"/>
                  </a:highlight>
                  <a:latin typeface="Oswald"/>
                  <a:ea typeface="Oswald"/>
                  <a:cs typeface="Oswald"/>
                  <a:sym typeface="Oswald"/>
                </a:rPr>
                <a:t>Corr 0.4 with </a:t>
              </a:r>
              <a:endParaRPr sz="23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endParaRPr>
            </a:p>
          </p:txBody>
        </p:sp>
        <p:pic>
          <p:nvPicPr>
            <p:cNvPr id="120" name="Google Shape;120;p19"/>
            <p:cNvPicPr preferRelativeResize="0"/>
            <p:nvPr/>
          </p:nvPicPr>
          <p:blipFill rotWithShape="1">
            <a:blip r:embed="rId4">
              <a:alphaModFix/>
            </a:blip>
            <a:srcRect b="0" l="0" r="10546" t="0"/>
            <a:stretch/>
          </p:blipFill>
          <p:spPr>
            <a:xfrm>
              <a:off x="3279970" y="1679056"/>
              <a:ext cx="1940050" cy="352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19"/>
          <p:cNvGrpSpPr/>
          <p:nvPr/>
        </p:nvGrpSpPr>
        <p:grpSpPr>
          <a:xfrm>
            <a:off x="5512875" y="2087175"/>
            <a:ext cx="2798747" cy="1954480"/>
            <a:chOff x="3385301" y="2571757"/>
            <a:chExt cx="2964461" cy="1995793"/>
          </a:xfrm>
        </p:grpSpPr>
        <p:pic>
          <p:nvPicPr>
            <p:cNvPr id="122" name="Google Shape;122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85301" y="2571757"/>
              <a:ext cx="2857087" cy="19957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19"/>
            <p:cNvSpPr txBox="1"/>
            <p:nvPr/>
          </p:nvSpPr>
          <p:spPr>
            <a:xfrm>
              <a:off x="5530762" y="2663749"/>
              <a:ext cx="819000" cy="4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Oswald Regular"/>
                  <a:ea typeface="Oswald Regular"/>
                  <a:cs typeface="Oswald Regular"/>
                  <a:sym typeface="Oswald Regular"/>
                </a:rPr>
                <a:t>After</a:t>
              </a:r>
              <a:endParaRPr>
                <a:latin typeface="Oswald Regular"/>
                <a:ea typeface="Oswald Regular"/>
                <a:cs typeface="Oswald Regular"/>
                <a:sym typeface="Oswald Regular"/>
              </a:endParaRPr>
            </a:p>
          </p:txBody>
        </p:sp>
      </p:grpSp>
      <p:grpSp>
        <p:nvGrpSpPr>
          <p:cNvPr id="124" name="Google Shape;124;p19"/>
          <p:cNvGrpSpPr/>
          <p:nvPr/>
        </p:nvGrpSpPr>
        <p:grpSpPr>
          <a:xfrm>
            <a:off x="590050" y="2087175"/>
            <a:ext cx="2767700" cy="1920800"/>
            <a:chOff x="387775" y="1083650"/>
            <a:chExt cx="2767700" cy="1920800"/>
          </a:xfrm>
        </p:grpSpPr>
        <p:pic>
          <p:nvPicPr>
            <p:cNvPr id="125" name="Google Shape;125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7775" y="1083650"/>
              <a:ext cx="2767700" cy="192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19"/>
            <p:cNvSpPr txBox="1"/>
            <p:nvPr/>
          </p:nvSpPr>
          <p:spPr>
            <a:xfrm>
              <a:off x="2247600" y="1203699"/>
              <a:ext cx="819000" cy="4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Oswald Regular"/>
                  <a:ea typeface="Oswald Regular"/>
                  <a:cs typeface="Oswald Regular"/>
                  <a:sym typeface="Oswald Regular"/>
                </a:rPr>
                <a:t>Before</a:t>
              </a:r>
              <a:endParaRPr>
                <a:latin typeface="Oswald Regular"/>
                <a:ea typeface="Oswald Regular"/>
                <a:cs typeface="Oswald Regular"/>
                <a:sym typeface="Oswald Regular"/>
              </a:endParaRPr>
            </a:p>
          </p:txBody>
        </p:sp>
      </p:grpSp>
      <p:pic>
        <p:nvPicPr>
          <p:cNvPr id="127" name="Google Shape;12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300" y="4007975"/>
            <a:ext cx="4997299" cy="10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11004" y="4007975"/>
            <a:ext cx="2500620" cy="10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64025"/>
            <a:ext cx="539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Original Target</a:t>
            </a:r>
            <a:r>
              <a:rPr lang="en-GB">
                <a:solidFill>
                  <a:schemeClr val="accent5"/>
                </a:solidFill>
              </a:rPr>
              <a:t>? 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50" y="877575"/>
            <a:ext cx="3373500" cy="2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1775" y="877565"/>
            <a:ext cx="4419601" cy="269541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367250" y="3708975"/>
            <a:ext cx="351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The Average Quality Level is between 6-9</a:t>
            </a:r>
            <a:endParaRPr sz="17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4545375" y="3708975"/>
            <a:ext cx="408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Quality Level 7-8 represents more in the whole dataset</a:t>
            </a:r>
            <a:endParaRPr sz="17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64025"/>
            <a:ext cx="539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Num</a:t>
            </a:r>
            <a:r>
              <a:rPr lang="en-GB">
                <a:solidFill>
                  <a:schemeClr val="accent5"/>
                </a:solidFill>
              </a:rPr>
              <a:t> Features vs Original Target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75" y="636725"/>
            <a:ext cx="7102499" cy="440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/>
          <p:nvPr/>
        </p:nvSpPr>
        <p:spPr>
          <a:xfrm>
            <a:off x="1920925" y="2112588"/>
            <a:ext cx="1819800" cy="1453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5547900" y="3755350"/>
            <a:ext cx="3462600" cy="11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Oswald"/>
              <a:buChar char="-"/>
            </a:pPr>
            <a:r>
              <a:rPr lang="en-GB" sz="15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Density has no impact on Quality</a:t>
            </a:r>
            <a:endParaRPr sz="15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Oswald"/>
              <a:buChar char="-"/>
            </a:pPr>
            <a:r>
              <a:rPr lang="en-GB" sz="15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Good cookies have higher Calories</a:t>
            </a:r>
            <a:endParaRPr sz="15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Oswald"/>
              <a:buChar char="-"/>
            </a:pPr>
            <a:r>
              <a:rPr lang="en-GB" sz="15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Good cookies with low Bake Temp</a:t>
            </a:r>
            <a:endParaRPr sz="15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Oswald"/>
              <a:buChar char="-"/>
            </a:pPr>
            <a:r>
              <a:rPr lang="en-GB" sz="1500">
                <a:solidFill>
                  <a:schemeClr val="accent5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Good cookies have longer Chill Time</a:t>
            </a:r>
            <a:endParaRPr sz="1500">
              <a:solidFill>
                <a:schemeClr val="accent5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