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9" r:id="rId12"/>
    <p:sldId id="268" r:id="rId13"/>
    <p:sldId id="270" r:id="rId14"/>
    <p:sldId id="271" r:id="rId15"/>
    <p:sldId id="273" r:id="rId16"/>
    <p:sldId id="274" r:id="rId17"/>
    <p:sldId id="275" r:id="rId18"/>
    <p:sldId id="277" r:id="rId19"/>
    <p:sldId id="278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1E1C0-9E8E-448D-8F40-04F2F1DCD86F}" type="doc">
      <dgm:prSet loTypeId="urn:microsoft.com/office/officeart/2005/8/layout/process1" loCatId="process" qsTypeId="urn:microsoft.com/office/officeart/2005/8/quickstyle/simple2" qsCatId="simple" csTypeId="urn:microsoft.com/office/officeart/2005/8/colors/accent6_1" csCatId="accent6" phldr="1"/>
      <dgm:spPr/>
    </dgm:pt>
    <dgm:pt modelId="{7A0B50ED-5D82-4781-BD00-71AC1EFCFE1B}">
      <dgm:prSet phldrT="[Text]"/>
      <dgm:spPr/>
      <dgm:t>
        <a:bodyPr/>
        <a:lstStyle/>
        <a:p>
          <a:r>
            <a:rPr lang="en-US" dirty="0" smtClean="0"/>
            <a:t>Content Features	</a:t>
          </a:r>
          <a:endParaRPr lang="en-US" dirty="0"/>
        </a:p>
      </dgm:t>
    </dgm:pt>
    <dgm:pt modelId="{19739A68-833A-4898-8637-DBB81D8D8860}" type="parTrans" cxnId="{669FA1E4-7450-418C-822B-9D67B8B7E1B3}">
      <dgm:prSet/>
      <dgm:spPr/>
      <dgm:t>
        <a:bodyPr/>
        <a:lstStyle/>
        <a:p>
          <a:endParaRPr lang="en-US"/>
        </a:p>
      </dgm:t>
    </dgm:pt>
    <dgm:pt modelId="{BDF52721-5196-4E96-B017-10B3A608D73E}" type="sibTrans" cxnId="{669FA1E4-7450-418C-822B-9D67B8B7E1B3}">
      <dgm:prSet/>
      <dgm:spPr/>
      <dgm:t>
        <a:bodyPr/>
        <a:lstStyle/>
        <a:p>
          <a:endParaRPr lang="en-US"/>
        </a:p>
      </dgm:t>
    </dgm:pt>
    <dgm:pt modelId="{8A54366F-47F4-4EE7-8390-D43E1D17CF7C}">
      <dgm:prSet phldrT="[Text]"/>
      <dgm:spPr/>
      <dgm:t>
        <a:bodyPr/>
        <a:lstStyle/>
        <a:p>
          <a:r>
            <a:rPr lang="en-US" dirty="0" smtClean="0"/>
            <a:t>Recomputed Features</a:t>
          </a:r>
          <a:endParaRPr lang="en-US" dirty="0"/>
        </a:p>
      </dgm:t>
    </dgm:pt>
    <dgm:pt modelId="{3CC09988-BCEF-4ABD-9047-7F9438EA209B}" type="parTrans" cxnId="{F0464CB0-96CA-49CB-892B-EA6CE4D7456A}">
      <dgm:prSet/>
      <dgm:spPr/>
      <dgm:t>
        <a:bodyPr/>
        <a:lstStyle/>
        <a:p>
          <a:endParaRPr lang="en-US"/>
        </a:p>
      </dgm:t>
    </dgm:pt>
    <dgm:pt modelId="{805323B0-56D8-40EC-8DCF-3CF3FB93915F}" type="sibTrans" cxnId="{F0464CB0-96CA-49CB-892B-EA6CE4D7456A}">
      <dgm:prSet/>
      <dgm:spPr/>
      <dgm:t>
        <a:bodyPr/>
        <a:lstStyle/>
        <a:p>
          <a:endParaRPr lang="en-US"/>
        </a:p>
      </dgm:t>
    </dgm:pt>
    <dgm:pt modelId="{D3C84DC5-0D7C-4EFB-8C13-8BF373FEAC31}">
      <dgm:prSet phldrT="[Text]"/>
      <dgm:spPr/>
      <dgm:t>
        <a:bodyPr/>
        <a:lstStyle/>
        <a:p>
          <a:r>
            <a:rPr lang="en-US" dirty="0" smtClean="0"/>
            <a:t>Dynamic Features</a:t>
          </a:r>
          <a:endParaRPr lang="en-US" dirty="0"/>
        </a:p>
      </dgm:t>
    </dgm:pt>
    <dgm:pt modelId="{48813576-5501-479C-B732-7F5A18CA1D47}" type="parTrans" cxnId="{A0967759-06C5-4503-A52C-331CF87E0A36}">
      <dgm:prSet/>
      <dgm:spPr/>
      <dgm:t>
        <a:bodyPr/>
        <a:lstStyle/>
        <a:p>
          <a:endParaRPr lang="en-US"/>
        </a:p>
      </dgm:t>
    </dgm:pt>
    <dgm:pt modelId="{46EC613A-F86D-4D7C-ABB0-11CAFDAD0729}" type="sibTrans" cxnId="{A0967759-06C5-4503-A52C-331CF87E0A36}">
      <dgm:prSet/>
      <dgm:spPr/>
      <dgm:t>
        <a:bodyPr/>
        <a:lstStyle/>
        <a:p>
          <a:endParaRPr lang="en-US"/>
        </a:p>
      </dgm:t>
    </dgm:pt>
    <dgm:pt modelId="{6CAB2111-B74E-4BE2-8F5F-46BBB3AC7C83}" type="pres">
      <dgm:prSet presAssocID="{2BF1E1C0-9E8E-448D-8F40-04F2F1DCD86F}" presName="Name0" presStyleCnt="0">
        <dgm:presLayoutVars>
          <dgm:dir/>
          <dgm:resizeHandles val="exact"/>
        </dgm:presLayoutVars>
      </dgm:prSet>
      <dgm:spPr/>
    </dgm:pt>
    <dgm:pt modelId="{2A260A2F-F42F-40D0-81D5-3B52AD14A549}" type="pres">
      <dgm:prSet presAssocID="{7A0B50ED-5D82-4781-BD00-71AC1EFCFE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A793D-EAA8-40BE-B1ED-C8B0965B70EC}" type="pres">
      <dgm:prSet presAssocID="{BDF52721-5196-4E96-B017-10B3A608D73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481430D-0BDB-4F3E-99A0-3C4019548216}" type="pres">
      <dgm:prSet presAssocID="{BDF52721-5196-4E96-B017-10B3A608D73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A34A377-ACD6-4A7D-BAED-3A1CC070029B}" type="pres">
      <dgm:prSet presAssocID="{8A54366F-47F4-4EE7-8390-D43E1D17CF7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88AE7-D251-4A8C-9C7D-2159FC6047C5}" type="pres">
      <dgm:prSet presAssocID="{805323B0-56D8-40EC-8DCF-3CF3FB93915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514ADF0-CFF3-49CC-AC06-52793E8230D2}" type="pres">
      <dgm:prSet presAssocID="{805323B0-56D8-40EC-8DCF-3CF3FB93915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DC9395A-43F6-4DA6-9D8C-2FA6FC22CEE2}" type="pres">
      <dgm:prSet presAssocID="{D3C84DC5-0D7C-4EFB-8C13-8BF373FEAC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1621C7-977C-404D-BE6A-925E2FB3E73A}" type="presOf" srcId="{BDF52721-5196-4E96-B017-10B3A608D73E}" destId="{A9AA793D-EAA8-40BE-B1ED-C8B0965B70EC}" srcOrd="0" destOrd="0" presId="urn:microsoft.com/office/officeart/2005/8/layout/process1"/>
    <dgm:cxn modelId="{526DD387-EAC7-4ADD-B1F5-CCD7B377FBBD}" type="presOf" srcId="{2BF1E1C0-9E8E-448D-8F40-04F2F1DCD86F}" destId="{6CAB2111-B74E-4BE2-8F5F-46BBB3AC7C83}" srcOrd="0" destOrd="0" presId="urn:microsoft.com/office/officeart/2005/8/layout/process1"/>
    <dgm:cxn modelId="{CF695EBD-229C-477B-BC2A-E906A43B4613}" type="presOf" srcId="{BDF52721-5196-4E96-B017-10B3A608D73E}" destId="{7481430D-0BDB-4F3E-99A0-3C4019548216}" srcOrd="1" destOrd="0" presId="urn:microsoft.com/office/officeart/2005/8/layout/process1"/>
    <dgm:cxn modelId="{F0464CB0-96CA-49CB-892B-EA6CE4D7456A}" srcId="{2BF1E1C0-9E8E-448D-8F40-04F2F1DCD86F}" destId="{8A54366F-47F4-4EE7-8390-D43E1D17CF7C}" srcOrd="1" destOrd="0" parTransId="{3CC09988-BCEF-4ABD-9047-7F9438EA209B}" sibTransId="{805323B0-56D8-40EC-8DCF-3CF3FB93915F}"/>
    <dgm:cxn modelId="{1E090F57-B10D-4AF4-82D1-784A8E4F8222}" type="presOf" srcId="{8A54366F-47F4-4EE7-8390-D43E1D17CF7C}" destId="{4A34A377-ACD6-4A7D-BAED-3A1CC070029B}" srcOrd="0" destOrd="0" presId="urn:microsoft.com/office/officeart/2005/8/layout/process1"/>
    <dgm:cxn modelId="{669FA1E4-7450-418C-822B-9D67B8B7E1B3}" srcId="{2BF1E1C0-9E8E-448D-8F40-04F2F1DCD86F}" destId="{7A0B50ED-5D82-4781-BD00-71AC1EFCFE1B}" srcOrd="0" destOrd="0" parTransId="{19739A68-833A-4898-8637-DBB81D8D8860}" sibTransId="{BDF52721-5196-4E96-B017-10B3A608D73E}"/>
    <dgm:cxn modelId="{4B5DF3E2-8127-463C-892A-DAE2866EB7A2}" type="presOf" srcId="{7A0B50ED-5D82-4781-BD00-71AC1EFCFE1B}" destId="{2A260A2F-F42F-40D0-81D5-3B52AD14A549}" srcOrd="0" destOrd="0" presId="urn:microsoft.com/office/officeart/2005/8/layout/process1"/>
    <dgm:cxn modelId="{A0967759-06C5-4503-A52C-331CF87E0A36}" srcId="{2BF1E1C0-9E8E-448D-8F40-04F2F1DCD86F}" destId="{D3C84DC5-0D7C-4EFB-8C13-8BF373FEAC31}" srcOrd="2" destOrd="0" parTransId="{48813576-5501-479C-B732-7F5A18CA1D47}" sibTransId="{46EC613A-F86D-4D7C-ABB0-11CAFDAD0729}"/>
    <dgm:cxn modelId="{A9309A81-99A1-4EE2-A74E-5608AFEA90DC}" type="presOf" srcId="{D3C84DC5-0D7C-4EFB-8C13-8BF373FEAC31}" destId="{7DC9395A-43F6-4DA6-9D8C-2FA6FC22CEE2}" srcOrd="0" destOrd="0" presId="urn:microsoft.com/office/officeart/2005/8/layout/process1"/>
    <dgm:cxn modelId="{673189FF-1392-4791-A1C5-E3FEEB502997}" type="presOf" srcId="{805323B0-56D8-40EC-8DCF-3CF3FB93915F}" destId="{F514ADF0-CFF3-49CC-AC06-52793E8230D2}" srcOrd="1" destOrd="0" presId="urn:microsoft.com/office/officeart/2005/8/layout/process1"/>
    <dgm:cxn modelId="{0A328C9F-24D4-49C7-98A7-CBB696F8541E}" type="presOf" srcId="{805323B0-56D8-40EC-8DCF-3CF3FB93915F}" destId="{54D88AE7-D251-4A8C-9C7D-2159FC6047C5}" srcOrd="0" destOrd="0" presId="urn:microsoft.com/office/officeart/2005/8/layout/process1"/>
    <dgm:cxn modelId="{176CA3D9-6BE6-4A99-9657-6ACCF1EFF481}" type="presParOf" srcId="{6CAB2111-B74E-4BE2-8F5F-46BBB3AC7C83}" destId="{2A260A2F-F42F-40D0-81D5-3B52AD14A549}" srcOrd="0" destOrd="0" presId="urn:microsoft.com/office/officeart/2005/8/layout/process1"/>
    <dgm:cxn modelId="{AF88FD4F-2CDA-471B-B879-81C549EB4F57}" type="presParOf" srcId="{6CAB2111-B74E-4BE2-8F5F-46BBB3AC7C83}" destId="{A9AA793D-EAA8-40BE-B1ED-C8B0965B70EC}" srcOrd="1" destOrd="0" presId="urn:microsoft.com/office/officeart/2005/8/layout/process1"/>
    <dgm:cxn modelId="{1B9134DC-191B-4459-92C9-0D5670870685}" type="presParOf" srcId="{A9AA793D-EAA8-40BE-B1ED-C8B0965B70EC}" destId="{7481430D-0BDB-4F3E-99A0-3C4019548216}" srcOrd="0" destOrd="0" presId="urn:microsoft.com/office/officeart/2005/8/layout/process1"/>
    <dgm:cxn modelId="{17D7B997-8DF1-4FBB-AC92-398181E05119}" type="presParOf" srcId="{6CAB2111-B74E-4BE2-8F5F-46BBB3AC7C83}" destId="{4A34A377-ACD6-4A7D-BAED-3A1CC070029B}" srcOrd="2" destOrd="0" presId="urn:microsoft.com/office/officeart/2005/8/layout/process1"/>
    <dgm:cxn modelId="{F18A5E92-29FF-4269-8C54-EEAA43A55063}" type="presParOf" srcId="{6CAB2111-B74E-4BE2-8F5F-46BBB3AC7C83}" destId="{54D88AE7-D251-4A8C-9C7D-2159FC6047C5}" srcOrd="3" destOrd="0" presId="urn:microsoft.com/office/officeart/2005/8/layout/process1"/>
    <dgm:cxn modelId="{9A0D3DCE-A133-46E3-9F5E-9554F39337C7}" type="presParOf" srcId="{54D88AE7-D251-4A8C-9C7D-2159FC6047C5}" destId="{F514ADF0-CFF3-49CC-AC06-52793E8230D2}" srcOrd="0" destOrd="0" presId="urn:microsoft.com/office/officeart/2005/8/layout/process1"/>
    <dgm:cxn modelId="{939237B4-3B1E-4FD6-8E36-E4ADA85CFEEB}" type="presParOf" srcId="{6CAB2111-B74E-4BE2-8F5F-46BBB3AC7C83}" destId="{7DC9395A-43F6-4DA6-9D8C-2FA6FC22CE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5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3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2780-E2FA-4C9E-9432-D168A7495D5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1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2780-E2FA-4C9E-9432-D168A7495D5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1154-32AC-4038-AF45-D0286B05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3342"/>
            <a:ext cx="12027243" cy="2496064"/>
          </a:xfrm>
        </p:spPr>
        <p:txBody>
          <a:bodyPr>
            <a:noAutofit/>
          </a:bodyPr>
          <a:lstStyle/>
          <a:p>
            <a:r>
              <a:rPr lang="en-US" sz="4000" b="1" dirty="0"/>
              <a:t>Automatically Detecting Vulnerable Websites</a:t>
            </a:r>
            <a:br>
              <a:rPr lang="en-US" sz="4000" b="1" dirty="0"/>
            </a:br>
            <a:r>
              <a:rPr lang="en-US" sz="4000" b="1" dirty="0"/>
              <a:t>Before They Turn </a:t>
            </a:r>
            <a:r>
              <a:rPr lang="en-US" sz="4000" b="1" dirty="0" smtClean="0"/>
              <a:t>Malicious</a:t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2400" dirty="0"/>
              <a:t>Kyle Soska and Nicolas Christin, </a:t>
            </a:r>
            <a:r>
              <a:rPr lang="en-US" sz="2400" i="1" dirty="0"/>
              <a:t>Carnegie Mellon University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9729" y="5395784"/>
            <a:ext cx="3064476" cy="51280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By: Kartik Khanna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27201"/>
              </p:ext>
            </p:extLst>
          </p:nvPr>
        </p:nvGraphicFramePr>
        <p:xfrm>
          <a:off x="1329155" y="1455705"/>
          <a:ext cx="8686804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1"/>
                <a:gridCol w="2171701"/>
                <a:gridCol w="2171701"/>
                <a:gridCol w="2171701"/>
              </a:tblGrid>
              <a:tr h="8229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Instances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877569">
                        <a:lnSpc>
                          <a:spcPts val="2800"/>
                        </a:lnSpc>
                        <a:spcBef>
                          <a:spcPts val="47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Archived  Instances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r>
                        <a:rPr sz="24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Archived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PhishTank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91,555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34,922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38.1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84455" marR="539750">
                        <a:lnSpc>
                          <a:spcPts val="2800"/>
                        </a:lnSpc>
                        <a:spcBef>
                          <a:spcPts val="47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Search 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Redirection</a:t>
                      </a:r>
                      <a:r>
                        <a:rPr sz="2400" spc="-7" baseline="24305" dirty="0">
                          <a:latin typeface="Calibri"/>
                          <a:cs typeface="Calibri"/>
                        </a:rPr>
                        <a:t>*</a:t>
                      </a:r>
                      <a:endParaRPr sz="2400" baseline="24305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16,173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14,425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89.2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.com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Zone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Files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336,671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336,671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N/A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185857" y="6447472"/>
            <a:ext cx="180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0823" y="4487965"/>
            <a:ext cx="7204709" cy="1300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4965" algn="l"/>
              </a:tabLst>
            </a:pPr>
            <a:r>
              <a:rPr sz="2400" dirty="0" err="1" smtClean="0">
                <a:cs typeface="Calibri"/>
              </a:rPr>
              <a:t>PhishTank</a:t>
            </a:r>
            <a:r>
              <a:rPr sz="2400" dirty="0">
                <a:cs typeface="Calibri"/>
              </a:rPr>
              <a:t>: Feb </a:t>
            </a:r>
            <a:r>
              <a:rPr sz="2400" spc="-5" dirty="0">
                <a:cs typeface="Calibri"/>
              </a:rPr>
              <a:t>2013 </a:t>
            </a:r>
            <a:r>
              <a:rPr sz="2400" dirty="0">
                <a:cs typeface="Calibri"/>
              </a:rPr>
              <a:t>– </a:t>
            </a:r>
            <a:r>
              <a:rPr sz="2400" spc="-5" dirty="0">
                <a:cs typeface="Calibri"/>
              </a:rPr>
              <a:t>Dec</a:t>
            </a:r>
            <a:r>
              <a:rPr sz="2400" spc="-7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2013</a:t>
            </a:r>
            <a:endParaRPr sz="2400" dirty="0">
              <a:cs typeface="Calibri"/>
            </a:endParaRPr>
          </a:p>
          <a:p>
            <a:pPr marL="12700">
              <a:spcBef>
                <a:spcPts val="725"/>
              </a:spcBef>
              <a:tabLst>
                <a:tab pos="354965" algn="l"/>
              </a:tabLst>
            </a:pPr>
            <a:r>
              <a:rPr sz="2400" spc="-5" dirty="0" smtClean="0">
                <a:cs typeface="Calibri"/>
              </a:rPr>
              <a:t>Search </a:t>
            </a:r>
            <a:r>
              <a:rPr sz="2400" spc="-5" dirty="0">
                <a:cs typeface="Calibri"/>
              </a:rPr>
              <a:t>Redirection: </a:t>
            </a:r>
            <a:r>
              <a:rPr sz="2400" dirty="0">
                <a:cs typeface="Calibri"/>
              </a:rPr>
              <a:t>Oct </a:t>
            </a:r>
            <a:r>
              <a:rPr sz="2400" spc="-5" dirty="0">
                <a:cs typeface="Calibri"/>
              </a:rPr>
              <a:t>2011 </a:t>
            </a:r>
            <a:r>
              <a:rPr sz="2400" dirty="0">
                <a:cs typeface="Calibri"/>
              </a:rPr>
              <a:t>– Sept</a:t>
            </a:r>
            <a:r>
              <a:rPr sz="2400" spc="-2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2013</a:t>
            </a:r>
            <a:endParaRPr sz="2400" dirty="0">
              <a:cs typeface="Calibri"/>
            </a:endParaRPr>
          </a:p>
          <a:p>
            <a:pPr marL="12700">
              <a:spcBef>
                <a:spcPts val="760"/>
              </a:spcBef>
              <a:tabLst>
                <a:tab pos="354965" algn="l"/>
              </a:tabLst>
            </a:pPr>
            <a:r>
              <a:rPr sz="2400" spc="-5" dirty="0" smtClean="0">
                <a:cs typeface="Calibri"/>
              </a:rPr>
              <a:t>Zone </a:t>
            </a:r>
            <a:r>
              <a:rPr sz="2400" dirty="0">
                <a:cs typeface="Calibri"/>
              </a:rPr>
              <a:t>Files: Feb </a:t>
            </a:r>
            <a:r>
              <a:rPr sz="2400" spc="-5" dirty="0">
                <a:cs typeface="Calibri"/>
              </a:rPr>
              <a:t>2010 </a:t>
            </a:r>
            <a:r>
              <a:rPr sz="2400" dirty="0">
                <a:cs typeface="Calibri"/>
              </a:rPr>
              <a:t>– Sept</a:t>
            </a:r>
            <a:r>
              <a:rPr sz="2400" spc="-6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2013</a:t>
            </a:r>
            <a:endParaRPr sz="2400" dirty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9155" y="417095"/>
            <a:ext cx="5328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/>
              <a:t>DATA SETS</a:t>
            </a:r>
            <a:endParaRPr lang="en-US" sz="4400" u="sng" dirty="0"/>
          </a:p>
        </p:txBody>
      </p:sp>
    </p:spTree>
    <p:extLst>
      <p:ext uri="{BB962C8B-B14F-4D97-AF65-F5344CB8AC3E}">
        <p14:creationId xmlns:p14="http://schemas.microsoft.com/office/powerpoint/2010/main" val="30247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FILTERING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600" y="1825625"/>
            <a:ext cx="4976559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256" y="2071743"/>
            <a:ext cx="2591025" cy="3859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075" y="1936243"/>
            <a:ext cx="634039" cy="883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5918105" y="3746515"/>
            <a:ext cx="2516195" cy="63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763" y="3634711"/>
            <a:ext cx="1091279" cy="25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788" y="851158"/>
            <a:ext cx="3997411" cy="49161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Complmp</a:t>
            </a:r>
            <a:r>
              <a:rPr lang="en-US" sz="2800" dirty="0" smtClean="0"/>
              <a:t> &gt;0.99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788" y="2146467"/>
            <a:ext cx="49686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70" y="313609"/>
            <a:ext cx="10515600" cy="1022517"/>
          </a:xfrm>
        </p:spPr>
        <p:txBody>
          <a:bodyPr/>
          <a:lstStyle/>
          <a:p>
            <a:r>
              <a:rPr lang="en-US" b="1" u="sng" dirty="0" smtClean="0"/>
              <a:t>FEATURE EXRTACTION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1700012"/>
            <a:ext cx="6050698" cy="46125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/>
              <a:t> AWIS Feature</a:t>
            </a:r>
            <a:endParaRPr lang="en-US" u="sng" dirty="0"/>
          </a:p>
          <a:p>
            <a:pPr marL="0" indent="0">
              <a:buNone/>
            </a:pPr>
            <a:r>
              <a:rPr lang="en-US" sz="2400" dirty="0" smtClean="0"/>
              <a:t>-It gives some features about the popularity of the website</a:t>
            </a:r>
          </a:p>
          <a:p>
            <a:pPr marL="0" indent="0">
              <a:buNone/>
            </a:pPr>
            <a:r>
              <a:rPr lang="en-US" sz="2400" dirty="0" smtClean="0"/>
              <a:t>-Why? – Attackers may target those websites to make their own malicious website in turn popular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Dealing With </a:t>
            </a:r>
            <a:r>
              <a:rPr lang="en-US" sz="2400" dirty="0"/>
              <a:t>M</a:t>
            </a:r>
            <a:r>
              <a:rPr lang="en-US" sz="2400" dirty="0" smtClean="0"/>
              <a:t>issing Value</a:t>
            </a:r>
          </a:p>
          <a:p>
            <a:pPr marL="0" indent="0">
              <a:buNone/>
            </a:pPr>
            <a:r>
              <a:rPr lang="en-US" sz="2400" dirty="0" smtClean="0"/>
              <a:t>-  Either give most common value</a:t>
            </a:r>
          </a:p>
          <a:p>
            <a:pPr marL="0" indent="0">
              <a:buNone/>
            </a:pPr>
            <a:r>
              <a:rPr lang="en-US" sz="2400" dirty="0" smtClean="0"/>
              <a:t> - Randomly assign some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552" t="47369" r="27984" b="21543"/>
          <a:stretch/>
        </p:blipFill>
        <p:spPr>
          <a:xfrm>
            <a:off x="6537160" y="1825625"/>
            <a:ext cx="4701224" cy="1708484"/>
          </a:xfrm>
          <a:prstGeom prst="rect">
            <a:avLst/>
          </a:prstGeom>
        </p:spPr>
      </p:pic>
      <p:sp>
        <p:nvSpPr>
          <p:cNvPr id="5" name="4-Point Star 4"/>
          <p:cNvSpPr/>
          <p:nvPr/>
        </p:nvSpPr>
        <p:spPr>
          <a:xfrm>
            <a:off x="390207" y="4640348"/>
            <a:ext cx="176463" cy="208548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379" y="349751"/>
            <a:ext cx="11281610" cy="35404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 </a:t>
            </a:r>
            <a:r>
              <a:rPr lang="en-US" u="sng" dirty="0" smtClean="0"/>
              <a:t>Content Feature </a:t>
            </a:r>
            <a:endParaRPr lang="en-US" u="sng" dirty="0"/>
          </a:p>
          <a:p>
            <a:pPr marL="0" indent="0">
              <a:buNone/>
            </a:pPr>
            <a:endParaRPr lang="en-US" sz="800" u="sng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 Parsed into set of HTML tags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 The tags from all the pages in a site were then aggregated into a list without repetition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 Count a particular tag from both positive and negative </a:t>
            </a:r>
            <a:r>
              <a:rPr lang="en-US" sz="2400" dirty="0" smtClean="0"/>
              <a:t>sites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After adding information from every 5,000 sites to the dictionary, we purged from the dictionary all tags that had appeared only once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06" y="4240211"/>
            <a:ext cx="3761873" cy="9705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61360" y="4503821"/>
            <a:ext cx="65246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where B and M are the set of benign, and malicious websites, respectively; the notation x -&gt; w means that the tag x is present in the tag dictionary associated with website 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48714" y="5427151"/>
            <a:ext cx="2432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Accuracy Balanced Statistic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498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750907"/>
            <a:ext cx="10515600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">
              <a:lnSpc>
                <a:spcPct val="100000"/>
              </a:lnSpc>
            </a:pPr>
            <a:r>
              <a:rPr sz="3600" dirty="0"/>
              <a:t>Prominent </a:t>
            </a:r>
            <a:r>
              <a:rPr sz="3600" spc="-5" dirty="0"/>
              <a:t>Features After 90,000</a:t>
            </a:r>
            <a:r>
              <a:rPr sz="3600" spc="-229" dirty="0"/>
              <a:t> </a:t>
            </a:r>
            <a:r>
              <a:rPr sz="3600" dirty="0"/>
              <a:t>Samples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0" y="1593850"/>
          <a:ext cx="8686804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2"/>
                <a:gridCol w="4343402"/>
              </a:tblGrid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Statistic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4455" marR="277495">
                        <a:lnSpc>
                          <a:spcPts val="21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meta{‘content’: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‘Wordpress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3.2.1’, ‘name’:  ‘generator’}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0.0569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ul{‘class’: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[‘xoxo’,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‘blogroll’]}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0.0446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You can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start editing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here.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0.0421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4455" marR="277495">
                        <a:lnSpc>
                          <a:spcPts val="21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meta{‘content’: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‘Wordpress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3.3.1’, ‘name’:  ‘generator’}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0.0268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/all in one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seo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0.0252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span{‘class’: [‘breadcrumbs’,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‘pathway’]}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0.0226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4455" marR="542290">
                        <a:lnSpc>
                          <a:spcPts val="21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 Comments are open, but there are no  comments.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0.0222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div{‘id’: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‘content_disclaimer’}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0.0039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6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11865" y="1434316"/>
            <a:ext cx="774297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56149" y="6246856"/>
            <a:ext cx="72986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5"/>
              </a:lnSpc>
            </a:pPr>
            <a:r>
              <a:rPr sz="2200" dirty="0">
                <a:latin typeface="Calibri"/>
                <a:cs typeface="Calibri"/>
              </a:rPr>
              <a:t>Feature: meta{‘content’: </a:t>
            </a:r>
            <a:r>
              <a:rPr sz="2200" spc="-5" dirty="0">
                <a:latin typeface="Calibri"/>
                <a:cs typeface="Calibri"/>
              </a:rPr>
              <a:t>‘Wordpress </a:t>
            </a:r>
            <a:r>
              <a:rPr sz="2200" dirty="0">
                <a:latin typeface="Calibri"/>
                <a:cs typeface="Calibri"/>
              </a:rPr>
              <a:t>3.2.1’, ‘name’: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‘generator’}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926" y="256674"/>
            <a:ext cx="2390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Results</a:t>
            </a:r>
          </a:p>
          <a:p>
            <a:endParaRPr lang="en-US" sz="4400" b="1" u="sng" dirty="0"/>
          </a:p>
          <a:p>
            <a:r>
              <a:rPr lang="en-US" sz="2000" b="1" u="sng" dirty="0" smtClean="0"/>
              <a:t>1. Dynamic Features</a:t>
            </a:r>
            <a:endParaRPr lang="en-US" sz="20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5672420" y="872227"/>
            <a:ext cx="3866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300" dirty="0" smtClean="0"/>
              <a:t>V</a:t>
            </a:r>
            <a:r>
              <a:rPr lang="en-US" sz="2800" dirty="0" smtClean="0"/>
              <a:t>arying </a:t>
            </a:r>
            <a:r>
              <a:rPr lang="en-US" sz="2800" spc="-5" dirty="0" smtClean="0"/>
              <a:t>W</a:t>
            </a:r>
            <a:r>
              <a:rPr lang="en-US" sz="2800" dirty="0" smtClean="0"/>
              <a:t>indow</a:t>
            </a:r>
            <a:r>
              <a:rPr lang="en-US" sz="2800" dirty="0"/>
              <a:t> </a:t>
            </a:r>
            <a:r>
              <a:rPr lang="en-US" sz="2800" dirty="0" smtClean="0"/>
              <a:t>Sizes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79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12462"/>
            <a:ext cx="1051560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94610">
              <a:lnSpc>
                <a:spcPct val="100000"/>
              </a:lnSpc>
              <a:tabLst>
                <a:tab pos="3864610" algn="l"/>
              </a:tabLst>
            </a:pPr>
            <a:r>
              <a:rPr sz="2800" b="1" dirty="0" smtClean="0"/>
              <a:t>CMS</a:t>
            </a:r>
            <a:r>
              <a:rPr lang="en-US" sz="2800" b="1" dirty="0" smtClean="0"/>
              <a:t> </a:t>
            </a:r>
            <a:r>
              <a:rPr sz="2800" b="1" spc="-5" dirty="0" smtClean="0"/>
              <a:t>Evolution</a:t>
            </a:r>
            <a:endParaRPr sz="2800" b="1" spc="-5" dirty="0"/>
          </a:p>
        </p:txBody>
      </p:sp>
      <p:sp>
        <p:nvSpPr>
          <p:cNvPr id="3" name="object 3"/>
          <p:cNvSpPr/>
          <p:nvPr/>
        </p:nvSpPr>
        <p:spPr>
          <a:xfrm>
            <a:off x="2214741" y="1600200"/>
            <a:ext cx="7762518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1722" y="2477193"/>
            <a:ext cx="955963" cy="3574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1915" y="2514601"/>
            <a:ext cx="737870" cy="147955"/>
          </a:xfrm>
          <a:custGeom>
            <a:avLst/>
            <a:gdLst/>
            <a:ahLst/>
            <a:cxnLst/>
            <a:rect l="l" t="t" r="r" b="b"/>
            <a:pathLst>
              <a:path w="737870" h="147955">
                <a:moveTo>
                  <a:pt x="737284" y="0"/>
                </a:moveTo>
                <a:lnTo>
                  <a:pt x="0" y="147456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7201" y="2589378"/>
            <a:ext cx="122555" cy="116205"/>
          </a:xfrm>
          <a:custGeom>
            <a:avLst/>
            <a:gdLst/>
            <a:ahLst/>
            <a:cxnLst/>
            <a:rect l="l" t="t" r="r" b="b"/>
            <a:pathLst>
              <a:path w="122555" h="116205">
                <a:moveTo>
                  <a:pt x="87541" y="0"/>
                </a:moveTo>
                <a:lnTo>
                  <a:pt x="0" y="77622"/>
                </a:lnTo>
                <a:lnTo>
                  <a:pt x="110667" y="115608"/>
                </a:lnTo>
                <a:lnTo>
                  <a:pt x="117881" y="112077"/>
                </a:lnTo>
                <a:lnTo>
                  <a:pt x="122440" y="98818"/>
                </a:lnTo>
                <a:lnTo>
                  <a:pt x="118910" y="91592"/>
                </a:lnTo>
                <a:lnTo>
                  <a:pt x="49428" y="67741"/>
                </a:lnTo>
                <a:lnTo>
                  <a:pt x="104393" y="18999"/>
                </a:lnTo>
                <a:lnTo>
                  <a:pt x="104876" y="10972"/>
                </a:lnTo>
                <a:lnTo>
                  <a:pt x="95567" y="469"/>
                </a:lnTo>
                <a:lnTo>
                  <a:pt x="87541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5798" y="2297672"/>
            <a:ext cx="2106930" cy="431165"/>
          </a:xfrm>
          <a:custGeom>
            <a:avLst/>
            <a:gdLst/>
            <a:ahLst/>
            <a:cxnLst/>
            <a:rect l="l" t="t" r="r" b="b"/>
            <a:pathLst>
              <a:path w="2106929" h="431164">
                <a:moveTo>
                  <a:pt x="0" y="0"/>
                </a:moveTo>
                <a:lnTo>
                  <a:pt x="2106472" y="0"/>
                </a:lnTo>
                <a:lnTo>
                  <a:pt x="2106472" y="430885"/>
                </a:lnTo>
                <a:lnTo>
                  <a:pt x="0" y="430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34192" y="3429006"/>
            <a:ext cx="1097280" cy="511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3150" y="3468408"/>
            <a:ext cx="878840" cy="297180"/>
          </a:xfrm>
          <a:custGeom>
            <a:avLst/>
            <a:gdLst/>
            <a:ahLst/>
            <a:cxnLst/>
            <a:rect l="l" t="t" r="r" b="b"/>
            <a:pathLst>
              <a:path w="878839" h="297179">
                <a:moveTo>
                  <a:pt x="878449" y="0"/>
                </a:moveTo>
                <a:lnTo>
                  <a:pt x="0" y="296733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9264" y="3684461"/>
            <a:ext cx="124460" cy="112395"/>
          </a:xfrm>
          <a:custGeom>
            <a:avLst/>
            <a:gdLst/>
            <a:ahLst/>
            <a:cxnLst/>
            <a:rect l="l" t="t" r="r" b="b"/>
            <a:pathLst>
              <a:path w="124460" h="112395">
                <a:moveTo>
                  <a:pt x="84912" y="0"/>
                </a:moveTo>
                <a:lnTo>
                  <a:pt x="76885" y="546"/>
                </a:lnTo>
                <a:lnTo>
                  <a:pt x="0" y="88747"/>
                </a:lnTo>
                <a:lnTo>
                  <a:pt x="114617" y="112255"/>
                </a:lnTo>
                <a:lnTo>
                  <a:pt x="121335" y="107835"/>
                </a:lnTo>
                <a:lnTo>
                  <a:pt x="124155" y="94094"/>
                </a:lnTo>
                <a:lnTo>
                  <a:pt x="119722" y="87375"/>
                </a:lnTo>
                <a:lnTo>
                  <a:pt x="47764" y="72618"/>
                </a:lnTo>
                <a:lnTo>
                  <a:pt x="96037" y="17246"/>
                </a:lnTo>
                <a:lnTo>
                  <a:pt x="95478" y="9220"/>
                </a:lnTo>
                <a:lnTo>
                  <a:pt x="84912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4488" y="3099080"/>
            <a:ext cx="2106930" cy="431165"/>
          </a:xfrm>
          <a:custGeom>
            <a:avLst/>
            <a:gdLst/>
            <a:ahLst/>
            <a:cxnLst/>
            <a:rect l="l" t="t" r="r" b="b"/>
            <a:pathLst>
              <a:path w="2106929" h="431164">
                <a:moveTo>
                  <a:pt x="0" y="0"/>
                </a:moveTo>
                <a:lnTo>
                  <a:pt x="2106472" y="0"/>
                </a:lnTo>
                <a:lnTo>
                  <a:pt x="2106472" y="430885"/>
                </a:lnTo>
                <a:lnTo>
                  <a:pt x="0" y="430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53738" y="4002578"/>
            <a:ext cx="960119" cy="507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4002" y="4038600"/>
            <a:ext cx="739140" cy="295910"/>
          </a:xfrm>
          <a:custGeom>
            <a:avLst/>
            <a:gdLst/>
            <a:ahLst/>
            <a:cxnLst/>
            <a:rect l="l" t="t" r="r" b="b"/>
            <a:pathLst>
              <a:path w="739139" h="295910">
                <a:moveTo>
                  <a:pt x="738597" y="0"/>
                </a:moveTo>
                <a:lnTo>
                  <a:pt x="0" y="295438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0600" y="4250145"/>
            <a:ext cx="124460" cy="110489"/>
          </a:xfrm>
          <a:custGeom>
            <a:avLst/>
            <a:gdLst/>
            <a:ahLst/>
            <a:cxnLst/>
            <a:rect l="l" t="t" r="r" b="b"/>
            <a:pathLst>
              <a:path w="124460" h="110489">
                <a:moveTo>
                  <a:pt x="79921" y="0"/>
                </a:moveTo>
                <a:lnTo>
                  <a:pt x="71945" y="990"/>
                </a:lnTo>
                <a:lnTo>
                  <a:pt x="0" y="93256"/>
                </a:lnTo>
                <a:lnTo>
                  <a:pt x="115735" y="110464"/>
                </a:lnTo>
                <a:lnTo>
                  <a:pt x="122186" y="105676"/>
                </a:lnTo>
                <a:lnTo>
                  <a:pt x="124256" y="91795"/>
                </a:lnTo>
                <a:lnTo>
                  <a:pt x="119468" y="85331"/>
                </a:lnTo>
                <a:lnTo>
                  <a:pt x="46799" y="74536"/>
                </a:lnTo>
                <a:lnTo>
                  <a:pt x="91973" y="16598"/>
                </a:lnTo>
                <a:lnTo>
                  <a:pt x="90982" y="8623"/>
                </a:lnTo>
                <a:lnTo>
                  <a:pt x="79921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86742" y="3769259"/>
            <a:ext cx="2106930" cy="431165"/>
          </a:xfrm>
          <a:custGeom>
            <a:avLst/>
            <a:gdLst/>
            <a:ahLst/>
            <a:cxnLst/>
            <a:rect l="l" t="t" r="r" b="b"/>
            <a:pathLst>
              <a:path w="2106929" h="431164">
                <a:moveTo>
                  <a:pt x="0" y="0"/>
                </a:moveTo>
                <a:lnTo>
                  <a:pt x="2106472" y="0"/>
                </a:lnTo>
                <a:lnTo>
                  <a:pt x="2106472" y="430885"/>
                </a:lnTo>
                <a:lnTo>
                  <a:pt x="0" y="430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57112" y="4384966"/>
            <a:ext cx="864523" cy="11139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0292" y="4419600"/>
            <a:ext cx="647700" cy="894080"/>
          </a:xfrm>
          <a:custGeom>
            <a:avLst/>
            <a:gdLst/>
            <a:ahLst/>
            <a:cxnLst/>
            <a:rect l="l" t="t" r="r" b="b"/>
            <a:pathLst>
              <a:path w="647700" h="894079">
                <a:moveTo>
                  <a:pt x="647307" y="0"/>
                </a:moveTo>
                <a:lnTo>
                  <a:pt x="0" y="893984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5511" y="5212473"/>
            <a:ext cx="110489" cy="121920"/>
          </a:xfrm>
          <a:custGeom>
            <a:avLst/>
            <a:gdLst/>
            <a:ahLst/>
            <a:cxnLst/>
            <a:rect l="l" t="t" r="r" b="b"/>
            <a:pathLst>
              <a:path w="110489" h="121920">
                <a:moveTo>
                  <a:pt x="17741" y="0"/>
                </a:moveTo>
                <a:lnTo>
                  <a:pt x="11518" y="5092"/>
                </a:lnTo>
                <a:lnTo>
                  <a:pt x="0" y="121526"/>
                </a:lnTo>
                <a:lnTo>
                  <a:pt x="92419" y="80695"/>
                </a:lnTo>
                <a:lnTo>
                  <a:pt x="29565" y="80695"/>
                </a:lnTo>
                <a:lnTo>
                  <a:pt x="36791" y="7594"/>
                </a:lnTo>
                <a:lnTo>
                  <a:pt x="31699" y="1371"/>
                </a:lnTo>
                <a:lnTo>
                  <a:pt x="17741" y="0"/>
                </a:lnTo>
                <a:close/>
              </a:path>
              <a:path w="110489" h="121920">
                <a:moveTo>
                  <a:pt x="96761" y="51003"/>
                </a:moveTo>
                <a:lnTo>
                  <a:pt x="29565" y="80695"/>
                </a:lnTo>
                <a:lnTo>
                  <a:pt x="92419" y="80695"/>
                </a:lnTo>
                <a:lnTo>
                  <a:pt x="107022" y="74244"/>
                </a:lnTo>
                <a:lnTo>
                  <a:pt x="109918" y="66738"/>
                </a:lnTo>
                <a:lnTo>
                  <a:pt x="104254" y="53911"/>
                </a:lnTo>
                <a:lnTo>
                  <a:pt x="96761" y="51003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43800" y="4138587"/>
            <a:ext cx="1572260" cy="431165"/>
          </a:xfrm>
          <a:custGeom>
            <a:avLst/>
            <a:gdLst/>
            <a:ahLst/>
            <a:cxnLst/>
            <a:rect l="l" t="t" r="r" b="b"/>
            <a:pathLst>
              <a:path w="1572259" h="431164">
                <a:moveTo>
                  <a:pt x="0" y="0"/>
                </a:moveTo>
                <a:lnTo>
                  <a:pt x="1571777" y="0"/>
                </a:lnTo>
                <a:lnTo>
                  <a:pt x="1571777" y="430898"/>
                </a:lnTo>
                <a:lnTo>
                  <a:pt x="0" y="4308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24539" y="2343391"/>
            <a:ext cx="3896995" cy="219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spc="-15" dirty="0">
                <a:latin typeface="Calibri"/>
                <a:cs typeface="Calibri"/>
              </a:rPr>
              <a:t>Attack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Campaign</a:t>
            </a:r>
            <a:endParaRPr sz="2200">
              <a:latin typeface="Calibri"/>
              <a:cs typeface="Calibri"/>
            </a:endParaRPr>
          </a:p>
          <a:p>
            <a:pPr marL="553085" marR="1426210" indent="-412750">
              <a:lnSpc>
                <a:spcPct val="199900"/>
              </a:lnSpc>
              <a:spcBef>
                <a:spcPts val="1030"/>
              </a:spcBef>
            </a:pPr>
            <a:r>
              <a:rPr sz="2200" spc="-15" dirty="0">
                <a:latin typeface="Calibri"/>
                <a:cs typeface="Calibri"/>
              </a:rPr>
              <a:t>Attack </a:t>
            </a:r>
            <a:r>
              <a:rPr sz="2200" dirty="0">
                <a:latin typeface="Calibri"/>
                <a:cs typeface="Calibri"/>
              </a:rPr>
              <a:t>Campaign  </a:t>
            </a:r>
            <a:r>
              <a:rPr sz="2200" spc="-15" dirty="0">
                <a:latin typeface="Calibri"/>
                <a:cs typeface="Calibri"/>
              </a:rPr>
              <a:t>Attack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Campaign</a:t>
            </a:r>
            <a:endParaRPr sz="2200">
              <a:latin typeface="Calibri"/>
              <a:cs typeface="Calibri"/>
            </a:endParaRPr>
          </a:p>
          <a:p>
            <a:pPr marL="2510155">
              <a:spcBef>
                <a:spcPts val="265"/>
              </a:spcBef>
            </a:pPr>
            <a:r>
              <a:rPr sz="2200" dirty="0">
                <a:latin typeface="Calibri"/>
                <a:cs typeface="Calibri"/>
              </a:rPr>
              <a:t>Low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Activity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8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49996" y="1422877"/>
            <a:ext cx="7777687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1352" y="3088182"/>
            <a:ext cx="1421472" cy="1421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7420" y="3124200"/>
            <a:ext cx="1201420" cy="1201420"/>
          </a:xfrm>
          <a:custGeom>
            <a:avLst/>
            <a:gdLst/>
            <a:ahLst/>
            <a:cxnLst/>
            <a:rect l="l" t="t" r="r" b="b"/>
            <a:pathLst>
              <a:path w="1201420" h="1201420">
                <a:moveTo>
                  <a:pt x="1201379" y="0"/>
                </a:moveTo>
                <a:lnTo>
                  <a:pt x="0" y="120137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601" y="4226205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36728" y="0"/>
                </a:moveTo>
                <a:lnTo>
                  <a:pt x="29781" y="4051"/>
                </a:lnTo>
                <a:lnTo>
                  <a:pt x="0" y="117195"/>
                </a:lnTo>
                <a:lnTo>
                  <a:pt x="113144" y="87414"/>
                </a:lnTo>
                <a:lnTo>
                  <a:pt x="116572" y="81546"/>
                </a:lnTo>
                <a:lnTo>
                  <a:pt x="35648" y="81546"/>
                </a:lnTo>
                <a:lnTo>
                  <a:pt x="54343" y="10515"/>
                </a:lnTo>
                <a:lnTo>
                  <a:pt x="50292" y="3568"/>
                </a:lnTo>
                <a:lnTo>
                  <a:pt x="36728" y="0"/>
                </a:lnTo>
                <a:close/>
              </a:path>
              <a:path w="117475" h="117475">
                <a:moveTo>
                  <a:pt x="106680" y="62852"/>
                </a:moveTo>
                <a:lnTo>
                  <a:pt x="35648" y="81546"/>
                </a:lnTo>
                <a:lnTo>
                  <a:pt x="116572" y="81546"/>
                </a:lnTo>
                <a:lnTo>
                  <a:pt x="117195" y="80479"/>
                </a:lnTo>
                <a:lnTo>
                  <a:pt x="113626" y="66903"/>
                </a:lnTo>
                <a:lnTo>
                  <a:pt x="106680" y="62852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1800" y="3124201"/>
            <a:ext cx="899160" cy="1123315"/>
          </a:xfrm>
          <a:custGeom>
            <a:avLst/>
            <a:gdLst/>
            <a:ahLst/>
            <a:cxnLst/>
            <a:rect l="l" t="t" r="r" b="b"/>
            <a:pathLst>
              <a:path w="899160" h="1123314">
                <a:moveTo>
                  <a:pt x="0" y="0"/>
                </a:moveTo>
                <a:lnTo>
                  <a:pt x="898654" y="112331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83766" y="4146664"/>
            <a:ext cx="113030" cy="120650"/>
          </a:xfrm>
          <a:custGeom>
            <a:avLst/>
            <a:gdLst/>
            <a:ahLst/>
            <a:cxnLst/>
            <a:rect l="l" t="t" r="r" b="b"/>
            <a:pathLst>
              <a:path w="113029" h="120650">
                <a:moveTo>
                  <a:pt x="12395" y="54749"/>
                </a:moveTo>
                <a:lnTo>
                  <a:pt x="5054" y="58013"/>
                </a:lnTo>
                <a:lnTo>
                  <a:pt x="0" y="71094"/>
                </a:lnTo>
                <a:lnTo>
                  <a:pt x="3263" y="78447"/>
                </a:lnTo>
                <a:lnTo>
                  <a:pt x="112433" y="120535"/>
                </a:lnTo>
                <a:lnTo>
                  <a:pt x="106620" y="81178"/>
                </a:lnTo>
                <a:lnTo>
                  <a:pt x="80937" y="81178"/>
                </a:lnTo>
                <a:lnTo>
                  <a:pt x="12395" y="54749"/>
                </a:lnTo>
                <a:close/>
              </a:path>
              <a:path w="113029" h="120650">
                <a:moveTo>
                  <a:pt x="88874" y="0"/>
                </a:moveTo>
                <a:lnTo>
                  <a:pt x="74993" y="2044"/>
                </a:lnTo>
                <a:lnTo>
                  <a:pt x="70205" y="8496"/>
                </a:lnTo>
                <a:lnTo>
                  <a:pt x="80937" y="81178"/>
                </a:lnTo>
                <a:lnTo>
                  <a:pt x="106620" y="81178"/>
                </a:lnTo>
                <a:lnTo>
                  <a:pt x="95338" y="4787"/>
                </a:lnTo>
                <a:lnTo>
                  <a:pt x="88874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8200" y="2652319"/>
            <a:ext cx="3665220" cy="431165"/>
          </a:xfrm>
          <a:custGeom>
            <a:avLst/>
            <a:gdLst/>
            <a:ahLst/>
            <a:cxnLst/>
            <a:rect l="l" t="t" r="r" b="b"/>
            <a:pathLst>
              <a:path w="3665220" h="431164">
                <a:moveTo>
                  <a:pt x="0" y="0"/>
                </a:moveTo>
                <a:lnTo>
                  <a:pt x="3665232" y="0"/>
                </a:lnTo>
                <a:lnTo>
                  <a:pt x="3665232" y="430885"/>
                </a:lnTo>
                <a:lnTo>
                  <a:pt x="0" y="430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26939" y="2698038"/>
            <a:ext cx="34937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dirty="0">
                <a:latin typeface="Calibri"/>
                <a:cs typeface="Calibri"/>
              </a:rPr>
              <a:t>Similar value over 1 year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later!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5390" y="6424676"/>
            <a:ext cx="46691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50"/>
              </a:lnSpc>
            </a:pPr>
            <a:r>
              <a:rPr sz="2200" dirty="0">
                <a:latin typeface="Calibri"/>
                <a:cs typeface="Calibri"/>
              </a:rPr>
              <a:t>Feature: </a:t>
            </a:r>
            <a:r>
              <a:rPr sz="2400" spc="-5" dirty="0">
                <a:latin typeface="Calibri"/>
                <a:cs typeface="Calibri"/>
              </a:rPr>
              <a:t>div{‘id’: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‘content_disclaimer’}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735633"/>
            <a:ext cx="250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Benign Website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66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CLASSIFICATION</a:t>
            </a:r>
            <a:endParaRPr lang="en-US" b="1" u="sng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48985476"/>
              </p:ext>
            </p:extLst>
          </p:nvPr>
        </p:nvGraphicFramePr>
        <p:xfrm>
          <a:off x="3090930" y="1690689"/>
          <a:ext cx="8262870" cy="324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4"/>
          <p:cNvSpPr/>
          <p:nvPr/>
        </p:nvSpPr>
        <p:spPr>
          <a:xfrm>
            <a:off x="232137" y="2878913"/>
            <a:ext cx="2094327" cy="12260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smtClean="0"/>
              <a:t>Input </a:t>
            </a:r>
            <a:r>
              <a:rPr lang="en-US" sz="2800" kern="1200" smtClean="0"/>
              <a:t>(websites)	</a:t>
            </a:r>
            <a:endParaRPr lang="en-US" sz="2800" kern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2326464" y="3042492"/>
            <a:ext cx="460170" cy="538313"/>
            <a:chOff x="2394941" y="1351803"/>
            <a:chExt cx="460170" cy="538313"/>
          </a:xfrm>
        </p:grpSpPr>
        <p:sp>
          <p:nvSpPr>
            <p:cNvPr id="9" name="Right Arrow 8"/>
            <p:cNvSpPr/>
            <p:nvPr/>
          </p:nvSpPr>
          <p:spPr>
            <a:xfrm>
              <a:off x="2394941" y="1351803"/>
              <a:ext cx="460170" cy="53831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ight Arrow 4"/>
            <p:cNvSpPr/>
            <p:nvPr/>
          </p:nvSpPr>
          <p:spPr>
            <a:xfrm>
              <a:off x="2394941" y="1459466"/>
              <a:ext cx="322119" cy="322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966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670" y="647354"/>
            <a:ext cx="2781159" cy="717941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ABSTRACT</a:t>
            </a:r>
            <a:endParaRPr lang="en-US" sz="4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831" y="1653399"/>
            <a:ext cx="10527958" cy="329754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 this paper, we take a complementary approach, and attempt to design, implement, and evaluate a novel classification system which predicts, whether a given, not yet compromised website will become malicious in the future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Techniques Used: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Data Mining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Machine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607" b="21687"/>
          <a:stretch/>
        </p:blipFill>
        <p:spPr>
          <a:xfrm>
            <a:off x="6839494" y="3213620"/>
            <a:ext cx="4072876" cy="3046272"/>
          </a:xfrm>
          <a:prstGeom prst="rect">
            <a:avLst/>
          </a:prstGeom>
          <a:effectLst>
            <a:outerShdw blurRad="1244600" dist="50800" dir="1074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9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18024" y="1600200"/>
            <a:ext cx="7555946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7938" y="3304309"/>
            <a:ext cx="1113905" cy="1039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33381" y="3446032"/>
            <a:ext cx="895985" cy="821690"/>
          </a:xfrm>
          <a:custGeom>
            <a:avLst/>
            <a:gdLst/>
            <a:ahLst/>
            <a:cxnLst/>
            <a:rect l="l" t="t" r="r" b="b"/>
            <a:pathLst>
              <a:path w="895985" h="821689">
                <a:moveTo>
                  <a:pt x="895819" y="821167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1" y="3429000"/>
            <a:ext cx="118745" cy="115570"/>
          </a:xfrm>
          <a:custGeom>
            <a:avLst/>
            <a:gdLst/>
            <a:ahLst/>
            <a:cxnLst/>
            <a:rect l="l" t="t" r="r" b="b"/>
            <a:pathLst>
              <a:path w="118744" h="115570">
                <a:moveTo>
                  <a:pt x="0" y="0"/>
                </a:moveTo>
                <a:lnTo>
                  <a:pt x="34658" y="111747"/>
                </a:lnTo>
                <a:lnTo>
                  <a:pt x="41782" y="115493"/>
                </a:lnTo>
                <a:lnTo>
                  <a:pt x="55181" y="111340"/>
                </a:lnTo>
                <a:lnTo>
                  <a:pt x="58927" y="104228"/>
                </a:lnTo>
                <a:lnTo>
                  <a:pt x="37160" y="34061"/>
                </a:lnTo>
                <a:lnTo>
                  <a:pt x="118147" y="34061"/>
                </a:lnTo>
                <a:lnTo>
                  <a:pt x="118681" y="31597"/>
                </a:lnTo>
                <a:lnTo>
                  <a:pt x="114338" y="24828"/>
                </a:lnTo>
                <a:lnTo>
                  <a:pt x="0" y="0"/>
                </a:lnTo>
                <a:close/>
              </a:path>
              <a:path w="118744" h="115570">
                <a:moveTo>
                  <a:pt x="118147" y="34061"/>
                </a:moveTo>
                <a:lnTo>
                  <a:pt x="37160" y="34061"/>
                </a:lnTo>
                <a:lnTo>
                  <a:pt x="108940" y="49657"/>
                </a:lnTo>
                <a:lnTo>
                  <a:pt x="115709" y="45300"/>
                </a:lnTo>
                <a:lnTo>
                  <a:pt x="118147" y="34061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9201" y="4191001"/>
            <a:ext cx="2668905" cy="431165"/>
          </a:xfrm>
          <a:custGeom>
            <a:avLst/>
            <a:gdLst/>
            <a:ahLst/>
            <a:cxnLst/>
            <a:rect l="l" t="t" r="r" b="b"/>
            <a:pathLst>
              <a:path w="2668904" h="431164">
                <a:moveTo>
                  <a:pt x="0" y="0"/>
                </a:moveTo>
                <a:lnTo>
                  <a:pt x="2668676" y="0"/>
                </a:lnTo>
                <a:lnTo>
                  <a:pt x="2668676" y="430885"/>
                </a:lnTo>
                <a:lnTo>
                  <a:pt x="0" y="430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7940" y="4236720"/>
            <a:ext cx="25019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dirty="0">
                <a:latin typeface="Calibri"/>
                <a:cs typeface="Calibri"/>
              </a:rPr>
              <a:t>Good </a:t>
            </a:r>
            <a:r>
              <a:rPr sz="2200" spc="-5" dirty="0">
                <a:latin typeface="Calibri"/>
                <a:cs typeface="Calibri"/>
              </a:rPr>
              <a:t>Operating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Point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1521" y="772732"/>
            <a:ext cx="333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2. Classification Results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2454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089484" y="681331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060700">
              <a:lnSpc>
                <a:spcPct val="100000"/>
              </a:lnSpc>
            </a:pPr>
            <a:r>
              <a:rPr lang="en-US" b="1" u="sng" dirty="0" smtClean="0"/>
              <a:t>LIMITATIONS</a:t>
            </a:r>
            <a:endParaRPr b="1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745958" y="1730407"/>
            <a:ext cx="11606463" cy="210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sz="2400" dirty="0" smtClean="0">
                <a:cs typeface="Calibri"/>
              </a:rPr>
              <a:t>Only </a:t>
            </a:r>
            <a:r>
              <a:rPr sz="2400" dirty="0">
                <a:cs typeface="Calibri"/>
              </a:rPr>
              <a:t>makes sense </a:t>
            </a:r>
            <a:r>
              <a:rPr sz="2400" spc="-5" dirty="0">
                <a:cs typeface="Calibri"/>
              </a:rPr>
              <a:t>when </a:t>
            </a:r>
            <a:r>
              <a:rPr sz="2400" dirty="0">
                <a:cs typeface="Calibri"/>
              </a:rPr>
              <a:t>page </a:t>
            </a:r>
            <a:r>
              <a:rPr sz="2400" spc="-5" dirty="0">
                <a:cs typeface="Calibri"/>
              </a:rPr>
              <a:t>content</a:t>
            </a:r>
            <a:r>
              <a:rPr sz="2400" spc="-25" dirty="0">
                <a:cs typeface="Calibri"/>
              </a:rPr>
              <a:t> </a:t>
            </a:r>
            <a:r>
              <a:rPr sz="2400" dirty="0">
                <a:cs typeface="Calibri"/>
              </a:rPr>
              <a:t>and</a:t>
            </a:r>
            <a:r>
              <a:rPr sz="2400" spc="-5" dirty="0">
                <a:cs typeface="Calibri"/>
              </a:rPr>
              <a:t> traﬃc </a:t>
            </a:r>
            <a:r>
              <a:rPr sz="240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statistics </a:t>
            </a:r>
            <a:r>
              <a:rPr sz="2400" spc="-5" dirty="0">
                <a:cs typeface="Calibri"/>
              </a:rPr>
              <a:t>are risk factors of</a:t>
            </a:r>
            <a:r>
              <a:rPr sz="2400" spc="25" dirty="0">
                <a:cs typeface="Calibri"/>
              </a:rPr>
              <a:t> </a:t>
            </a:r>
            <a:r>
              <a:rPr sz="2400" dirty="0" smtClean="0">
                <a:cs typeface="Calibri"/>
              </a:rPr>
              <a:t>malice</a:t>
            </a:r>
          </a:p>
          <a:p>
            <a:pPr marL="812800" marR="1099185" indent="-342900">
              <a:lnSpc>
                <a:spcPct val="102000"/>
              </a:lnSpc>
              <a:spcBef>
                <a:spcPts val="445"/>
              </a:spcBef>
              <a:buSzPct val="119642"/>
              <a:buFont typeface="Wingdings" panose="05000000000000000000" pitchFamily="2" charset="2"/>
              <a:buChar char="§"/>
              <a:tabLst>
                <a:tab pos="755650" algn="l"/>
              </a:tabLst>
            </a:pPr>
            <a:r>
              <a:rPr sz="2400" dirty="0" smtClean="0">
                <a:cs typeface="Calibri"/>
              </a:rPr>
              <a:t>Sites hacked via </a:t>
            </a:r>
            <a:r>
              <a:rPr sz="2400" spc="-5" dirty="0" smtClean="0">
                <a:cs typeface="Calibri"/>
              </a:rPr>
              <a:t>weak passwords or </a:t>
            </a:r>
            <a:r>
              <a:rPr sz="2400" dirty="0" smtClean="0">
                <a:cs typeface="Calibri"/>
              </a:rPr>
              <a:t>via </a:t>
            </a:r>
            <a:r>
              <a:rPr sz="2400" spc="-5" dirty="0" smtClean="0">
                <a:cs typeface="Calibri"/>
              </a:rPr>
              <a:t>social  </a:t>
            </a:r>
            <a:r>
              <a:rPr sz="2400" dirty="0" smtClean="0">
                <a:cs typeface="Calibri"/>
              </a:rPr>
              <a:t>engineering </a:t>
            </a:r>
            <a:r>
              <a:rPr sz="2400" spc="-15" dirty="0" smtClean="0">
                <a:cs typeface="Calibri"/>
              </a:rPr>
              <a:t>attacks </a:t>
            </a:r>
            <a:r>
              <a:rPr sz="2400" spc="-5" dirty="0" smtClean="0">
                <a:cs typeface="Calibri"/>
              </a:rPr>
              <a:t>violate</a:t>
            </a:r>
            <a:r>
              <a:rPr sz="2400" spc="-50" dirty="0" smtClean="0">
                <a:cs typeface="Calibri"/>
              </a:rPr>
              <a:t> </a:t>
            </a:r>
            <a:r>
              <a:rPr sz="2400" dirty="0" smtClean="0">
                <a:cs typeface="Calibri"/>
              </a:rPr>
              <a:t>this</a:t>
            </a:r>
          </a:p>
          <a:p>
            <a:pPr marL="812800" indent="-342900">
              <a:spcBef>
                <a:spcPts val="610"/>
              </a:spcBef>
              <a:buSzPct val="119642"/>
              <a:buFont typeface="Wingdings" panose="05000000000000000000" pitchFamily="2" charset="2"/>
              <a:buChar char="§"/>
              <a:tabLst>
                <a:tab pos="755650" algn="l"/>
              </a:tabLst>
            </a:pPr>
            <a:r>
              <a:rPr sz="2400" dirty="0" smtClean="0">
                <a:cs typeface="Calibri"/>
              </a:rPr>
              <a:t>Sites </a:t>
            </a:r>
            <a:r>
              <a:rPr sz="2400" dirty="0">
                <a:cs typeface="Calibri"/>
              </a:rPr>
              <a:t>that are </a:t>
            </a:r>
            <a:r>
              <a:rPr sz="2400" spc="-5" dirty="0">
                <a:cs typeface="Calibri"/>
              </a:rPr>
              <a:t>maliciously hosted </a:t>
            </a:r>
            <a:r>
              <a:rPr sz="2400" dirty="0">
                <a:cs typeface="Calibri"/>
              </a:rPr>
              <a:t>may </a:t>
            </a:r>
            <a:r>
              <a:rPr sz="2400" spc="-5" dirty="0">
                <a:cs typeface="Calibri"/>
              </a:rPr>
              <a:t>violate</a:t>
            </a:r>
            <a:r>
              <a:rPr sz="2400" spc="15" dirty="0">
                <a:cs typeface="Calibri"/>
              </a:rPr>
              <a:t> </a:t>
            </a:r>
            <a:r>
              <a:rPr sz="2400" dirty="0">
                <a:cs typeface="Calibri"/>
              </a:rPr>
              <a:t>this</a:t>
            </a:r>
          </a:p>
          <a:p>
            <a:pPr>
              <a:spcBef>
                <a:spcPts val="6"/>
              </a:spcBef>
            </a:pPr>
            <a:endParaRPr sz="2400" dirty="0">
              <a:cs typeface="Times New Roman"/>
            </a:endParaRPr>
          </a:p>
          <a:p>
            <a:pPr marL="355600" marR="106680" indent="-342900"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sz="2400" spc="-5" dirty="0" smtClean="0">
                <a:cs typeface="Calibri"/>
              </a:rPr>
              <a:t>Requires </a:t>
            </a:r>
            <a:r>
              <a:rPr sz="2400" spc="-5" dirty="0">
                <a:cs typeface="Calibri"/>
              </a:rPr>
              <a:t>some </a:t>
            </a:r>
            <a:r>
              <a:rPr sz="2400" dirty="0">
                <a:cs typeface="Calibri"/>
              </a:rPr>
              <a:t>sites to </a:t>
            </a:r>
            <a:r>
              <a:rPr sz="2400" spc="-5" dirty="0">
                <a:cs typeface="Calibri"/>
              </a:rPr>
              <a:t>become</a:t>
            </a:r>
            <a:r>
              <a:rPr sz="2400" spc="2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compromised</a:t>
            </a:r>
            <a:r>
              <a:rPr sz="2400" dirty="0">
                <a:cs typeface="Calibri"/>
              </a:rPr>
              <a:t> in  </a:t>
            </a:r>
            <a:r>
              <a:rPr sz="2400" spc="-5" dirty="0">
                <a:cs typeface="Calibri"/>
              </a:rPr>
              <a:t>order </a:t>
            </a:r>
            <a:r>
              <a:rPr sz="2400" dirty="0">
                <a:cs typeface="Calibri"/>
              </a:rPr>
              <a:t>to make</a:t>
            </a:r>
            <a:r>
              <a:rPr sz="2400" spc="-6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predictions</a:t>
            </a:r>
            <a:endParaRPr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00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930" y="137837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53" y="365125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SOME DEFINITION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53" y="1690688"/>
            <a:ext cx="11045423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Content Management System- It is a </a:t>
            </a:r>
            <a:r>
              <a:rPr lang="en-US" sz="2400" dirty="0"/>
              <a:t>bundled or stand-alone application </a:t>
            </a:r>
            <a:r>
              <a:rPr lang="en-US" sz="2400" dirty="0" smtClean="0"/>
              <a:t>to   create</a:t>
            </a:r>
            <a:r>
              <a:rPr lang="en-US" sz="2400" dirty="0"/>
              <a:t>, </a:t>
            </a:r>
            <a:r>
              <a:rPr lang="en-US" sz="2400" dirty="0" smtClean="0"/>
              <a:t>   				       deploy</a:t>
            </a:r>
            <a:r>
              <a:rPr lang="en-US" sz="2400" dirty="0"/>
              <a:t>, manage and </a:t>
            </a:r>
            <a:r>
              <a:rPr lang="en-US" sz="2400" dirty="0" smtClean="0"/>
              <a:t>store </a:t>
            </a:r>
            <a:r>
              <a:rPr lang="en-US" sz="2400" dirty="0"/>
              <a:t>content </a:t>
            </a:r>
            <a:r>
              <a:rPr lang="en-US" sz="2400" dirty="0" smtClean="0"/>
              <a:t>on </a:t>
            </a:r>
            <a:r>
              <a:rPr lang="en-US" sz="2400" dirty="0"/>
              <a:t>Web </a:t>
            </a:r>
            <a:r>
              <a:rPr lang="en-US" sz="2400" dirty="0" smtClean="0"/>
              <a:t>pages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Search Redirection Attack- Hackers will compromise the website and will force the 				website into malicious malware distribution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Composite Importance </a:t>
            </a:r>
            <a:r>
              <a:rPr lang="en-US" sz="2400" dirty="0"/>
              <a:t>(</a:t>
            </a:r>
            <a:r>
              <a:rPr lang="en-US" sz="2400" dirty="0" err="1" smtClean="0"/>
              <a:t>CompImp</a:t>
            </a:r>
            <a:r>
              <a:rPr lang="en-US" sz="2400" dirty="0" smtClean="0"/>
              <a:t>) - Which is an </a:t>
            </a:r>
            <a:r>
              <a:rPr lang="en-US" sz="2400" dirty="0"/>
              <a:t>information-based measure of </a:t>
            </a:r>
            <a:r>
              <a:rPr lang="en-US" sz="2400" dirty="0" smtClean="0"/>
              <a:t>					    how important </a:t>
            </a:r>
            <a:r>
              <a:rPr lang="en-US" sz="2400" dirty="0"/>
              <a:t>the </a:t>
            </a:r>
            <a:r>
              <a:rPr lang="en-US" sz="2400" dirty="0" smtClean="0"/>
              <a:t>node is in HTML style tree</a:t>
            </a:r>
          </a:p>
          <a:p>
            <a:pPr marL="3657600" lvl="8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Values closer to 1 means that node is unique to   	    all the pages in the website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9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End Host Malware vs Webserver Malware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End Host- </a:t>
            </a:r>
            <a:r>
              <a:rPr lang="en-US" sz="2400" dirty="0"/>
              <a:t>A</a:t>
            </a:r>
            <a:r>
              <a:rPr lang="en-US" sz="2400" dirty="0" smtClean="0"/>
              <a:t>ttacker to take over the victim’s computer for a variety of purposes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Webserver- Instead of targeting arbitrary hosts for compromise, the attacker 		            attempts to inject code on machines running web servers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Exploits outdated or unpatched versions of popular CMS</a:t>
            </a:r>
          </a:p>
          <a:p>
            <a:r>
              <a:rPr lang="en-US" sz="2400" dirty="0" smtClean="0"/>
              <a:t>Participate in search-engine poisoning or redirection campaigns promoting questionable services or to act as a delivery server for malware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48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Motivation Behind The Research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Search engines, that need to be able to assess whether or not they are linking to potentially risky contents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For blacklist operators, who can obtain ahead of time a list of sites   to keep an eye 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Of course for site operators themselves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42" y="365125"/>
            <a:ext cx="10515600" cy="1110749"/>
          </a:xfrm>
        </p:spPr>
        <p:txBody>
          <a:bodyPr/>
          <a:lstStyle/>
          <a:p>
            <a:r>
              <a:rPr lang="en-US" b="1" u="sng" dirty="0" smtClean="0"/>
              <a:t>CONTENTS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1475874"/>
            <a:ext cx="10715166" cy="456615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How the Classifier was build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Properties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Learning Process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Describe Evaluation and Methodology used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Data 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Filtering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Feature Extraction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Results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Limitation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37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SYSTEM PROPERTIES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1558344"/>
            <a:ext cx="10748493" cy="47943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Efficiency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Internet as our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Interpretability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</a:t>
            </a:r>
            <a:r>
              <a:rPr lang="en-US" dirty="0" smtClean="0"/>
              <a:t>hy and how the classifier arrived at the prediction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Robustness to Imbalanced Data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Far more benign examples than malicious ones - the more imbalanced the datasets, the more learning is impacted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Robustness to Mislabeled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There is little or no information about unpopular websites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Adaptive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Internet requires constant adaptation 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3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260853"/>
            <a:ext cx="10571748" cy="841126"/>
          </a:xfrm>
        </p:spPr>
        <p:txBody>
          <a:bodyPr/>
          <a:lstStyle/>
          <a:p>
            <a:r>
              <a:rPr lang="en-US" b="1" u="sng" dirty="0" smtClean="0"/>
              <a:t>LEARNING PROCESS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7628" t="33333" r="25641" b="17436"/>
          <a:stretch/>
        </p:blipFill>
        <p:spPr bwMode="auto">
          <a:xfrm>
            <a:off x="6493902" y="1444427"/>
            <a:ext cx="5325980" cy="27945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540" y="1318183"/>
            <a:ext cx="55777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Lack Of Knowledge Of The Future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Problems in present to predict future</a:t>
            </a:r>
          </a:p>
          <a:p>
            <a:pPr lvl="1"/>
            <a:r>
              <a:rPr lang="en-US" sz="2400" dirty="0" smtClean="0"/>
              <a:t>How to decide the value of 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 Solution</a:t>
            </a:r>
          </a:p>
          <a:p>
            <a:pPr lvl="1"/>
            <a:r>
              <a:rPr lang="en-US" sz="2400" dirty="0" smtClean="0"/>
              <a:t>Using past features of the website and comparing it with the present to see if it has become malicious or not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1263" y="4365171"/>
            <a:ext cx="10788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List Of Features used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Traffic Statistics : Sudden change in the popularity - Redirection Attack? – Stats 			         available on alexa.com/</a:t>
            </a:r>
            <a:r>
              <a:rPr lang="en-US" sz="2400" dirty="0" err="1" smtClean="0"/>
              <a:t>topsites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Filesystem Structure : Directory hierarchy - Certain files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Webpage Content : Type of CMS used – Filtering out the template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76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SYSTEM DESIGN</a:t>
            </a:r>
            <a:endParaRPr lang="en-US" b="1" u="sng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2269958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Blacklist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838200" y="4499810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Zone Files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2861510" y="4499810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Sites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2861510" y="2271482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Malicious Sites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5069305" y="2269958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Archive.org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7263063" y="3461876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 Filter</a:t>
            </a:r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9581147" y="4653794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Classifier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9581147" y="3461876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9581147" y="2269958"/>
            <a:ext cx="1243263" cy="612648"/>
          </a:xfrm>
          <a:prstGeom prst="flowChart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Alexa.com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3"/>
            <a:endCxn id="16" idx="1"/>
          </p:cNvCxnSpPr>
          <p:nvPr/>
        </p:nvCxnSpPr>
        <p:spPr>
          <a:xfrm>
            <a:off x="2081463" y="2576282"/>
            <a:ext cx="780047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 flipV="1">
            <a:off x="4104773" y="2576282"/>
            <a:ext cx="964532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8" idx="1"/>
          </p:cNvCxnSpPr>
          <p:nvPr/>
        </p:nvCxnSpPr>
        <p:spPr>
          <a:xfrm>
            <a:off x="6312568" y="2576282"/>
            <a:ext cx="950495" cy="119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20" idx="1"/>
          </p:cNvCxnSpPr>
          <p:nvPr/>
        </p:nvCxnSpPr>
        <p:spPr>
          <a:xfrm>
            <a:off x="8506326" y="3768200"/>
            <a:ext cx="1074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2"/>
            <a:endCxn id="20" idx="0"/>
          </p:cNvCxnSpPr>
          <p:nvPr/>
        </p:nvCxnSpPr>
        <p:spPr>
          <a:xfrm>
            <a:off x="10202779" y="2882606"/>
            <a:ext cx="0" cy="5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  <a:endCxn id="19" idx="0"/>
          </p:cNvCxnSpPr>
          <p:nvPr/>
        </p:nvCxnSpPr>
        <p:spPr>
          <a:xfrm>
            <a:off x="10202779" y="4074524"/>
            <a:ext cx="0" cy="5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3"/>
            <a:endCxn id="18" idx="1"/>
          </p:cNvCxnSpPr>
          <p:nvPr/>
        </p:nvCxnSpPr>
        <p:spPr>
          <a:xfrm flipV="1">
            <a:off x="4104773" y="3768200"/>
            <a:ext cx="3158290" cy="103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3"/>
            <a:endCxn id="15" idx="1"/>
          </p:cNvCxnSpPr>
          <p:nvPr/>
        </p:nvCxnSpPr>
        <p:spPr>
          <a:xfrm>
            <a:off x="2081463" y="4806134"/>
            <a:ext cx="78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15" idx="1"/>
          </p:cNvCxnSpPr>
          <p:nvPr/>
        </p:nvCxnSpPr>
        <p:spPr>
          <a:xfrm>
            <a:off x="2081463" y="2576282"/>
            <a:ext cx="780047" cy="222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4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742</Words>
  <Application>Microsoft Office PowerPoint</Application>
  <PresentationFormat>Widescreen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Automatically Detecting Vulnerable Websites Before They Turn Malicious  Kyle Soska and Nicolas Christin, Carnegie Mellon University</vt:lpstr>
      <vt:lpstr>ABSTRACT</vt:lpstr>
      <vt:lpstr>SOME DEFINITION</vt:lpstr>
      <vt:lpstr>End Host Malware vs Webserver Malware</vt:lpstr>
      <vt:lpstr>Motivation Behind The Research</vt:lpstr>
      <vt:lpstr>CONTENTS </vt:lpstr>
      <vt:lpstr>SYSTEM PROPERTIES</vt:lpstr>
      <vt:lpstr>LEARNING PROCESS</vt:lpstr>
      <vt:lpstr>SYSTEM DESIGN</vt:lpstr>
      <vt:lpstr>PowerPoint Presentation</vt:lpstr>
      <vt:lpstr>FILTERING</vt:lpstr>
      <vt:lpstr>Complmp &gt;0.99</vt:lpstr>
      <vt:lpstr>FEATURE EXRTACTION</vt:lpstr>
      <vt:lpstr>PowerPoint Presentation</vt:lpstr>
      <vt:lpstr>Prominent Features After 90,000 Samples</vt:lpstr>
      <vt:lpstr>PowerPoint Presentation</vt:lpstr>
      <vt:lpstr>CMS Evolution</vt:lpstr>
      <vt:lpstr>PowerPoint Presentation</vt:lpstr>
      <vt:lpstr>CLASSIFICATION</vt:lpstr>
      <vt:lpstr>PowerPoint Presentation</vt:lpstr>
      <vt:lpstr>LIMITATIONS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cyber</dc:creator>
  <cp:lastModifiedBy>Kartik Khanna</cp:lastModifiedBy>
  <cp:revision>68</cp:revision>
  <dcterms:created xsi:type="dcterms:W3CDTF">2015-10-06T20:00:24Z</dcterms:created>
  <dcterms:modified xsi:type="dcterms:W3CDTF">2015-10-09T00:37:07Z</dcterms:modified>
</cp:coreProperties>
</file>