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0" r:id="rId1"/>
  </p:sldMasterIdLst>
  <p:sldIdLst>
    <p:sldId id="256" r:id="rId2"/>
    <p:sldId id="257" r:id="rId3"/>
    <p:sldId id="258" r:id="rId4"/>
    <p:sldId id="264"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2/29/20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4095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2/29/20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4560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2/29/20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7402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2/29/20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92259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2/29/20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1286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2/29/20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8587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2/29/20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6591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2/29/20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2957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2/29/20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9323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2/29/20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94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2/29/20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97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2/29/20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727499610"/>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9" r:id="rId6"/>
    <p:sldLayoutId id="2147483854" r:id="rId7"/>
    <p:sldLayoutId id="2147483855" r:id="rId8"/>
    <p:sldLayoutId id="2147483856" r:id="rId9"/>
    <p:sldLayoutId id="2147483858" r:id="rId10"/>
    <p:sldLayoutId id="214748385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0F333D67-E185-4186-AC06-AAC14CD912D2}"/>
              </a:ext>
            </a:extLst>
          </p:cNvPr>
          <p:cNvPicPr>
            <a:picLocks noChangeAspect="1"/>
          </p:cNvPicPr>
          <p:nvPr/>
        </p:nvPicPr>
        <p:blipFill rotWithShape="1">
          <a:blip r:embed="rId2">
            <a:alphaModFix amt="50000"/>
          </a:blip>
          <a:srcRect t="11252" r="-1" b="9222"/>
          <a:stretch/>
        </p:blipFill>
        <p:spPr>
          <a:xfrm>
            <a:off x="20" y="10"/>
            <a:ext cx="12188930" cy="6857990"/>
          </a:xfrm>
          <a:prstGeom prst="rect">
            <a:avLst/>
          </a:prstGeom>
        </p:spPr>
      </p:pic>
      <p:sp>
        <p:nvSpPr>
          <p:cNvPr id="2" name="Title 1">
            <a:extLst>
              <a:ext uri="{FF2B5EF4-FFF2-40B4-BE49-F238E27FC236}">
                <a16:creationId xmlns:a16="http://schemas.microsoft.com/office/drawing/2014/main" id="{0DF65F68-7F3F-C645-966E-FF497D4D5A09}"/>
              </a:ext>
            </a:extLst>
          </p:cNvPr>
          <p:cNvSpPr>
            <a:spLocks noGrp="1"/>
          </p:cNvSpPr>
          <p:nvPr>
            <p:ph type="ctrTitle"/>
          </p:nvPr>
        </p:nvSpPr>
        <p:spPr>
          <a:xfrm>
            <a:off x="1524000" y="1122363"/>
            <a:ext cx="9144000" cy="3063240"/>
          </a:xfrm>
        </p:spPr>
        <p:txBody>
          <a:bodyPr>
            <a:normAutofit/>
          </a:bodyPr>
          <a:lstStyle/>
          <a:p>
            <a:pPr algn="ctr"/>
            <a:r>
              <a:rPr lang="en-US" sz="10800" dirty="0"/>
              <a:t>STAT-493	</a:t>
            </a:r>
          </a:p>
        </p:txBody>
      </p:sp>
      <p:sp>
        <p:nvSpPr>
          <p:cNvPr id="3" name="Subtitle 2">
            <a:extLst>
              <a:ext uri="{FF2B5EF4-FFF2-40B4-BE49-F238E27FC236}">
                <a16:creationId xmlns:a16="http://schemas.microsoft.com/office/drawing/2014/main" id="{49C0BEA5-C98C-2F45-B038-541DBFB55CEE}"/>
              </a:ext>
            </a:extLst>
          </p:cNvPr>
          <p:cNvSpPr>
            <a:spLocks noGrp="1"/>
          </p:cNvSpPr>
          <p:nvPr>
            <p:ph type="subTitle" idx="1"/>
          </p:nvPr>
        </p:nvSpPr>
        <p:spPr>
          <a:xfrm>
            <a:off x="1527048" y="4599432"/>
            <a:ext cx="9144000" cy="1536192"/>
          </a:xfrm>
        </p:spPr>
        <p:txBody>
          <a:bodyPr>
            <a:normAutofit/>
          </a:bodyPr>
          <a:lstStyle/>
          <a:p>
            <a:pPr algn="ctr"/>
            <a:r>
              <a:rPr lang="en-US" sz="3200" dirty="0"/>
              <a:t>Senior seminar</a:t>
            </a:r>
          </a:p>
          <a:p>
            <a:pPr algn="ctr"/>
            <a:r>
              <a:rPr lang="en-US" sz="3200" dirty="0"/>
              <a:t>Kevil Khadka</a:t>
            </a:r>
          </a:p>
        </p:txBody>
      </p:sp>
      <p:sp>
        <p:nvSpPr>
          <p:cNvPr id="3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4022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443F-2385-EF4B-ADE5-00405C4103B2}"/>
              </a:ext>
            </a:extLst>
          </p:cNvPr>
          <p:cNvSpPr>
            <a:spLocks noGrp="1"/>
          </p:cNvSpPr>
          <p:nvPr>
            <p:ph type="title"/>
          </p:nvPr>
        </p:nvSpPr>
        <p:spPr/>
        <p:txBody>
          <a:bodyPr>
            <a:normAutofit fontScale="90000"/>
          </a:bodyPr>
          <a:lstStyle/>
          <a:p>
            <a:r>
              <a:rPr lang="en-US" dirty="0"/>
              <a:t>Title: Inside Airbnb using machine learning &amp; R concept</a:t>
            </a:r>
          </a:p>
        </p:txBody>
      </p:sp>
      <p:sp>
        <p:nvSpPr>
          <p:cNvPr id="3" name="Content Placeholder 2">
            <a:extLst>
              <a:ext uri="{FF2B5EF4-FFF2-40B4-BE49-F238E27FC236}">
                <a16:creationId xmlns:a16="http://schemas.microsoft.com/office/drawing/2014/main" id="{C8997E38-3999-C145-92E8-83F222A4B2A9}"/>
              </a:ext>
            </a:extLst>
          </p:cNvPr>
          <p:cNvSpPr>
            <a:spLocks noGrp="1"/>
          </p:cNvSpPr>
          <p:nvPr>
            <p:ph idx="1"/>
          </p:nvPr>
        </p:nvSpPr>
        <p:spPr>
          <a:xfrm>
            <a:off x="838199" y="1929384"/>
            <a:ext cx="10806113" cy="4757166"/>
          </a:xfrm>
        </p:spPr>
        <p:txBody>
          <a:bodyPr>
            <a:normAutofit fontScale="77500" lnSpcReduction="20000"/>
          </a:bodyPr>
          <a:lstStyle/>
          <a:p>
            <a:r>
              <a:rPr lang="en-US" sz="4400" b="1" dirty="0"/>
              <a:t>Airbnb is a vastly growing and a trusted community online marketplace.</a:t>
            </a:r>
          </a:p>
          <a:p>
            <a:r>
              <a:rPr lang="en-US" sz="4400" b="1" dirty="0"/>
              <a:t>It connects travelers with local homeowners.</a:t>
            </a:r>
          </a:p>
          <a:p>
            <a:r>
              <a:rPr lang="en-US" sz="4400" b="1" dirty="0"/>
              <a:t>. Since the company started in 2008, it has now over 150 million total users, </a:t>
            </a:r>
          </a:p>
          <a:p>
            <a:pPr lvl="1"/>
            <a:r>
              <a:rPr lang="en-US" sz="4000" b="1" dirty="0"/>
              <a:t>more than 2 million of people staying in an Airbnb per night, </a:t>
            </a:r>
          </a:p>
          <a:p>
            <a:pPr lvl="1"/>
            <a:r>
              <a:rPr lang="en-US" sz="4000" b="1" dirty="0"/>
              <a:t>Over 6 million of global Airbnb listings worldwide, </a:t>
            </a:r>
          </a:p>
          <a:p>
            <a:pPr lvl="1"/>
            <a:r>
              <a:rPr lang="en-US" sz="4000" b="1" dirty="0"/>
              <a:t>35-billion-dollar valuation based on recent stock sale </a:t>
            </a:r>
          </a:p>
          <a:p>
            <a:pPr lvl="1"/>
            <a:r>
              <a:rPr lang="en-US" sz="4100" b="1" dirty="0"/>
              <a:t>Growth rate: 45% increase in United States bookings year-to-year </a:t>
            </a:r>
          </a:p>
          <a:p>
            <a:pPr marL="457200" lvl="1" indent="0">
              <a:buNone/>
            </a:pPr>
            <a:r>
              <a:rPr lang="en-US" sz="3600" b="1" dirty="0"/>
              <a:t> 	             : 153% global compound growth rate since 2009</a:t>
            </a:r>
          </a:p>
          <a:p>
            <a:pPr marL="457200" lvl="1" indent="0">
              <a:buNone/>
            </a:pPr>
            <a:r>
              <a:rPr lang="en-US" sz="4000" b="1" dirty="0"/>
              <a:t>(source: Airbnb-statistics). </a:t>
            </a:r>
          </a:p>
        </p:txBody>
      </p:sp>
    </p:spTree>
    <p:extLst>
      <p:ext uri="{BB962C8B-B14F-4D97-AF65-F5344CB8AC3E}">
        <p14:creationId xmlns:p14="http://schemas.microsoft.com/office/powerpoint/2010/main" val="196433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8EE7-C4ED-1547-8ACD-C049E53B6AAE}"/>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C2B82A2A-1A6E-D547-8904-D74E32248CE0}"/>
              </a:ext>
            </a:extLst>
          </p:cNvPr>
          <p:cNvSpPr>
            <a:spLocks noGrp="1"/>
          </p:cNvSpPr>
          <p:nvPr>
            <p:ph idx="1"/>
          </p:nvPr>
        </p:nvSpPr>
        <p:spPr/>
        <p:txBody>
          <a:bodyPr>
            <a:normAutofit fontScale="92500"/>
          </a:bodyPr>
          <a:lstStyle/>
          <a:p>
            <a:pPr fontAlgn="base"/>
            <a:r>
              <a:rPr lang="en-US" sz="3900" b="1" dirty="0"/>
              <a:t>What can we learn about different hosts and areas?</a:t>
            </a:r>
            <a:endParaRPr lang="en-US" sz="4800" b="1" dirty="0"/>
          </a:p>
          <a:p>
            <a:pPr lvl="0" fontAlgn="base"/>
            <a:r>
              <a:rPr lang="en-US" sz="3600" b="1" dirty="0"/>
              <a:t>What can we learn from predictions? (for example: locations, prices, reviews, etc.)</a:t>
            </a:r>
          </a:p>
          <a:p>
            <a:pPr lvl="0" fontAlgn="base"/>
            <a:r>
              <a:rPr lang="en-US" sz="3600" b="1" dirty="0"/>
              <a:t>Is there any noticeable difference of traffic among different areas and what could be the reason for it?</a:t>
            </a:r>
          </a:p>
          <a:p>
            <a:pPr lvl="0"/>
            <a:r>
              <a:rPr lang="en-US" sz="3600" b="1" dirty="0"/>
              <a:t>Predicting price of Airbnb rental room</a:t>
            </a:r>
          </a:p>
          <a:p>
            <a:pPr lvl="0" fontAlgn="base"/>
            <a:r>
              <a:rPr lang="en-US" sz="3600" b="1" dirty="0"/>
              <a:t>What aspects of the rental experience do people like and what aspects do they dislike?</a:t>
            </a:r>
          </a:p>
          <a:p>
            <a:pPr lvl="0"/>
            <a:r>
              <a:rPr lang="en-US" sz="3600" b="1" dirty="0"/>
              <a:t>Based on reviews, this project focuses on a text analysis to compare between Airbnb and hotel.</a:t>
            </a:r>
          </a:p>
          <a:p>
            <a:endParaRPr lang="en-US" sz="3600" b="1" dirty="0"/>
          </a:p>
        </p:txBody>
      </p:sp>
    </p:spTree>
    <p:extLst>
      <p:ext uri="{BB962C8B-B14F-4D97-AF65-F5344CB8AC3E}">
        <p14:creationId xmlns:p14="http://schemas.microsoft.com/office/powerpoint/2010/main" val="264670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1E601-A5B1-AA40-A834-2D8BA439F7FE}"/>
              </a:ext>
            </a:extLst>
          </p:cNvPr>
          <p:cNvSpPr>
            <a:spLocks noGrp="1"/>
          </p:cNvSpPr>
          <p:nvPr>
            <p:ph idx="1"/>
          </p:nvPr>
        </p:nvSpPr>
        <p:spPr>
          <a:xfrm>
            <a:off x="764630" y="1824284"/>
            <a:ext cx="11038490" cy="4660602"/>
          </a:xfrm>
        </p:spPr>
        <p:txBody>
          <a:bodyPr>
            <a:normAutofit fontScale="92500" lnSpcReduction="10000"/>
          </a:bodyPr>
          <a:lstStyle/>
          <a:p>
            <a:r>
              <a:rPr lang="en-US" sz="3600" b="1" dirty="0"/>
              <a:t>How Airbnb is differed to hotel industry?</a:t>
            </a:r>
          </a:p>
          <a:p>
            <a:pPr lvl="1"/>
            <a:r>
              <a:rPr lang="en-US" sz="3200" b="1" dirty="0"/>
              <a:t>Airbnb is a tougher competitor for hotels.</a:t>
            </a:r>
          </a:p>
          <a:p>
            <a:pPr lvl="1"/>
            <a:r>
              <a:rPr lang="en-US" sz="3200" b="1" dirty="0"/>
              <a:t>Average rate for an entire home on Airbnb is the same or lower for the cost of a single hotel room.</a:t>
            </a:r>
          </a:p>
          <a:p>
            <a:pPr lvl="1"/>
            <a:r>
              <a:rPr lang="en-US" sz="3200" b="1" dirty="0"/>
              <a:t>Over 50% of Airbnb users in 2016 gladly used Airbnb to replace a traditional hotel stay </a:t>
            </a:r>
          </a:p>
          <a:p>
            <a:pPr lvl="1"/>
            <a:r>
              <a:rPr lang="en-US" sz="3200" b="1" dirty="0"/>
              <a:t>In Europe, Airbnb is anywhere from 8% to 17% cheaper than a regional hotel’s average daily rate, while in the top 25 markets in the U.S., Airbnb is 6% to 17% cheaper than hotels in those markets.</a:t>
            </a:r>
          </a:p>
          <a:p>
            <a:pPr lvl="1"/>
            <a:r>
              <a:rPr lang="en-US" sz="3200" b="1" dirty="0"/>
              <a:t>Airbnb is likely to take over hotels’ revenue in the coming years, considering the hotel industry recently saw its second-lowest level of the nightly rate in 20 years. </a:t>
            </a:r>
          </a:p>
          <a:p>
            <a:pPr marL="457200" lvl="1" indent="0">
              <a:buNone/>
            </a:pPr>
            <a:r>
              <a:rPr lang="en-US" sz="3200" b="1" dirty="0"/>
              <a:t>(source: Airbnb-statistics)</a:t>
            </a:r>
          </a:p>
          <a:p>
            <a:pPr lvl="1"/>
            <a:endParaRPr lang="en-US" sz="3200" b="1" dirty="0"/>
          </a:p>
          <a:p>
            <a:endParaRPr lang="en-US" sz="3600" b="1" dirty="0"/>
          </a:p>
          <a:p>
            <a:endParaRPr lang="en-US" sz="3600" b="1" dirty="0"/>
          </a:p>
        </p:txBody>
      </p:sp>
      <p:sp>
        <p:nvSpPr>
          <p:cNvPr id="2" name="Title 1">
            <a:extLst>
              <a:ext uri="{FF2B5EF4-FFF2-40B4-BE49-F238E27FC236}">
                <a16:creationId xmlns:a16="http://schemas.microsoft.com/office/drawing/2014/main" id="{6F651599-00D0-D545-846D-273927F127BD}"/>
              </a:ext>
            </a:extLst>
          </p:cNvPr>
          <p:cNvSpPr>
            <a:spLocks noGrp="1"/>
          </p:cNvSpPr>
          <p:nvPr>
            <p:ph type="title"/>
          </p:nvPr>
        </p:nvSpPr>
        <p:spPr/>
        <p:txBody>
          <a:bodyPr/>
          <a:lstStyle/>
          <a:p>
            <a:r>
              <a:rPr lang="en-US" dirty="0"/>
              <a:t>Problems</a:t>
            </a:r>
          </a:p>
        </p:txBody>
      </p:sp>
    </p:spTree>
    <p:extLst>
      <p:ext uri="{BB962C8B-B14F-4D97-AF65-F5344CB8AC3E}">
        <p14:creationId xmlns:p14="http://schemas.microsoft.com/office/powerpoint/2010/main" val="343355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9618-F68C-1844-90BB-151A9F57F0EA}"/>
              </a:ext>
            </a:extLst>
          </p:cNvPr>
          <p:cNvSpPr>
            <a:spLocks noGrp="1"/>
          </p:cNvSpPr>
          <p:nvPr>
            <p:ph type="title"/>
          </p:nvPr>
        </p:nvSpPr>
        <p:spPr/>
        <p:txBody>
          <a:bodyPr>
            <a:normAutofit/>
          </a:bodyPr>
          <a:lstStyle/>
          <a:p>
            <a:r>
              <a:rPr lang="en-US" dirty="0"/>
              <a:t>Methods</a:t>
            </a:r>
          </a:p>
        </p:txBody>
      </p:sp>
      <p:sp>
        <p:nvSpPr>
          <p:cNvPr id="3" name="Content Placeholder 2">
            <a:extLst>
              <a:ext uri="{FF2B5EF4-FFF2-40B4-BE49-F238E27FC236}">
                <a16:creationId xmlns:a16="http://schemas.microsoft.com/office/drawing/2014/main" id="{0F0A9E6D-5543-C444-BAF6-53266AFD2296}"/>
              </a:ext>
            </a:extLst>
          </p:cNvPr>
          <p:cNvSpPr>
            <a:spLocks noGrp="1"/>
          </p:cNvSpPr>
          <p:nvPr>
            <p:ph idx="1"/>
          </p:nvPr>
        </p:nvSpPr>
        <p:spPr>
          <a:xfrm>
            <a:off x="838200" y="1807779"/>
            <a:ext cx="10515600" cy="4929352"/>
          </a:xfrm>
        </p:spPr>
        <p:txBody>
          <a:bodyPr>
            <a:normAutofit/>
          </a:bodyPr>
          <a:lstStyle/>
          <a:p>
            <a:pPr lvl="0"/>
            <a:r>
              <a:rPr lang="en-US" sz="3200" b="1" dirty="0"/>
              <a:t>Data Exploration</a:t>
            </a:r>
          </a:p>
          <a:p>
            <a:pPr lvl="0">
              <a:buFontTx/>
              <a:buChar char="-"/>
            </a:pPr>
            <a:r>
              <a:rPr lang="en-US" sz="3200" b="1" dirty="0"/>
              <a:t>Structure and features of dataset, exploring missing data</a:t>
            </a:r>
          </a:p>
          <a:p>
            <a:pPr lvl="0"/>
            <a:r>
              <a:rPr lang="en-US" sz="3200" b="1" dirty="0"/>
              <a:t>Data Visualization </a:t>
            </a:r>
          </a:p>
          <a:p>
            <a:pPr marL="0" lvl="0" indent="0">
              <a:buNone/>
            </a:pPr>
            <a:r>
              <a:rPr lang="en-US" sz="3200" b="1" dirty="0"/>
              <a:t>- Price vs Location, Seasons, Neighborhood area, availability rate, room type</a:t>
            </a:r>
          </a:p>
          <a:p>
            <a:pPr marL="0" lvl="0" indent="0">
              <a:buNone/>
            </a:pPr>
            <a:r>
              <a:rPr lang="en-US" sz="3200" b="1" dirty="0"/>
              <a:t>- Demand for Airbnb rentals over the year</a:t>
            </a:r>
          </a:p>
          <a:p>
            <a:pPr marL="0" lvl="0" indent="0">
              <a:buNone/>
            </a:pPr>
            <a:r>
              <a:rPr lang="en-US" sz="3200" b="1" dirty="0"/>
              <a:t>- Growth of Airbnb in higher traffic cities vs low traffic cities</a:t>
            </a:r>
          </a:p>
          <a:p>
            <a:pPr lvl="0">
              <a:buFontTx/>
              <a:buChar char="-"/>
            </a:pPr>
            <a:r>
              <a:rPr lang="en-US" sz="3200" b="1" dirty="0"/>
              <a:t>Airbnb vs Hotel industry by using sentiment analysis</a:t>
            </a:r>
          </a:p>
          <a:p>
            <a:pPr lvl="0">
              <a:buFontTx/>
              <a:buChar char="-"/>
            </a:pPr>
            <a:endParaRPr lang="en-US" sz="3200" b="1" dirty="0"/>
          </a:p>
          <a:p>
            <a:pPr lvl="0">
              <a:buFontTx/>
              <a:buChar char="-"/>
            </a:pPr>
            <a:endParaRPr lang="en-US" sz="3200" b="1" dirty="0"/>
          </a:p>
          <a:p>
            <a:endParaRPr lang="en-US" sz="3200" b="1" dirty="0"/>
          </a:p>
        </p:txBody>
      </p:sp>
    </p:spTree>
    <p:extLst>
      <p:ext uri="{BB962C8B-B14F-4D97-AF65-F5344CB8AC3E}">
        <p14:creationId xmlns:p14="http://schemas.microsoft.com/office/powerpoint/2010/main" val="12367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D651-AC30-924E-82EB-8813575021E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7E91F11-5EFE-BB46-BF22-05600F9DD6B5}"/>
              </a:ext>
            </a:extLst>
          </p:cNvPr>
          <p:cNvSpPr>
            <a:spLocks noGrp="1"/>
          </p:cNvSpPr>
          <p:nvPr>
            <p:ph idx="1"/>
          </p:nvPr>
        </p:nvSpPr>
        <p:spPr/>
        <p:txBody>
          <a:bodyPr>
            <a:normAutofit/>
          </a:bodyPr>
          <a:lstStyle/>
          <a:p>
            <a:pPr lvl="0"/>
            <a:r>
              <a:rPr lang="en-US" sz="4000" b="1" dirty="0"/>
              <a:t>Machine Learning</a:t>
            </a:r>
          </a:p>
          <a:p>
            <a:pPr marL="0" lvl="0" indent="0">
              <a:buNone/>
            </a:pPr>
            <a:r>
              <a:rPr lang="en-US" sz="4000" b="1" dirty="0"/>
              <a:t>- Split data into train/test sets to avoid overfitting</a:t>
            </a:r>
          </a:p>
          <a:p>
            <a:pPr marL="0" lvl="0" indent="0">
              <a:buNone/>
            </a:pPr>
            <a:r>
              <a:rPr lang="en-US" sz="4000" b="1" dirty="0"/>
              <a:t>- Linear Regression model </a:t>
            </a:r>
          </a:p>
          <a:p>
            <a:pPr marL="0" lvl="0" indent="0">
              <a:buNone/>
            </a:pPr>
            <a:r>
              <a:rPr lang="en-US" sz="4000" b="1" dirty="0"/>
              <a:t>- k-nearest neighbors</a:t>
            </a:r>
          </a:p>
          <a:p>
            <a:pPr marL="0" lvl="0" indent="0">
              <a:buNone/>
            </a:pPr>
            <a:r>
              <a:rPr lang="en-US" sz="4000" b="1" dirty="0"/>
              <a:t>- Decision tree</a:t>
            </a:r>
          </a:p>
          <a:p>
            <a:endParaRPr lang="en-US" b="1" dirty="0"/>
          </a:p>
        </p:txBody>
      </p:sp>
    </p:spTree>
    <p:extLst>
      <p:ext uri="{BB962C8B-B14F-4D97-AF65-F5344CB8AC3E}">
        <p14:creationId xmlns:p14="http://schemas.microsoft.com/office/powerpoint/2010/main" val="2379937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0ACD-219A-1749-B2AF-615481CCF552}"/>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8424EA3B-7775-0241-9DAE-3CDB834B6E4B}"/>
              </a:ext>
            </a:extLst>
          </p:cNvPr>
          <p:cNvSpPr>
            <a:spLocks noGrp="1"/>
          </p:cNvSpPr>
          <p:nvPr>
            <p:ph idx="1"/>
          </p:nvPr>
        </p:nvSpPr>
        <p:spPr/>
        <p:txBody>
          <a:bodyPr>
            <a:normAutofit/>
          </a:bodyPr>
          <a:lstStyle/>
          <a:p>
            <a:r>
              <a:rPr lang="en-US" sz="6000" dirty="0"/>
              <a:t>Airbnb dataset : </a:t>
            </a:r>
            <a:r>
              <a:rPr lang="en-US" sz="6000" dirty="0" err="1"/>
              <a:t>insideairbnb.com</a:t>
            </a:r>
            <a:r>
              <a:rPr lang="en-US" sz="6000" dirty="0"/>
              <a:t>.</a:t>
            </a:r>
          </a:p>
          <a:p>
            <a:pPr lvl="0"/>
            <a:r>
              <a:rPr lang="en-US" sz="6000" dirty="0"/>
              <a:t>Hotel Data and Reviews : </a:t>
            </a:r>
            <a:r>
              <a:rPr lang="en-US" sz="6000" dirty="0" err="1"/>
              <a:t>data.world</a:t>
            </a:r>
            <a:r>
              <a:rPr lang="en-US" sz="6000" dirty="0"/>
              <a:t>/</a:t>
            </a:r>
            <a:r>
              <a:rPr lang="en-US" sz="6000" dirty="0" err="1"/>
              <a:t>datafinite</a:t>
            </a:r>
            <a:endParaRPr lang="en-US" sz="6000" dirty="0"/>
          </a:p>
        </p:txBody>
      </p:sp>
    </p:spTree>
    <p:extLst>
      <p:ext uri="{BB962C8B-B14F-4D97-AF65-F5344CB8AC3E}">
        <p14:creationId xmlns:p14="http://schemas.microsoft.com/office/powerpoint/2010/main" val="297094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85DE-C6D2-A646-99AE-1C2B1746B60A}"/>
              </a:ext>
            </a:extLst>
          </p:cNvPr>
          <p:cNvSpPr>
            <a:spLocks noGrp="1"/>
          </p:cNvSpPr>
          <p:nvPr>
            <p:ph type="title"/>
          </p:nvPr>
        </p:nvSpPr>
        <p:spPr/>
        <p:txBody>
          <a:bodyPr>
            <a:normAutofit/>
          </a:bodyPr>
          <a:lstStyle/>
          <a:p>
            <a:r>
              <a:rPr lang="en-US" dirty="0"/>
              <a:t>Result</a:t>
            </a:r>
          </a:p>
        </p:txBody>
      </p:sp>
      <p:sp>
        <p:nvSpPr>
          <p:cNvPr id="3" name="Content Placeholder 2">
            <a:extLst>
              <a:ext uri="{FF2B5EF4-FFF2-40B4-BE49-F238E27FC236}">
                <a16:creationId xmlns:a16="http://schemas.microsoft.com/office/drawing/2014/main" id="{3FA96C0F-18D3-7645-A592-D440DFC5A7A8}"/>
              </a:ext>
            </a:extLst>
          </p:cNvPr>
          <p:cNvSpPr>
            <a:spLocks noGrp="1"/>
          </p:cNvSpPr>
          <p:nvPr>
            <p:ph idx="1"/>
          </p:nvPr>
        </p:nvSpPr>
        <p:spPr/>
        <p:txBody>
          <a:bodyPr>
            <a:normAutofit fontScale="70000" lnSpcReduction="20000"/>
          </a:bodyPr>
          <a:lstStyle/>
          <a:p>
            <a:r>
              <a:rPr lang="en-US" sz="5400" b="1" dirty="0"/>
              <a:t>The main aim of this project is to create a reliable price prediction model using machine learning and natural language processing techniques which could help both the home owners and the customers with price evaluation given minimal available information about the property.</a:t>
            </a:r>
          </a:p>
          <a:p>
            <a:pPr marL="0" indent="0">
              <a:buNone/>
            </a:pPr>
            <a:endParaRPr lang="en-US" sz="5400" b="1" dirty="0"/>
          </a:p>
          <a:p>
            <a:r>
              <a:rPr lang="en-US" sz="5400" b="1" dirty="0"/>
              <a:t>It could help people to make more informative decision when they travel across the world and stay with Airbnb. </a:t>
            </a:r>
          </a:p>
        </p:txBody>
      </p:sp>
    </p:spTree>
    <p:extLst>
      <p:ext uri="{BB962C8B-B14F-4D97-AF65-F5344CB8AC3E}">
        <p14:creationId xmlns:p14="http://schemas.microsoft.com/office/powerpoint/2010/main" val="402188542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2615</TotalTime>
  <Words>484</Words>
  <Application>Microsoft Macintosh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The Hand Bold</vt:lpstr>
      <vt:lpstr>The Serif Hand Black</vt:lpstr>
      <vt:lpstr>SketchyVTI</vt:lpstr>
      <vt:lpstr>STAT-493 </vt:lpstr>
      <vt:lpstr>Title: Inside Airbnb using machine learning &amp; R concept</vt:lpstr>
      <vt:lpstr>Problems</vt:lpstr>
      <vt:lpstr>Problems</vt:lpstr>
      <vt:lpstr>Methods</vt:lpstr>
      <vt:lpstr>methods</vt:lpstr>
      <vt:lpstr>Dataset source</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STAT-493 </dc:title>
  <dc:creator>Khadka, Kevil</dc:creator>
  <cp:lastModifiedBy>Khadka, Kevil</cp:lastModifiedBy>
  <cp:revision>14</cp:revision>
  <dcterms:created xsi:type="dcterms:W3CDTF">2020-02-27T18:56:55Z</dcterms:created>
  <dcterms:modified xsi:type="dcterms:W3CDTF">2020-03-02T08:48:16Z</dcterms:modified>
</cp:coreProperties>
</file>