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notesMasterIdLst>
    <p:notesMasterId r:id="rId28"/>
  </p:notesMasterIdLst>
  <p:sldIdLst>
    <p:sldId id="256" r:id="rId2"/>
    <p:sldId id="257" r:id="rId3"/>
    <p:sldId id="271" r:id="rId4"/>
    <p:sldId id="258" r:id="rId5"/>
    <p:sldId id="272" r:id="rId6"/>
    <p:sldId id="260" r:id="rId7"/>
    <p:sldId id="259" r:id="rId8"/>
    <p:sldId id="261" r:id="rId9"/>
    <p:sldId id="280" r:id="rId10"/>
    <p:sldId id="262" r:id="rId11"/>
    <p:sldId id="274" r:id="rId12"/>
    <p:sldId id="275" r:id="rId13"/>
    <p:sldId id="276" r:id="rId14"/>
    <p:sldId id="277" r:id="rId15"/>
    <p:sldId id="278" r:id="rId16"/>
    <p:sldId id="279" r:id="rId17"/>
    <p:sldId id="281" r:id="rId18"/>
    <p:sldId id="283" r:id="rId19"/>
    <p:sldId id="284" r:id="rId20"/>
    <p:sldId id="285" r:id="rId21"/>
    <p:sldId id="286" r:id="rId22"/>
    <p:sldId id="287" r:id="rId23"/>
    <p:sldId id="288" r:id="rId24"/>
    <p:sldId id="289" r:id="rId25"/>
    <p:sldId id="290" r:id="rId26"/>
    <p:sldId id="2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96"/>
  </p:normalViewPr>
  <p:slideViewPr>
    <p:cSldViewPr snapToGrid="0" snapToObjects="1">
      <p:cViewPr>
        <p:scale>
          <a:sx n="119" d="100"/>
          <a:sy n="119" d="100"/>
        </p:scale>
        <p:origin x="312" y="3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E84D6-3ED7-BE44-AAD7-19BF616C4677}" type="datetimeFigureOut">
              <a:rPr lang="en-US" smtClean="0"/>
              <a:t>5/4/20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90C26-C36A-2247-9C74-8C9F61877DCD}" type="slidenum">
              <a:rPr lang="en-US" smtClean="0"/>
              <a:t>‹#›</a:t>
            </a:fld>
            <a:endParaRPr lang="en-US"/>
          </a:p>
        </p:txBody>
      </p:sp>
    </p:spTree>
    <p:extLst>
      <p:ext uri="{BB962C8B-B14F-4D97-AF65-F5344CB8AC3E}">
        <p14:creationId xmlns:p14="http://schemas.microsoft.com/office/powerpoint/2010/main" val="50993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690C26-C36A-2247-9C74-8C9F61877DCD}" type="slidenum">
              <a:rPr lang="en-US" smtClean="0"/>
              <a:t>1</a:t>
            </a:fld>
            <a:endParaRPr lang="en-US"/>
          </a:p>
        </p:txBody>
      </p:sp>
    </p:spTree>
    <p:extLst>
      <p:ext uri="{BB962C8B-B14F-4D97-AF65-F5344CB8AC3E}">
        <p14:creationId xmlns:p14="http://schemas.microsoft.com/office/powerpoint/2010/main" val="3682225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5/3/20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4368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5/3/20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923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5/3/20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4939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5/3/20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3291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5/3/20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9632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5/3/20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3772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5/3/20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2117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5/3/20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7021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5/3/20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7146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5/3/20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378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5/3/20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724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5/3/20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52180551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30" r:id="rId6"/>
    <p:sldLayoutId id="2147483725" r:id="rId7"/>
    <p:sldLayoutId id="2147483726" r:id="rId8"/>
    <p:sldLayoutId id="2147483727" r:id="rId9"/>
    <p:sldLayoutId id="2147483729" r:id="rId10"/>
    <p:sldLayoutId id="2147483728"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7E95B5-2CF9-43E2-A73B-2DFEB88A6D52}"/>
              </a:ext>
            </a:extLst>
          </p:cNvPr>
          <p:cNvPicPr>
            <a:picLocks noChangeAspect="1"/>
          </p:cNvPicPr>
          <p:nvPr/>
        </p:nvPicPr>
        <p:blipFill rotWithShape="1">
          <a:blip r:embed="rId3">
            <a:alphaModFix amt="50000"/>
          </a:blip>
          <a:srcRect t="15066" r="-1" b="28669"/>
          <a:stretch/>
        </p:blipFill>
        <p:spPr>
          <a:xfrm>
            <a:off x="20" y="10"/>
            <a:ext cx="12188930" cy="6857990"/>
          </a:xfrm>
          <a:prstGeom prst="rect">
            <a:avLst/>
          </a:prstGeom>
        </p:spPr>
      </p:pic>
      <p:sp>
        <p:nvSpPr>
          <p:cNvPr id="2" name="Title 1">
            <a:extLst>
              <a:ext uri="{FF2B5EF4-FFF2-40B4-BE49-F238E27FC236}">
                <a16:creationId xmlns:a16="http://schemas.microsoft.com/office/drawing/2014/main" id="{14A12FB3-536A-3E46-9BFD-444395F830F0}"/>
              </a:ext>
            </a:extLst>
          </p:cNvPr>
          <p:cNvSpPr>
            <a:spLocks noGrp="1"/>
          </p:cNvSpPr>
          <p:nvPr>
            <p:ph type="ctrTitle"/>
          </p:nvPr>
        </p:nvSpPr>
        <p:spPr>
          <a:xfrm>
            <a:off x="471489" y="1122363"/>
            <a:ext cx="11430000" cy="3063240"/>
          </a:xfrm>
        </p:spPr>
        <p:txBody>
          <a:bodyPr>
            <a:normAutofit/>
          </a:bodyPr>
          <a:lstStyle/>
          <a:p>
            <a:pPr algn="ctr">
              <a:lnSpc>
                <a:spcPct val="90000"/>
              </a:lnSpc>
            </a:pPr>
            <a:r>
              <a:rPr lang="en-US" sz="6800" b="1" i="1" dirty="0">
                <a:latin typeface="Avenir Black Oblique" panose="02000503020000020003" pitchFamily="2" charset="0"/>
                <a:cs typeface="Arial" panose="020B0604020202020204" pitchFamily="34" charset="0"/>
              </a:rPr>
              <a:t>A Survey on Machine Learning Techniques for Airbnb Price Prediction</a:t>
            </a:r>
          </a:p>
        </p:txBody>
      </p:sp>
      <p:sp>
        <p:nvSpPr>
          <p:cNvPr id="3" name="Subtitle 2">
            <a:extLst>
              <a:ext uri="{FF2B5EF4-FFF2-40B4-BE49-F238E27FC236}">
                <a16:creationId xmlns:a16="http://schemas.microsoft.com/office/drawing/2014/main" id="{655F0752-730D-6147-926E-66EAD15E6684}"/>
              </a:ext>
            </a:extLst>
          </p:cNvPr>
          <p:cNvSpPr>
            <a:spLocks noGrp="1"/>
          </p:cNvSpPr>
          <p:nvPr>
            <p:ph type="subTitle" idx="1"/>
          </p:nvPr>
        </p:nvSpPr>
        <p:spPr>
          <a:xfrm>
            <a:off x="1527048" y="4599432"/>
            <a:ext cx="9144000" cy="1536192"/>
          </a:xfrm>
        </p:spPr>
        <p:txBody>
          <a:bodyPr>
            <a:normAutofit/>
          </a:bodyPr>
          <a:lstStyle/>
          <a:p>
            <a:pPr algn="ctr"/>
            <a:r>
              <a:rPr lang="en-US" sz="4000" b="1" dirty="0"/>
              <a:t>STAT 493: Senior Seminar Project</a:t>
            </a:r>
          </a:p>
          <a:p>
            <a:pPr algn="ctr"/>
            <a:r>
              <a:rPr lang="en-US" sz="4000" b="1" dirty="0"/>
              <a:t>By: Kevil Khadka</a:t>
            </a:r>
          </a:p>
        </p:txBody>
      </p:sp>
      <p:sp>
        <p:nvSpPr>
          <p:cNvPr id="30"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52627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93E3-D637-AD42-A4E6-8F0A3B03111E}"/>
              </a:ext>
            </a:extLst>
          </p:cNvPr>
          <p:cNvSpPr>
            <a:spLocks noGrp="1"/>
          </p:cNvSpPr>
          <p:nvPr>
            <p:ph type="title"/>
          </p:nvPr>
        </p:nvSpPr>
        <p:spPr>
          <a:xfrm>
            <a:off x="1042595" y="62177"/>
            <a:ext cx="10515600" cy="1325563"/>
          </a:xfrm>
        </p:spPr>
        <p:txBody>
          <a:bodyPr/>
          <a:lstStyle/>
          <a:p>
            <a:r>
              <a:rPr lang="en-US" b="1" dirty="0">
                <a:latin typeface="Arial Black" panose="020B0604020202020204" pitchFamily="34" charset="0"/>
                <a:cs typeface="Arial Black" panose="020B0604020202020204" pitchFamily="34" charset="0"/>
              </a:rPr>
              <a:t>Price: Response Variable</a:t>
            </a:r>
          </a:p>
        </p:txBody>
      </p:sp>
      <p:pic>
        <p:nvPicPr>
          <p:cNvPr id="4" name="Content Placeholder 3" descr="A close up of a map&#10;&#10;Description automatically generated">
            <a:extLst>
              <a:ext uri="{FF2B5EF4-FFF2-40B4-BE49-F238E27FC236}">
                <a16:creationId xmlns:a16="http://schemas.microsoft.com/office/drawing/2014/main" id="{6D6C9062-489D-9846-BAB8-1E82DBFC9AD1}"/>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 t="1657" r="3777" b="-1"/>
          <a:stretch/>
        </p:blipFill>
        <p:spPr bwMode="auto">
          <a:xfrm>
            <a:off x="816683" y="1054249"/>
            <a:ext cx="10607937" cy="55778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5703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04EC8A-0FCC-014D-A614-CEF0F59AC259}"/>
              </a:ext>
            </a:extLst>
          </p:cNvPr>
          <p:cNvSpPr/>
          <p:nvPr/>
        </p:nvSpPr>
        <p:spPr>
          <a:xfrm>
            <a:off x="1216959" y="5379748"/>
            <a:ext cx="6096000" cy="2246769"/>
          </a:xfrm>
          <a:prstGeom prst="rect">
            <a:avLst/>
          </a:prstGeom>
        </p:spPr>
        <p:txBody>
          <a:bodyPr>
            <a:spAutoFit/>
          </a:bodyPr>
          <a:lstStyle/>
          <a:p>
            <a:pPr marL="457200" indent="-457200">
              <a:buFontTx/>
              <a:buChar char="-"/>
            </a:pPr>
            <a:r>
              <a:rPr lang="en-US" sz="2800" dirty="0"/>
              <a:t>Tourists usually like to book entire home/apartment</a:t>
            </a:r>
          </a:p>
          <a:p>
            <a:pPr marL="457200" indent="-457200">
              <a:buFontTx/>
              <a:buChar char="-"/>
            </a:pPr>
            <a:r>
              <a:rPr lang="en-US" sz="2800" dirty="0"/>
              <a:t>Shared rooms are mostly unpopular </a:t>
            </a:r>
          </a:p>
          <a:p>
            <a:pPr marL="457200" indent="-457200">
              <a:buFontTx/>
              <a:buChar char="-"/>
            </a:pPr>
            <a:r>
              <a:rPr lang="en-US" sz="2800" dirty="0"/>
              <a:t>Majority of people stay at least one week in Airbnb rental home </a:t>
            </a:r>
          </a:p>
          <a:p>
            <a:pPr marL="457200" indent="-457200">
              <a:buFontTx/>
              <a:buChar char="-"/>
            </a:pPr>
            <a:endParaRPr lang="en-US" sz="2800" dirty="0"/>
          </a:p>
          <a:p>
            <a:pPr marL="457200" indent="-457200">
              <a:buFontTx/>
              <a:buChar char="-"/>
            </a:pPr>
            <a:endParaRPr lang="en-US" sz="2800" dirty="0"/>
          </a:p>
        </p:txBody>
      </p:sp>
      <p:pic>
        <p:nvPicPr>
          <p:cNvPr id="5" name="Picture 4" descr="A screenshot of a cell phone&#10;&#10;Description automatically generated">
            <a:extLst>
              <a:ext uri="{FF2B5EF4-FFF2-40B4-BE49-F238E27FC236}">
                <a16:creationId xmlns:a16="http://schemas.microsoft.com/office/drawing/2014/main" id="{9AADFCA1-EDEF-6D49-BE5D-A5A33EB22389}"/>
              </a:ext>
            </a:extLst>
          </p:cNvPr>
          <p:cNvPicPr>
            <a:picLocks noChangeAspect="1"/>
          </p:cNvPicPr>
          <p:nvPr/>
        </p:nvPicPr>
        <p:blipFill>
          <a:blip r:embed="rId2"/>
          <a:stretch>
            <a:fillRect/>
          </a:stretch>
        </p:blipFill>
        <p:spPr>
          <a:xfrm>
            <a:off x="1216959" y="20348"/>
            <a:ext cx="8966200" cy="5359400"/>
          </a:xfrm>
          <a:prstGeom prst="rect">
            <a:avLst/>
          </a:prstGeom>
        </p:spPr>
      </p:pic>
    </p:spTree>
    <p:extLst>
      <p:ext uri="{BB962C8B-B14F-4D97-AF65-F5344CB8AC3E}">
        <p14:creationId xmlns:p14="http://schemas.microsoft.com/office/powerpoint/2010/main" val="1008079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ell phone&#10;&#10;Description automatically generated">
            <a:extLst>
              <a:ext uri="{FF2B5EF4-FFF2-40B4-BE49-F238E27FC236}">
                <a16:creationId xmlns:a16="http://schemas.microsoft.com/office/drawing/2014/main" id="{CF58BAB1-5527-6C4A-B17E-3CE6137075BD}"/>
              </a:ext>
            </a:extLst>
          </p:cNvPr>
          <p:cNvPicPr>
            <a:picLocks noChangeAspect="1"/>
          </p:cNvPicPr>
          <p:nvPr/>
        </p:nvPicPr>
        <p:blipFill>
          <a:blip r:embed="rId2"/>
          <a:stretch>
            <a:fillRect/>
          </a:stretch>
        </p:blipFill>
        <p:spPr>
          <a:xfrm>
            <a:off x="6629585" y="97761"/>
            <a:ext cx="4913370" cy="3193691"/>
          </a:xfrm>
          <a:prstGeom prst="rect">
            <a:avLst/>
          </a:prstGeom>
        </p:spPr>
      </p:pic>
      <p:sp>
        <p:nvSpPr>
          <p:cNvPr id="20" name="Rectangle 19">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ell phone&#10;&#10;Description automatically generated">
            <a:extLst>
              <a:ext uri="{FF2B5EF4-FFF2-40B4-BE49-F238E27FC236}">
                <a16:creationId xmlns:a16="http://schemas.microsoft.com/office/drawing/2014/main" id="{3075B14A-764A-194B-8811-385D5701DA75}"/>
              </a:ext>
            </a:extLst>
          </p:cNvPr>
          <p:cNvPicPr>
            <a:picLocks noChangeAspect="1"/>
          </p:cNvPicPr>
          <p:nvPr/>
        </p:nvPicPr>
        <p:blipFill>
          <a:blip r:embed="rId3"/>
          <a:stretch>
            <a:fillRect/>
          </a:stretch>
        </p:blipFill>
        <p:spPr>
          <a:xfrm>
            <a:off x="6634300" y="3640101"/>
            <a:ext cx="5080780" cy="3226295"/>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1B0513D1-EDD4-8148-98AB-3B8B50E93E17}"/>
              </a:ext>
            </a:extLst>
          </p:cNvPr>
          <p:cNvPicPr>
            <a:picLocks noChangeAspect="1"/>
          </p:cNvPicPr>
          <p:nvPr/>
        </p:nvPicPr>
        <p:blipFill>
          <a:blip r:embed="rId4"/>
          <a:stretch>
            <a:fillRect/>
          </a:stretch>
        </p:blipFill>
        <p:spPr>
          <a:xfrm>
            <a:off x="283276" y="3577045"/>
            <a:ext cx="5306698" cy="3205337"/>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B9532916-8D7B-D846-8734-EFA14965C868}"/>
              </a:ext>
            </a:extLst>
          </p:cNvPr>
          <p:cNvPicPr>
            <a:picLocks noChangeAspect="1"/>
          </p:cNvPicPr>
          <p:nvPr/>
        </p:nvPicPr>
        <p:blipFill>
          <a:blip r:embed="rId5"/>
          <a:stretch>
            <a:fillRect/>
          </a:stretch>
        </p:blipFill>
        <p:spPr>
          <a:xfrm>
            <a:off x="272802" y="97761"/>
            <a:ext cx="5369477" cy="3226295"/>
          </a:xfrm>
          <a:prstGeom prst="rect">
            <a:avLst/>
          </a:prstGeom>
        </p:spPr>
      </p:pic>
    </p:spTree>
    <p:extLst>
      <p:ext uri="{BB962C8B-B14F-4D97-AF65-F5344CB8AC3E}">
        <p14:creationId xmlns:p14="http://schemas.microsoft.com/office/powerpoint/2010/main" val="1699493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map&#10;&#10;Description automatically generated">
            <a:extLst>
              <a:ext uri="{FF2B5EF4-FFF2-40B4-BE49-F238E27FC236}">
                <a16:creationId xmlns:a16="http://schemas.microsoft.com/office/drawing/2014/main" id="{82BF5A77-79AD-E34F-9A04-4E6E372BDD56}"/>
              </a:ext>
            </a:extLst>
          </p:cNvPr>
          <p:cNvPicPr>
            <a:picLocks noChangeAspect="1"/>
          </p:cNvPicPr>
          <p:nvPr/>
        </p:nvPicPr>
        <p:blipFill>
          <a:blip r:embed="rId2"/>
          <a:stretch>
            <a:fillRect/>
          </a:stretch>
        </p:blipFill>
        <p:spPr>
          <a:xfrm>
            <a:off x="1108188" y="390590"/>
            <a:ext cx="9541883" cy="5925867"/>
          </a:xfrm>
          <a:prstGeom prst="rect">
            <a:avLst/>
          </a:prstGeom>
        </p:spPr>
      </p:pic>
    </p:spTree>
    <p:extLst>
      <p:ext uri="{BB962C8B-B14F-4D97-AF65-F5344CB8AC3E}">
        <p14:creationId xmlns:p14="http://schemas.microsoft.com/office/powerpoint/2010/main" val="3440803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7BCD33-9F2C-CF4E-8AA1-B7BC157F147B}"/>
              </a:ext>
            </a:extLst>
          </p:cNvPr>
          <p:cNvSpPr txBox="1"/>
          <p:nvPr/>
        </p:nvSpPr>
        <p:spPr>
          <a:xfrm>
            <a:off x="419548" y="0"/>
            <a:ext cx="3894268" cy="1107996"/>
          </a:xfrm>
          <a:prstGeom prst="rect">
            <a:avLst/>
          </a:prstGeom>
          <a:noFill/>
        </p:spPr>
        <p:txBody>
          <a:bodyPr wrap="square" rtlCol="0">
            <a:spAutoFit/>
          </a:bodyPr>
          <a:lstStyle/>
          <a:p>
            <a:r>
              <a:rPr lang="en-US" sz="6600" dirty="0"/>
              <a:t>Machine Learning</a:t>
            </a:r>
          </a:p>
        </p:txBody>
      </p:sp>
      <p:sp>
        <p:nvSpPr>
          <p:cNvPr id="4" name="Rectangle 3">
            <a:extLst>
              <a:ext uri="{FF2B5EF4-FFF2-40B4-BE49-F238E27FC236}">
                <a16:creationId xmlns:a16="http://schemas.microsoft.com/office/drawing/2014/main" id="{CA0A1737-F784-8D46-9D7F-3FFF85A070E7}"/>
              </a:ext>
            </a:extLst>
          </p:cNvPr>
          <p:cNvSpPr/>
          <p:nvPr/>
        </p:nvSpPr>
        <p:spPr>
          <a:xfrm>
            <a:off x="419548" y="994379"/>
            <a:ext cx="11134164" cy="5509200"/>
          </a:xfrm>
          <a:prstGeom prst="rect">
            <a:avLst/>
          </a:prstGeom>
        </p:spPr>
        <p:txBody>
          <a:bodyPr wrap="square">
            <a:spAutoFit/>
          </a:bodyPr>
          <a:lstStyle/>
          <a:p>
            <a:pPr marL="457200" indent="-457200">
              <a:buFontTx/>
              <a:buChar char="-"/>
            </a:pPr>
            <a:r>
              <a:rPr lang="en-US" sz="3200" b="1" dirty="0"/>
              <a:t>Split the dataset into train/test (70:30)</a:t>
            </a:r>
          </a:p>
          <a:p>
            <a:pPr marL="457200" indent="-457200">
              <a:buFontTx/>
              <a:buChar char="-"/>
            </a:pPr>
            <a:r>
              <a:rPr lang="en-US" sz="3200" b="1" dirty="0"/>
              <a:t>Run the Forward Backward Elimination Method to find the best predictor variables</a:t>
            </a:r>
          </a:p>
          <a:p>
            <a:pPr marL="457200" indent="-457200">
              <a:buFontTx/>
              <a:buChar char="-"/>
            </a:pPr>
            <a:r>
              <a:rPr lang="en-US" sz="3200" b="1" dirty="0"/>
              <a:t>The Reduced Model</a:t>
            </a:r>
          </a:p>
          <a:p>
            <a:r>
              <a:rPr lang="en-US" sz="3200" b="1" dirty="0"/>
              <a:t>	log_price ~ neighbourhood_group + room_type + availability_365 + sqrt.min.nights + 			num.review.level + review.per.month + host.list.count</a:t>
            </a:r>
          </a:p>
          <a:p>
            <a:pPr marL="571500" indent="-571500">
              <a:buFontTx/>
              <a:buChar char="-"/>
            </a:pPr>
            <a:r>
              <a:rPr lang="en-US" sz="3200" b="1" dirty="0"/>
              <a:t>Fit the Multiple Linear Regression Model:</a:t>
            </a:r>
          </a:p>
          <a:p>
            <a:pPr marL="571500" indent="-571500">
              <a:buFontTx/>
              <a:buChar char="-"/>
            </a:pPr>
            <a:endParaRPr lang="en-US" sz="3200" b="1" dirty="0"/>
          </a:p>
          <a:p>
            <a:r>
              <a:rPr lang="en-US" sz="3200" b="1" dirty="0">
                <a:solidFill>
                  <a:srgbClr val="FF0000"/>
                </a:solidFill>
              </a:rPr>
              <a:t>Multiple R-Squared of Reduced Model of Train Set = 0.4477</a:t>
            </a:r>
          </a:p>
          <a:p>
            <a:r>
              <a:rPr lang="en-US" sz="3200" b="1" dirty="0">
                <a:solidFill>
                  <a:srgbClr val="FF0000"/>
                </a:solidFill>
              </a:rPr>
              <a:t>Adjusted R-Squared of Reduced Model of Train Set = 0.4474</a:t>
            </a:r>
          </a:p>
          <a:p>
            <a:r>
              <a:rPr lang="en-US" sz="3200" b="1" dirty="0">
                <a:solidFill>
                  <a:srgbClr val="FF0000"/>
                </a:solidFill>
              </a:rPr>
              <a:t>MSE of Reduced Model of Train Set = 0.3330</a:t>
            </a:r>
          </a:p>
          <a:p>
            <a:r>
              <a:rPr lang="en-US" sz="3200" b="1" dirty="0">
                <a:solidFill>
                  <a:srgbClr val="FF0000"/>
                </a:solidFill>
              </a:rPr>
              <a:t>Test MSE: 0.3387</a:t>
            </a:r>
          </a:p>
        </p:txBody>
      </p:sp>
    </p:spTree>
    <p:extLst>
      <p:ext uri="{BB962C8B-B14F-4D97-AF65-F5344CB8AC3E}">
        <p14:creationId xmlns:p14="http://schemas.microsoft.com/office/powerpoint/2010/main" val="82632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B97E2A-FAE7-B349-82CE-9EC584D6C5D9}"/>
              </a:ext>
            </a:extLst>
          </p:cNvPr>
          <p:cNvSpPr/>
          <p:nvPr/>
        </p:nvSpPr>
        <p:spPr>
          <a:xfrm>
            <a:off x="172135" y="124616"/>
            <a:ext cx="2689399" cy="830997"/>
          </a:xfrm>
          <a:prstGeom prst="rect">
            <a:avLst/>
          </a:prstGeom>
        </p:spPr>
        <p:txBody>
          <a:bodyPr wrap="square">
            <a:spAutoFit/>
          </a:bodyPr>
          <a:lstStyle/>
          <a:p>
            <a:r>
              <a:rPr lang="en-US" sz="4800" b="1" u="sng" dirty="0"/>
              <a:t>Decision Tree</a:t>
            </a:r>
          </a:p>
        </p:txBody>
      </p:sp>
      <p:pic>
        <p:nvPicPr>
          <p:cNvPr id="4" name="Picture 3" descr="A picture containing clock&#10;&#10;Description automatically generated">
            <a:extLst>
              <a:ext uri="{FF2B5EF4-FFF2-40B4-BE49-F238E27FC236}">
                <a16:creationId xmlns:a16="http://schemas.microsoft.com/office/drawing/2014/main" id="{FCC6D6C3-4B0C-2942-BD27-A1111C94A534}"/>
              </a:ext>
            </a:extLst>
          </p:cNvPr>
          <p:cNvPicPr>
            <a:picLocks noChangeAspect="1"/>
          </p:cNvPicPr>
          <p:nvPr/>
        </p:nvPicPr>
        <p:blipFill>
          <a:blip r:embed="rId2"/>
          <a:stretch>
            <a:fillRect/>
          </a:stretch>
        </p:blipFill>
        <p:spPr>
          <a:xfrm>
            <a:off x="3055172" y="1133175"/>
            <a:ext cx="8776110" cy="5219943"/>
          </a:xfrm>
          <a:prstGeom prst="rect">
            <a:avLst/>
          </a:prstGeom>
        </p:spPr>
      </p:pic>
      <p:sp>
        <p:nvSpPr>
          <p:cNvPr id="5" name="Rectangle 4">
            <a:extLst>
              <a:ext uri="{FF2B5EF4-FFF2-40B4-BE49-F238E27FC236}">
                <a16:creationId xmlns:a16="http://schemas.microsoft.com/office/drawing/2014/main" id="{6668633F-4F44-F54B-B512-0A7F67FBB466}"/>
              </a:ext>
            </a:extLst>
          </p:cNvPr>
          <p:cNvSpPr/>
          <p:nvPr/>
        </p:nvSpPr>
        <p:spPr>
          <a:xfrm>
            <a:off x="172135" y="3119622"/>
            <a:ext cx="2411238" cy="2554545"/>
          </a:xfrm>
          <a:prstGeom prst="rect">
            <a:avLst/>
          </a:prstGeom>
        </p:spPr>
        <p:txBody>
          <a:bodyPr wrap="none">
            <a:spAutoFit/>
          </a:bodyPr>
          <a:lstStyle/>
          <a:p>
            <a:r>
              <a:rPr lang="en-US" sz="3200" b="1" u="sng" dirty="0"/>
              <a:t>Variable importance:</a:t>
            </a:r>
          </a:p>
          <a:p>
            <a:r>
              <a:rPr lang="en-US" sz="3200" b="1" dirty="0"/>
              <a:t>room_type:        = 89</a:t>
            </a:r>
          </a:p>
          <a:p>
            <a:r>
              <a:rPr lang="en-US" sz="3200" b="1" dirty="0"/>
              <a:t>review.per.month = 5</a:t>
            </a:r>
          </a:p>
          <a:p>
            <a:r>
              <a:rPr lang="en-US" sz="3200" b="1" dirty="0"/>
              <a:t>availability_365   = 5</a:t>
            </a:r>
          </a:p>
          <a:p>
            <a:r>
              <a:rPr lang="en-US" sz="3200" b="1" dirty="0"/>
              <a:t>num.review.level = 1 </a:t>
            </a:r>
          </a:p>
        </p:txBody>
      </p:sp>
      <p:sp>
        <p:nvSpPr>
          <p:cNvPr id="6" name="Rectangle 5">
            <a:extLst>
              <a:ext uri="{FF2B5EF4-FFF2-40B4-BE49-F238E27FC236}">
                <a16:creationId xmlns:a16="http://schemas.microsoft.com/office/drawing/2014/main" id="{F9D3E4E7-470B-CD40-A9EA-2ECF593693F1}"/>
              </a:ext>
            </a:extLst>
          </p:cNvPr>
          <p:cNvSpPr/>
          <p:nvPr/>
        </p:nvSpPr>
        <p:spPr>
          <a:xfrm>
            <a:off x="172135" y="1722147"/>
            <a:ext cx="2528034" cy="1754326"/>
          </a:xfrm>
          <a:prstGeom prst="rect">
            <a:avLst/>
          </a:prstGeom>
        </p:spPr>
        <p:txBody>
          <a:bodyPr wrap="square">
            <a:spAutoFit/>
          </a:bodyPr>
          <a:lstStyle/>
          <a:p>
            <a:r>
              <a:rPr lang="en-US" sz="3600" b="1" dirty="0"/>
              <a:t>Accuracy : 0.6247</a:t>
            </a:r>
          </a:p>
          <a:p>
            <a:r>
              <a:rPr lang="en-US" sz="3600" b="1" dirty="0"/>
              <a:t>Test MSE:  0.3752533</a:t>
            </a:r>
          </a:p>
          <a:p>
            <a:endParaRPr lang="en-US" sz="3600" b="1" u="sng" dirty="0"/>
          </a:p>
        </p:txBody>
      </p:sp>
      <p:sp>
        <p:nvSpPr>
          <p:cNvPr id="7" name="Rectangle 6">
            <a:extLst>
              <a:ext uri="{FF2B5EF4-FFF2-40B4-BE49-F238E27FC236}">
                <a16:creationId xmlns:a16="http://schemas.microsoft.com/office/drawing/2014/main" id="{6BED1606-1B49-004A-9FFE-8E21C23564DA}"/>
              </a:ext>
            </a:extLst>
          </p:cNvPr>
          <p:cNvSpPr/>
          <p:nvPr/>
        </p:nvSpPr>
        <p:spPr>
          <a:xfrm>
            <a:off x="2583372" y="209845"/>
            <a:ext cx="9120947" cy="954107"/>
          </a:xfrm>
          <a:prstGeom prst="rect">
            <a:avLst/>
          </a:prstGeom>
        </p:spPr>
        <p:txBody>
          <a:bodyPr wrap="square">
            <a:spAutoFit/>
          </a:bodyPr>
          <a:lstStyle/>
          <a:p>
            <a:r>
              <a:rPr lang="en-US" sz="2800" b="1" dirty="0"/>
              <a:t>fit.DT &lt;- rpart (price_group ~ neighbourhood_group + room_type + sqrt.min.nights + num.review.level + 			availability_365 + review.per.month, data = </a:t>
            </a:r>
            <a:r>
              <a:rPr lang="en-US" sz="2800" b="1" dirty="0" err="1"/>
              <a:t>la.train.DT</a:t>
            </a:r>
            <a:r>
              <a:rPr lang="en-US" sz="2800" b="1" dirty="0"/>
              <a:t>)</a:t>
            </a:r>
          </a:p>
        </p:txBody>
      </p:sp>
    </p:spTree>
    <p:extLst>
      <p:ext uri="{BB962C8B-B14F-4D97-AF65-F5344CB8AC3E}">
        <p14:creationId xmlns:p14="http://schemas.microsoft.com/office/powerpoint/2010/main" val="1403628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7F2F1EA8-2A9F-7F4A-B175-DA593015C63C}"/>
              </a:ext>
            </a:extLst>
          </p:cNvPr>
          <p:cNvPicPr>
            <a:picLocks noChangeAspect="1"/>
          </p:cNvPicPr>
          <p:nvPr/>
        </p:nvPicPr>
        <p:blipFill>
          <a:blip r:embed="rId2"/>
          <a:stretch>
            <a:fillRect/>
          </a:stretch>
        </p:blipFill>
        <p:spPr>
          <a:xfrm>
            <a:off x="4249270" y="204395"/>
            <a:ext cx="5897615" cy="3959694"/>
          </a:xfrm>
          <a:prstGeom prst="rect">
            <a:avLst/>
          </a:prstGeom>
        </p:spPr>
      </p:pic>
      <p:sp>
        <p:nvSpPr>
          <p:cNvPr id="4" name="TextBox 3">
            <a:extLst>
              <a:ext uri="{FF2B5EF4-FFF2-40B4-BE49-F238E27FC236}">
                <a16:creationId xmlns:a16="http://schemas.microsoft.com/office/drawing/2014/main" id="{DF5BE334-0C9F-6244-92A7-D83000160708}"/>
              </a:ext>
            </a:extLst>
          </p:cNvPr>
          <p:cNvSpPr txBox="1"/>
          <p:nvPr/>
        </p:nvSpPr>
        <p:spPr>
          <a:xfrm>
            <a:off x="172122" y="204395"/>
            <a:ext cx="4050981" cy="769441"/>
          </a:xfrm>
          <a:prstGeom prst="rect">
            <a:avLst/>
          </a:prstGeom>
          <a:noFill/>
        </p:spPr>
        <p:txBody>
          <a:bodyPr wrap="none" rtlCol="0">
            <a:spAutoFit/>
          </a:bodyPr>
          <a:lstStyle/>
          <a:p>
            <a:r>
              <a:rPr lang="en-US" sz="4400" b="1" dirty="0"/>
              <a:t>Decision Tree: Alternative Plot</a:t>
            </a:r>
          </a:p>
        </p:txBody>
      </p:sp>
      <p:sp>
        <p:nvSpPr>
          <p:cNvPr id="5" name="TextBox 4">
            <a:extLst>
              <a:ext uri="{FF2B5EF4-FFF2-40B4-BE49-F238E27FC236}">
                <a16:creationId xmlns:a16="http://schemas.microsoft.com/office/drawing/2014/main" id="{A6160294-E39D-8747-A648-58DC43C3D180}"/>
              </a:ext>
            </a:extLst>
          </p:cNvPr>
          <p:cNvSpPr txBox="1"/>
          <p:nvPr/>
        </p:nvSpPr>
        <p:spPr>
          <a:xfrm>
            <a:off x="172122" y="973836"/>
            <a:ext cx="2807500" cy="707886"/>
          </a:xfrm>
          <a:prstGeom prst="rect">
            <a:avLst/>
          </a:prstGeom>
          <a:noFill/>
        </p:spPr>
        <p:txBody>
          <a:bodyPr wrap="none" rtlCol="0">
            <a:spAutoFit/>
          </a:bodyPr>
          <a:lstStyle/>
          <a:p>
            <a:r>
              <a:rPr lang="en-US" sz="4000" b="1" dirty="0"/>
              <a:t># Using Party Package</a:t>
            </a:r>
          </a:p>
        </p:txBody>
      </p:sp>
      <p:sp>
        <p:nvSpPr>
          <p:cNvPr id="6" name="Rectangle 5">
            <a:extLst>
              <a:ext uri="{FF2B5EF4-FFF2-40B4-BE49-F238E27FC236}">
                <a16:creationId xmlns:a16="http://schemas.microsoft.com/office/drawing/2014/main" id="{882E1E30-0445-FD49-8512-9EA6275A07F3}"/>
              </a:ext>
            </a:extLst>
          </p:cNvPr>
          <p:cNvSpPr/>
          <p:nvPr/>
        </p:nvSpPr>
        <p:spPr>
          <a:xfrm>
            <a:off x="172135" y="4406159"/>
            <a:ext cx="2689399" cy="830997"/>
          </a:xfrm>
          <a:prstGeom prst="rect">
            <a:avLst/>
          </a:prstGeom>
        </p:spPr>
        <p:txBody>
          <a:bodyPr wrap="square">
            <a:spAutoFit/>
          </a:bodyPr>
          <a:lstStyle/>
          <a:p>
            <a:r>
              <a:rPr lang="en-US" sz="4800" b="1" u="sng" dirty="0"/>
              <a:t>Naïve Bayes</a:t>
            </a:r>
          </a:p>
        </p:txBody>
      </p:sp>
      <p:sp>
        <p:nvSpPr>
          <p:cNvPr id="7" name="Rectangle 6">
            <a:extLst>
              <a:ext uri="{FF2B5EF4-FFF2-40B4-BE49-F238E27FC236}">
                <a16:creationId xmlns:a16="http://schemas.microsoft.com/office/drawing/2014/main" id="{F24DA14E-DA3D-A245-B319-20C57CFD5160}"/>
              </a:ext>
            </a:extLst>
          </p:cNvPr>
          <p:cNvSpPr/>
          <p:nvPr/>
        </p:nvSpPr>
        <p:spPr>
          <a:xfrm>
            <a:off x="172135" y="5269430"/>
            <a:ext cx="2883037" cy="1754326"/>
          </a:xfrm>
          <a:prstGeom prst="rect">
            <a:avLst/>
          </a:prstGeom>
        </p:spPr>
        <p:txBody>
          <a:bodyPr wrap="square">
            <a:spAutoFit/>
          </a:bodyPr>
          <a:lstStyle/>
          <a:p>
            <a:r>
              <a:rPr lang="en-US" sz="3600" b="1" dirty="0"/>
              <a:t>Test Accuracy : 0.6336</a:t>
            </a:r>
          </a:p>
          <a:p>
            <a:r>
              <a:rPr lang="en-US" sz="3600" b="1" dirty="0"/>
              <a:t>Test MSE: 0.3663</a:t>
            </a:r>
          </a:p>
          <a:p>
            <a:endParaRPr lang="en-US" sz="3600" b="1" u="sng" dirty="0"/>
          </a:p>
        </p:txBody>
      </p:sp>
      <p:sp>
        <p:nvSpPr>
          <p:cNvPr id="8" name="Rectangle 7">
            <a:extLst>
              <a:ext uri="{FF2B5EF4-FFF2-40B4-BE49-F238E27FC236}">
                <a16:creationId xmlns:a16="http://schemas.microsoft.com/office/drawing/2014/main" id="{DAD297B3-B721-5347-8466-F1730B7362F0}"/>
              </a:ext>
            </a:extLst>
          </p:cNvPr>
          <p:cNvSpPr/>
          <p:nvPr/>
        </p:nvSpPr>
        <p:spPr>
          <a:xfrm>
            <a:off x="3033669" y="4448635"/>
            <a:ext cx="7204038" cy="2246769"/>
          </a:xfrm>
          <a:prstGeom prst="rect">
            <a:avLst/>
          </a:prstGeom>
        </p:spPr>
        <p:txBody>
          <a:bodyPr wrap="square">
            <a:spAutoFit/>
          </a:bodyPr>
          <a:lstStyle/>
          <a:p>
            <a:r>
              <a:rPr lang="en-US" sz="2800" b="1" dirty="0"/>
              <a:t># Using Caret Package</a:t>
            </a:r>
          </a:p>
          <a:p>
            <a:r>
              <a:rPr lang="en-US" sz="2800" b="1" dirty="0" err="1"/>
              <a:t>la.naive.model</a:t>
            </a:r>
            <a:r>
              <a:rPr lang="en-US" sz="2800" b="1" dirty="0"/>
              <a:t> &lt;- train(x = la.train.DT[-5],</a:t>
            </a:r>
          </a:p>
          <a:p>
            <a:r>
              <a:rPr lang="en-US" sz="2800" b="1" dirty="0"/>
              <a:t>                            y = </a:t>
            </a:r>
            <a:r>
              <a:rPr lang="en-US" sz="2800" b="1" dirty="0" err="1"/>
              <a:t>la.train.DT$price_group</a:t>
            </a:r>
            <a:r>
              <a:rPr lang="en-US" sz="2800" b="1" dirty="0"/>
              <a:t>,</a:t>
            </a:r>
          </a:p>
          <a:p>
            <a:r>
              <a:rPr lang="en-US" sz="2800" b="1" dirty="0"/>
              <a:t>                            '</a:t>
            </a:r>
            <a:r>
              <a:rPr lang="en-US" sz="2800" b="1" dirty="0" err="1"/>
              <a:t>nb</a:t>
            </a:r>
            <a:r>
              <a:rPr lang="en-US" sz="2800" b="1" dirty="0"/>
              <a:t>',</a:t>
            </a:r>
          </a:p>
          <a:p>
            <a:r>
              <a:rPr lang="en-US" sz="2800" b="1" dirty="0"/>
              <a:t>                             </a:t>
            </a:r>
            <a:r>
              <a:rPr lang="en-US" sz="2800" b="1" dirty="0" err="1"/>
              <a:t>trControl</a:t>
            </a:r>
            <a:r>
              <a:rPr lang="en-US" sz="2800" b="1" dirty="0"/>
              <a:t> = </a:t>
            </a:r>
            <a:r>
              <a:rPr lang="en-US" sz="2800" b="1" dirty="0" err="1"/>
              <a:t>trainControl</a:t>
            </a:r>
            <a:r>
              <a:rPr lang="en-US" sz="2800" b="1" dirty="0"/>
              <a:t>(method = 'cv', number = 10))</a:t>
            </a:r>
          </a:p>
        </p:txBody>
      </p:sp>
    </p:spTree>
    <p:extLst>
      <p:ext uri="{BB962C8B-B14F-4D97-AF65-F5344CB8AC3E}">
        <p14:creationId xmlns:p14="http://schemas.microsoft.com/office/powerpoint/2010/main" val="1806577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9017B3-071F-5F47-90FA-2EEC4E6CBEB0}"/>
              </a:ext>
            </a:extLst>
          </p:cNvPr>
          <p:cNvSpPr/>
          <p:nvPr/>
        </p:nvSpPr>
        <p:spPr>
          <a:xfrm>
            <a:off x="172134" y="63420"/>
            <a:ext cx="2689399" cy="830997"/>
          </a:xfrm>
          <a:prstGeom prst="rect">
            <a:avLst/>
          </a:prstGeom>
        </p:spPr>
        <p:txBody>
          <a:bodyPr wrap="square">
            <a:spAutoFit/>
          </a:bodyPr>
          <a:lstStyle/>
          <a:p>
            <a:r>
              <a:rPr lang="en-US" sz="4800" b="1" u="sng" dirty="0"/>
              <a:t>Random Tree</a:t>
            </a:r>
          </a:p>
        </p:txBody>
      </p:sp>
      <p:sp>
        <p:nvSpPr>
          <p:cNvPr id="10" name="Rectangle 9">
            <a:extLst>
              <a:ext uri="{FF2B5EF4-FFF2-40B4-BE49-F238E27FC236}">
                <a16:creationId xmlns:a16="http://schemas.microsoft.com/office/drawing/2014/main" id="{6DC6755F-8A92-564E-BF50-1EA130C87576}"/>
              </a:ext>
            </a:extLst>
          </p:cNvPr>
          <p:cNvSpPr/>
          <p:nvPr/>
        </p:nvSpPr>
        <p:spPr>
          <a:xfrm>
            <a:off x="172134" y="2177528"/>
            <a:ext cx="2123466" cy="1569660"/>
          </a:xfrm>
          <a:prstGeom prst="rect">
            <a:avLst/>
          </a:prstGeom>
        </p:spPr>
        <p:txBody>
          <a:bodyPr wrap="none">
            <a:spAutoFit/>
          </a:bodyPr>
          <a:lstStyle/>
          <a:p>
            <a:r>
              <a:rPr lang="en-US" sz="3200" b="1" u="sng" dirty="0"/>
              <a:t>Variable importance:</a:t>
            </a:r>
          </a:p>
          <a:p>
            <a:r>
              <a:rPr lang="en-US" sz="3200" b="1" dirty="0"/>
              <a:t>room_type: </a:t>
            </a:r>
          </a:p>
          <a:p>
            <a:r>
              <a:rPr lang="en-US" sz="3200" b="1" dirty="0"/>
              <a:t>Availability_365</a:t>
            </a:r>
          </a:p>
        </p:txBody>
      </p:sp>
      <p:sp>
        <p:nvSpPr>
          <p:cNvPr id="11" name="Rectangle 10">
            <a:extLst>
              <a:ext uri="{FF2B5EF4-FFF2-40B4-BE49-F238E27FC236}">
                <a16:creationId xmlns:a16="http://schemas.microsoft.com/office/drawing/2014/main" id="{ADC67896-75DB-704C-A46E-316CEC405743}"/>
              </a:ext>
            </a:extLst>
          </p:cNvPr>
          <p:cNvSpPr/>
          <p:nvPr/>
        </p:nvSpPr>
        <p:spPr>
          <a:xfrm>
            <a:off x="113735" y="775461"/>
            <a:ext cx="4070989" cy="1815882"/>
          </a:xfrm>
          <a:prstGeom prst="rect">
            <a:avLst/>
          </a:prstGeom>
        </p:spPr>
        <p:txBody>
          <a:bodyPr wrap="square">
            <a:spAutoFit/>
          </a:bodyPr>
          <a:lstStyle/>
          <a:p>
            <a:r>
              <a:rPr lang="en-US" sz="2800" b="1" dirty="0"/>
              <a:t>Accuracy : 0.6459</a:t>
            </a:r>
          </a:p>
          <a:p>
            <a:r>
              <a:rPr lang="en-US" sz="2800" b="1" dirty="0"/>
              <a:t>Test MSE:  0.3540869</a:t>
            </a:r>
          </a:p>
          <a:p>
            <a:r>
              <a:rPr lang="en-US" sz="2800" b="1" dirty="0"/>
              <a:t>OOB estimate of error rate: 35.8%</a:t>
            </a:r>
          </a:p>
          <a:p>
            <a:endParaRPr lang="en-US" sz="2800" b="1" u="sng" dirty="0"/>
          </a:p>
        </p:txBody>
      </p:sp>
      <p:pic>
        <p:nvPicPr>
          <p:cNvPr id="14" name="Picture 13" descr="A screenshot of a cell phone&#10;&#10;Description automatically generated">
            <a:extLst>
              <a:ext uri="{FF2B5EF4-FFF2-40B4-BE49-F238E27FC236}">
                <a16:creationId xmlns:a16="http://schemas.microsoft.com/office/drawing/2014/main" id="{3E2B0731-1803-8444-88E1-2A49C00A079A}"/>
              </a:ext>
            </a:extLst>
          </p:cNvPr>
          <p:cNvPicPr>
            <a:picLocks noChangeAspect="1"/>
          </p:cNvPicPr>
          <p:nvPr/>
        </p:nvPicPr>
        <p:blipFill>
          <a:blip r:embed="rId2"/>
          <a:stretch>
            <a:fillRect/>
          </a:stretch>
        </p:blipFill>
        <p:spPr>
          <a:xfrm>
            <a:off x="3283260" y="51706"/>
            <a:ext cx="4952876" cy="3226755"/>
          </a:xfrm>
          <a:prstGeom prst="rect">
            <a:avLst/>
          </a:prstGeom>
        </p:spPr>
      </p:pic>
      <p:sp>
        <p:nvSpPr>
          <p:cNvPr id="20" name="Rectangle 19">
            <a:extLst>
              <a:ext uri="{FF2B5EF4-FFF2-40B4-BE49-F238E27FC236}">
                <a16:creationId xmlns:a16="http://schemas.microsoft.com/office/drawing/2014/main" id="{6EE472EA-6927-F64A-B881-77B20F65DA7E}"/>
              </a:ext>
            </a:extLst>
          </p:cNvPr>
          <p:cNvSpPr/>
          <p:nvPr/>
        </p:nvSpPr>
        <p:spPr>
          <a:xfrm>
            <a:off x="113735" y="4245539"/>
            <a:ext cx="2689399" cy="830997"/>
          </a:xfrm>
          <a:prstGeom prst="rect">
            <a:avLst/>
          </a:prstGeom>
        </p:spPr>
        <p:txBody>
          <a:bodyPr wrap="square">
            <a:spAutoFit/>
          </a:bodyPr>
          <a:lstStyle/>
          <a:p>
            <a:r>
              <a:rPr lang="en-US" sz="4800" b="1" u="sng" dirty="0"/>
              <a:t>Bagging</a:t>
            </a:r>
          </a:p>
        </p:txBody>
      </p:sp>
      <p:sp>
        <p:nvSpPr>
          <p:cNvPr id="21" name="Rectangle 20">
            <a:extLst>
              <a:ext uri="{FF2B5EF4-FFF2-40B4-BE49-F238E27FC236}">
                <a16:creationId xmlns:a16="http://schemas.microsoft.com/office/drawing/2014/main" id="{DB2D7DE4-3C89-0745-A2E1-6458866A008A}"/>
              </a:ext>
            </a:extLst>
          </p:cNvPr>
          <p:cNvSpPr/>
          <p:nvPr/>
        </p:nvSpPr>
        <p:spPr>
          <a:xfrm>
            <a:off x="3594546" y="5124838"/>
            <a:ext cx="1868845" cy="1384995"/>
          </a:xfrm>
          <a:prstGeom prst="rect">
            <a:avLst/>
          </a:prstGeom>
        </p:spPr>
        <p:txBody>
          <a:bodyPr wrap="none">
            <a:spAutoFit/>
          </a:bodyPr>
          <a:lstStyle/>
          <a:p>
            <a:r>
              <a:rPr lang="en-US" sz="2800" b="1" u="sng" dirty="0"/>
              <a:t>Variable importance:</a:t>
            </a:r>
          </a:p>
          <a:p>
            <a:r>
              <a:rPr lang="en-US" sz="2800" b="1" dirty="0"/>
              <a:t>- room_type</a:t>
            </a:r>
          </a:p>
          <a:p>
            <a:r>
              <a:rPr lang="en-US" sz="2800" b="1" dirty="0"/>
              <a:t>- Availability_365</a:t>
            </a:r>
          </a:p>
        </p:txBody>
      </p:sp>
      <p:sp>
        <p:nvSpPr>
          <p:cNvPr id="22" name="Rectangle 21">
            <a:extLst>
              <a:ext uri="{FF2B5EF4-FFF2-40B4-BE49-F238E27FC236}">
                <a16:creationId xmlns:a16="http://schemas.microsoft.com/office/drawing/2014/main" id="{FB09DA4B-F258-1D44-AC00-55D49C0DF1D1}"/>
              </a:ext>
            </a:extLst>
          </p:cNvPr>
          <p:cNvSpPr/>
          <p:nvPr/>
        </p:nvSpPr>
        <p:spPr>
          <a:xfrm>
            <a:off x="113735" y="5076536"/>
            <a:ext cx="4070989" cy="1815882"/>
          </a:xfrm>
          <a:prstGeom prst="rect">
            <a:avLst/>
          </a:prstGeom>
        </p:spPr>
        <p:txBody>
          <a:bodyPr wrap="square">
            <a:spAutoFit/>
          </a:bodyPr>
          <a:lstStyle/>
          <a:p>
            <a:r>
              <a:rPr lang="en-US" sz="2800" b="1" dirty="0"/>
              <a:t>Accuracy : 0.6312</a:t>
            </a:r>
          </a:p>
          <a:p>
            <a:r>
              <a:rPr lang="en-US" sz="2800" b="1" dirty="0"/>
              <a:t>Test MSE:  0.3688358</a:t>
            </a:r>
          </a:p>
          <a:p>
            <a:r>
              <a:rPr lang="en-US" sz="2800" b="1" dirty="0"/>
              <a:t>OOB estimate of error rate: 37.42%</a:t>
            </a:r>
          </a:p>
          <a:p>
            <a:endParaRPr lang="en-US" sz="2800" b="1" u="sng" dirty="0"/>
          </a:p>
        </p:txBody>
      </p:sp>
      <p:sp>
        <p:nvSpPr>
          <p:cNvPr id="23" name="TextBox 22">
            <a:extLst>
              <a:ext uri="{FF2B5EF4-FFF2-40B4-BE49-F238E27FC236}">
                <a16:creationId xmlns:a16="http://schemas.microsoft.com/office/drawing/2014/main" id="{A25939D0-8EC0-A548-A728-85C2D2CD3FA5}"/>
              </a:ext>
            </a:extLst>
          </p:cNvPr>
          <p:cNvSpPr txBox="1"/>
          <p:nvPr/>
        </p:nvSpPr>
        <p:spPr>
          <a:xfrm>
            <a:off x="1460388" y="4463119"/>
            <a:ext cx="2241319" cy="523220"/>
          </a:xfrm>
          <a:prstGeom prst="rect">
            <a:avLst/>
          </a:prstGeom>
          <a:noFill/>
        </p:spPr>
        <p:txBody>
          <a:bodyPr wrap="none" rtlCol="0">
            <a:spAutoFit/>
          </a:bodyPr>
          <a:lstStyle/>
          <a:p>
            <a:r>
              <a:rPr lang="en-US" sz="2800" b="1" dirty="0"/>
              <a:t># Using  </a:t>
            </a:r>
            <a:r>
              <a:rPr lang="en-US" sz="2800" b="1" dirty="0" err="1"/>
              <a:t>mtry</a:t>
            </a:r>
            <a:r>
              <a:rPr lang="en-US" sz="2800" b="1" dirty="0"/>
              <a:t> = sqrt(7) </a:t>
            </a:r>
          </a:p>
        </p:txBody>
      </p:sp>
      <p:pic>
        <p:nvPicPr>
          <p:cNvPr id="25" name="Picture 24" descr="A screenshot of a cell phone&#10;&#10;Description automatically generated">
            <a:extLst>
              <a:ext uri="{FF2B5EF4-FFF2-40B4-BE49-F238E27FC236}">
                <a16:creationId xmlns:a16="http://schemas.microsoft.com/office/drawing/2014/main" id="{BE366D45-B0F5-AE4D-B90B-00DE7D3513B7}"/>
              </a:ext>
            </a:extLst>
          </p:cNvPr>
          <p:cNvPicPr>
            <a:picLocks noChangeAspect="1"/>
          </p:cNvPicPr>
          <p:nvPr/>
        </p:nvPicPr>
        <p:blipFill>
          <a:blip r:embed="rId3"/>
          <a:stretch>
            <a:fillRect/>
          </a:stretch>
        </p:blipFill>
        <p:spPr>
          <a:xfrm>
            <a:off x="5972659" y="3278461"/>
            <a:ext cx="5763038" cy="3415757"/>
          </a:xfrm>
          <a:prstGeom prst="rect">
            <a:avLst/>
          </a:prstGeom>
        </p:spPr>
      </p:pic>
    </p:spTree>
    <p:extLst>
      <p:ext uri="{BB962C8B-B14F-4D97-AF65-F5344CB8AC3E}">
        <p14:creationId xmlns:p14="http://schemas.microsoft.com/office/powerpoint/2010/main" val="1302396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DA950D-FCD4-A245-9FF1-15C0A89289E3}"/>
              </a:ext>
            </a:extLst>
          </p:cNvPr>
          <p:cNvSpPr/>
          <p:nvPr/>
        </p:nvSpPr>
        <p:spPr>
          <a:xfrm>
            <a:off x="172135" y="38553"/>
            <a:ext cx="5615479" cy="830997"/>
          </a:xfrm>
          <a:prstGeom prst="rect">
            <a:avLst/>
          </a:prstGeom>
        </p:spPr>
        <p:txBody>
          <a:bodyPr wrap="square">
            <a:spAutoFit/>
          </a:bodyPr>
          <a:lstStyle/>
          <a:p>
            <a:r>
              <a:rPr lang="en-US" sz="4800" b="1" u="sng" dirty="0"/>
              <a:t>Linear Discriminant Analysis (LDA)</a:t>
            </a:r>
          </a:p>
        </p:txBody>
      </p:sp>
      <p:sp>
        <p:nvSpPr>
          <p:cNvPr id="3" name="Rectangle 2">
            <a:extLst>
              <a:ext uri="{FF2B5EF4-FFF2-40B4-BE49-F238E27FC236}">
                <a16:creationId xmlns:a16="http://schemas.microsoft.com/office/drawing/2014/main" id="{E6DB8B81-C3A9-F944-A0A5-3AD83D957A35}"/>
              </a:ext>
            </a:extLst>
          </p:cNvPr>
          <p:cNvSpPr/>
          <p:nvPr/>
        </p:nvSpPr>
        <p:spPr>
          <a:xfrm>
            <a:off x="1465374" y="782644"/>
            <a:ext cx="2883037" cy="1754326"/>
          </a:xfrm>
          <a:prstGeom prst="rect">
            <a:avLst/>
          </a:prstGeom>
        </p:spPr>
        <p:txBody>
          <a:bodyPr wrap="square">
            <a:spAutoFit/>
          </a:bodyPr>
          <a:lstStyle/>
          <a:p>
            <a:r>
              <a:rPr lang="en-US" sz="3600" b="1" dirty="0"/>
              <a:t>Test Accuracy : 0.6273</a:t>
            </a:r>
          </a:p>
          <a:p>
            <a:r>
              <a:rPr lang="en-US" sz="3600" b="1" dirty="0"/>
              <a:t>Test MSE: 0.3726638</a:t>
            </a:r>
          </a:p>
          <a:p>
            <a:endParaRPr lang="en-US" sz="3600" b="1" u="sng" dirty="0"/>
          </a:p>
        </p:txBody>
      </p:sp>
      <p:sp>
        <p:nvSpPr>
          <p:cNvPr id="4" name="Rectangle 3">
            <a:extLst>
              <a:ext uri="{FF2B5EF4-FFF2-40B4-BE49-F238E27FC236}">
                <a16:creationId xmlns:a16="http://schemas.microsoft.com/office/drawing/2014/main" id="{C15E1C2F-840D-8B41-9AFB-BF7F7E0F4328}"/>
              </a:ext>
            </a:extLst>
          </p:cNvPr>
          <p:cNvSpPr/>
          <p:nvPr/>
        </p:nvSpPr>
        <p:spPr>
          <a:xfrm>
            <a:off x="5606524" y="406481"/>
            <a:ext cx="3681714" cy="1569660"/>
          </a:xfrm>
          <a:prstGeom prst="rect">
            <a:avLst/>
          </a:prstGeom>
        </p:spPr>
        <p:txBody>
          <a:bodyPr wrap="square">
            <a:spAutoFit/>
          </a:bodyPr>
          <a:lstStyle/>
          <a:p>
            <a:r>
              <a:rPr lang="en-US" sz="3200" b="1" u="sng" dirty="0"/>
              <a:t>Prior probabilities of groups: </a:t>
            </a:r>
          </a:p>
          <a:p>
            <a:r>
              <a:rPr lang="en-US" sz="3200" b="1" dirty="0"/>
              <a:t>Low          Medium      High </a:t>
            </a:r>
          </a:p>
          <a:p>
            <a:r>
              <a:rPr lang="en-US" sz="3200" b="1" dirty="0"/>
              <a:t>0.3392521  0.3272376   0.3335103 </a:t>
            </a:r>
          </a:p>
        </p:txBody>
      </p:sp>
      <p:sp>
        <p:nvSpPr>
          <p:cNvPr id="5" name="Rectangle 4">
            <a:extLst>
              <a:ext uri="{FF2B5EF4-FFF2-40B4-BE49-F238E27FC236}">
                <a16:creationId xmlns:a16="http://schemas.microsoft.com/office/drawing/2014/main" id="{23159A7D-0BAE-FB4C-A167-EC2DFCDD2028}"/>
              </a:ext>
            </a:extLst>
          </p:cNvPr>
          <p:cNvSpPr/>
          <p:nvPr/>
        </p:nvSpPr>
        <p:spPr>
          <a:xfrm>
            <a:off x="96022" y="2219061"/>
            <a:ext cx="5615479" cy="830997"/>
          </a:xfrm>
          <a:prstGeom prst="rect">
            <a:avLst/>
          </a:prstGeom>
        </p:spPr>
        <p:txBody>
          <a:bodyPr wrap="square">
            <a:spAutoFit/>
          </a:bodyPr>
          <a:lstStyle/>
          <a:p>
            <a:r>
              <a:rPr lang="en-US" sz="4800" b="1" u="sng" dirty="0"/>
              <a:t>Quadratic Discriminant Analysis (QDA)</a:t>
            </a:r>
          </a:p>
        </p:txBody>
      </p:sp>
      <p:sp>
        <p:nvSpPr>
          <p:cNvPr id="6" name="Rectangle 5">
            <a:extLst>
              <a:ext uri="{FF2B5EF4-FFF2-40B4-BE49-F238E27FC236}">
                <a16:creationId xmlns:a16="http://schemas.microsoft.com/office/drawing/2014/main" id="{0DF3C0AB-EB66-0B49-8267-4E6C62409F35}"/>
              </a:ext>
            </a:extLst>
          </p:cNvPr>
          <p:cNvSpPr/>
          <p:nvPr/>
        </p:nvSpPr>
        <p:spPr>
          <a:xfrm>
            <a:off x="1465374" y="3050058"/>
            <a:ext cx="2883037" cy="1754326"/>
          </a:xfrm>
          <a:prstGeom prst="rect">
            <a:avLst/>
          </a:prstGeom>
        </p:spPr>
        <p:txBody>
          <a:bodyPr wrap="square">
            <a:spAutoFit/>
          </a:bodyPr>
          <a:lstStyle/>
          <a:p>
            <a:r>
              <a:rPr lang="en-US" sz="3600" b="1" dirty="0"/>
              <a:t>Test Accuracy : 0.5159</a:t>
            </a:r>
          </a:p>
          <a:p>
            <a:r>
              <a:rPr lang="en-US" sz="3600" b="1" dirty="0"/>
              <a:t>Test MSE: 0.4841252</a:t>
            </a:r>
          </a:p>
          <a:p>
            <a:endParaRPr lang="en-US" sz="3600" b="1" u="sng" dirty="0"/>
          </a:p>
        </p:txBody>
      </p:sp>
      <p:sp>
        <p:nvSpPr>
          <p:cNvPr id="7" name="Rectangle 6">
            <a:extLst>
              <a:ext uri="{FF2B5EF4-FFF2-40B4-BE49-F238E27FC236}">
                <a16:creationId xmlns:a16="http://schemas.microsoft.com/office/drawing/2014/main" id="{06D1518A-1066-0E44-A00C-1F3AE9811838}"/>
              </a:ext>
            </a:extLst>
          </p:cNvPr>
          <p:cNvSpPr/>
          <p:nvPr/>
        </p:nvSpPr>
        <p:spPr>
          <a:xfrm>
            <a:off x="5606524" y="2650445"/>
            <a:ext cx="3681714" cy="1569660"/>
          </a:xfrm>
          <a:prstGeom prst="rect">
            <a:avLst/>
          </a:prstGeom>
        </p:spPr>
        <p:txBody>
          <a:bodyPr wrap="none">
            <a:spAutoFit/>
          </a:bodyPr>
          <a:lstStyle/>
          <a:p>
            <a:r>
              <a:rPr lang="en-US" sz="3200" b="1" u="sng" dirty="0"/>
              <a:t>Prior probabilities of groups: </a:t>
            </a:r>
          </a:p>
          <a:p>
            <a:r>
              <a:rPr lang="en-US" sz="3200" b="1" dirty="0"/>
              <a:t>Low          Medium      High </a:t>
            </a:r>
          </a:p>
          <a:p>
            <a:r>
              <a:rPr lang="en-US" sz="3200" b="1" dirty="0"/>
              <a:t>0.3392521  0.3272376   0.3335103 </a:t>
            </a:r>
          </a:p>
        </p:txBody>
      </p:sp>
      <p:sp>
        <p:nvSpPr>
          <p:cNvPr id="10" name="Rectangle 9">
            <a:extLst>
              <a:ext uri="{FF2B5EF4-FFF2-40B4-BE49-F238E27FC236}">
                <a16:creationId xmlns:a16="http://schemas.microsoft.com/office/drawing/2014/main" id="{421E5D75-89B6-A448-BFE9-E3F39D24D818}"/>
              </a:ext>
            </a:extLst>
          </p:cNvPr>
          <p:cNvSpPr/>
          <p:nvPr/>
        </p:nvSpPr>
        <p:spPr>
          <a:xfrm>
            <a:off x="99152" y="4398667"/>
            <a:ext cx="5615479" cy="830997"/>
          </a:xfrm>
          <a:prstGeom prst="rect">
            <a:avLst/>
          </a:prstGeom>
        </p:spPr>
        <p:txBody>
          <a:bodyPr wrap="square">
            <a:spAutoFit/>
          </a:bodyPr>
          <a:lstStyle/>
          <a:p>
            <a:r>
              <a:rPr lang="en-US" sz="4800" b="1" u="sng" dirty="0"/>
              <a:t>k Nearest </a:t>
            </a:r>
            <a:r>
              <a:rPr lang="en-US" sz="4800" b="1" u="sng" dirty="0" err="1"/>
              <a:t>Neighbour</a:t>
            </a:r>
            <a:r>
              <a:rPr lang="en-US" sz="4800" b="1" u="sng" dirty="0"/>
              <a:t> (kNN) #k =8</a:t>
            </a:r>
          </a:p>
        </p:txBody>
      </p:sp>
      <p:sp>
        <p:nvSpPr>
          <p:cNvPr id="11" name="Rectangle 10">
            <a:extLst>
              <a:ext uri="{FF2B5EF4-FFF2-40B4-BE49-F238E27FC236}">
                <a16:creationId xmlns:a16="http://schemas.microsoft.com/office/drawing/2014/main" id="{A97F9374-6466-5043-8AA8-A0247886D654}"/>
              </a:ext>
            </a:extLst>
          </p:cNvPr>
          <p:cNvSpPr/>
          <p:nvPr/>
        </p:nvSpPr>
        <p:spPr>
          <a:xfrm>
            <a:off x="1636965" y="5241088"/>
            <a:ext cx="2883037" cy="1754326"/>
          </a:xfrm>
          <a:prstGeom prst="rect">
            <a:avLst/>
          </a:prstGeom>
        </p:spPr>
        <p:txBody>
          <a:bodyPr wrap="square">
            <a:spAutoFit/>
          </a:bodyPr>
          <a:lstStyle/>
          <a:p>
            <a:r>
              <a:rPr lang="en-US" sz="3600" b="1" dirty="0"/>
              <a:t>Test Accuracy : 0.5383</a:t>
            </a:r>
          </a:p>
          <a:p>
            <a:r>
              <a:rPr lang="en-US" sz="3600" b="1" dirty="0"/>
              <a:t>Test MSE: 0.4617203</a:t>
            </a:r>
          </a:p>
          <a:p>
            <a:endParaRPr lang="en-US" sz="3600" b="1" u="sng" dirty="0"/>
          </a:p>
        </p:txBody>
      </p:sp>
    </p:spTree>
    <p:extLst>
      <p:ext uri="{BB962C8B-B14F-4D97-AF65-F5344CB8AC3E}">
        <p14:creationId xmlns:p14="http://schemas.microsoft.com/office/powerpoint/2010/main" val="1413691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A8421A-47A0-6442-8A49-A81AAD5E85F7}"/>
              </a:ext>
            </a:extLst>
          </p:cNvPr>
          <p:cNvSpPr/>
          <p:nvPr/>
        </p:nvSpPr>
        <p:spPr>
          <a:xfrm>
            <a:off x="764378" y="4192765"/>
            <a:ext cx="3658950" cy="584775"/>
          </a:xfrm>
          <a:prstGeom prst="rect">
            <a:avLst/>
          </a:prstGeom>
        </p:spPr>
        <p:txBody>
          <a:bodyPr wrap="none">
            <a:spAutoFit/>
          </a:bodyPr>
          <a:lstStyle/>
          <a:p>
            <a:r>
              <a:rPr lang="en-US" sz="3200" b="1" dirty="0"/>
              <a:t> Accuracies Performance Comparison</a:t>
            </a:r>
          </a:p>
        </p:txBody>
      </p:sp>
      <p:sp>
        <p:nvSpPr>
          <p:cNvPr id="3" name="Rectangle 2">
            <a:extLst>
              <a:ext uri="{FF2B5EF4-FFF2-40B4-BE49-F238E27FC236}">
                <a16:creationId xmlns:a16="http://schemas.microsoft.com/office/drawing/2014/main" id="{3A92DC52-915C-404A-B6C7-AB1845F3F7BE}"/>
              </a:ext>
            </a:extLst>
          </p:cNvPr>
          <p:cNvSpPr/>
          <p:nvPr/>
        </p:nvSpPr>
        <p:spPr>
          <a:xfrm>
            <a:off x="7426471" y="2044279"/>
            <a:ext cx="2856295" cy="769441"/>
          </a:xfrm>
          <a:prstGeom prst="rect">
            <a:avLst/>
          </a:prstGeom>
        </p:spPr>
        <p:txBody>
          <a:bodyPr wrap="none">
            <a:spAutoFit/>
          </a:bodyPr>
          <a:lstStyle/>
          <a:p>
            <a:r>
              <a:rPr lang="en-US" sz="4400" b="1" dirty="0"/>
              <a:t>Comparing Test MSE</a:t>
            </a:r>
          </a:p>
        </p:txBody>
      </p:sp>
      <p:pic>
        <p:nvPicPr>
          <p:cNvPr id="13" name="Picture 12" descr="A screenshot of a cell phone&#10;&#10;Description automatically generated">
            <a:extLst>
              <a:ext uri="{FF2B5EF4-FFF2-40B4-BE49-F238E27FC236}">
                <a16:creationId xmlns:a16="http://schemas.microsoft.com/office/drawing/2014/main" id="{01C2D904-DB14-D246-A827-32E63EEB0690}"/>
              </a:ext>
            </a:extLst>
          </p:cNvPr>
          <p:cNvPicPr>
            <a:picLocks noChangeAspect="1"/>
          </p:cNvPicPr>
          <p:nvPr/>
        </p:nvPicPr>
        <p:blipFill>
          <a:blip r:embed="rId2"/>
          <a:stretch>
            <a:fillRect/>
          </a:stretch>
        </p:blipFill>
        <p:spPr>
          <a:xfrm>
            <a:off x="57608" y="33230"/>
            <a:ext cx="6499865" cy="4159535"/>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C6C50A64-D798-0040-9CC8-EA8AF07C3660}"/>
              </a:ext>
            </a:extLst>
          </p:cNvPr>
          <p:cNvPicPr>
            <a:picLocks noChangeAspect="1"/>
          </p:cNvPicPr>
          <p:nvPr/>
        </p:nvPicPr>
        <p:blipFill>
          <a:blip r:embed="rId3"/>
          <a:stretch>
            <a:fillRect/>
          </a:stretch>
        </p:blipFill>
        <p:spPr>
          <a:xfrm>
            <a:off x="5819886" y="2865886"/>
            <a:ext cx="6338501" cy="3958104"/>
          </a:xfrm>
          <a:prstGeom prst="rect">
            <a:avLst/>
          </a:prstGeom>
        </p:spPr>
      </p:pic>
    </p:spTree>
    <p:extLst>
      <p:ext uri="{BB962C8B-B14F-4D97-AF65-F5344CB8AC3E}">
        <p14:creationId xmlns:p14="http://schemas.microsoft.com/office/powerpoint/2010/main" val="1694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A58B-044A-AB43-BFD5-B8FF4A540A50}"/>
              </a:ext>
            </a:extLst>
          </p:cNvPr>
          <p:cNvSpPr>
            <a:spLocks noGrp="1"/>
          </p:cNvSpPr>
          <p:nvPr>
            <p:ph type="title"/>
          </p:nvPr>
        </p:nvSpPr>
        <p:spPr/>
        <p:txBody>
          <a:bodyPr/>
          <a:lstStyle/>
          <a:p>
            <a:r>
              <a:rPr lang="en-US" b="1" i="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6601F4C1-8145-C841-87B3-D3ECD4C457CB}"/>
              </a:ext>
            </a:extLst>
          </p:cNvPr>
          <p:cNvSpPr>
            <a:spLocks noGrp="1"/>
          </p:cNvSpPr>
          <p:nvPr>
            <p:ph idx="1"/>
          </p:nvPr>
        </p:nvSpPr>
        <p:spPr>
          <a:xfrm>
            <a:off x="714375" y="1929384"/>
            <a:ext cx="11288439" cy="4563491"/>
          </a:xfrm>
        </p:spPr>
        <p:txBody>
          <a:bodyPr>
            <a:normAutofit fontScale="92500" lnSpcReduction="20000"/>
          </a:bodyPr>
          <a:lstStyle/>
          <a:p>
            <a:r>
              <a:rPr lang="en-US" sz="3600" b="1" dirty="0"/>
              <a:t>Airbnb is a vastly growing and a trusted community online marketplace.</a:t>
            </a:r>
          </a:p>
          <a:p>
            <a:r>
              <a:rPr lang="en-US" sz="3600" b="1" dirty="0"/>
              <a:t>It connects travelers with local homeowners.</a:t>
            </a:r>
          </a:p>
          <a:p>
            <a:r>
              <a:rPr lang="en-US" sz="3600" b="1" dirty="0"/>
              <a:t>. Since the company started in 2008, it has now over 150 million total users, </a:t>
            </a:r>
          </a:p>
          <a:p>
            <a:pPr lvl="1"/>
            <a:r>
              <a:rPr lang="en-US" sz="3200" b="1" dirty="0"/>
              <a:t>more than 2 million of people staying in an Airbnb per night, </a:t>
            </a:r>
          </a:p>
          <a:p>
            <a:pPr lvl="1"/>
            <a:r>
              <a:rPr lang="en-US" sz="3200" b="1" dirty="0"/>
              <a:t>Over 6 million of global Airbnb listings worldwide, </a:t>
            </a:r>
          </a:p>
          <a:p>
            <a:pPr lvl="1"/>
            <a:r>
              <a:rPr lang="en-US" sz="3200" b="1" dirty="0"/>
              <a:t>35-billion-dollar valuation based on recent stock sale </a:t>
            </a:r>
          </a:p>
          <a:p>
            <a:pPr lvl="1"/>
            <a:r>
              <a:rPr lang="en-US" sz="3200" b="1" dirty="0"/>
              <a:t>Growth rate: 45% increase in United States bookings year-to-year </a:t>
            </a:r>
          </a:p>
          <a:p>
            <a:pPr marL="457200" lvl="1" indent="0">
              <a:buNone/>
            </a:pPr>
            <a:r>
              <a:rPr lang="en-US" sz="2800" b="1" dirty="0"/>
              <a:t> 	             : 153% global compound growth rate since 2009</a:t>
            </a:r>
          </a:p>
          <a:p>
            <a:pPr marL="457200" lvl="1" indent="0">
              <a:buNone/>
            </a:pPr>
            <a:r>
              <a:rPr lang="en-US" sz="3200" b="1" dirty="0"/>
              <a:t>(source: Airbnb-statistics)</a:t>
            </a:r>
          </a:p>
        </p:txBody>
      </p:sp>
      <p:pic>
        <p:nvPicPr>
          <p:cNvPr id="4" name="Picture 3">
            <a:extLst>
              <a:ext uri="{FF2B5EF4-FFF2-40B4-BE49-F238E27FC236}">
                <a16:creationId xmlns:a16="http://schemas.microsoft.com/office/drawing/2014/main" id="{01AF81B5-9D1A-524E-AD54-CCCD7378B19D}"/>
              </a:ext>
            </a:extLst>
          </p:cNvPr>
          <p:cNvPicPr>
            <a:picLocks noChangeAspect="1"/>
          </p:cNvPicPr>
          <p:nvPr/>
        </p:nvPicPr>
        <p:blipFill>
          <a:blip r:embed="rId2"/>
          <a:stretch>
            <a:fillRect/>
          </a:stretch>
        </p:blipFill>
        <p:spPr>
          <a:xfrm>
            <a:off x="8623300" y="3508375"/>
            <a:ext cx="2730500" cy="2984500"/>
          </a:xfrm>
          <a:prstGeom prst="rect">
            <a:avLst/>
          </a:prstGeom>
        </p:spPr>
      </p:pic>
    </p:spTree>
    <p:extLst>
      <p:ext uri="{BB962C8B-B14F-4D97-AF65-F5344CB8AC3E}">
        <p14:creationId xmlns:p14="http://schemas.microsoft.com/office/powerpoint/2010/main" val="3019990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878EC68-2A76-0A42-9604-349DA8E2C93C}"/>
              </a:ext>
            </a:extLst>
          </p:cNvPr>
          <p:cNvSpPr/>
          <p:nvPr/>
        </p:nvSpPr>
        <p:spPr>
          <a:xfrm>
            <a:off x="172135" y="38553"/>
            <a:ext cx="5615479" cy="707886"/>
          </a:xfrm>
          <a:prstGeom prst="rect">
            <a:avLst/>
          </a:prstGeom>
        </p:spPr>
        <p:txBody>
          <a:bodyPr wrap="square">
            <a:spAutoFit/>
          </a:bodyPr>
          <a:lstStyle/>
          <a:p>
            <a:r>
              <a:rPr lang="en-US" sz="4000" b="1" u="sng" dirty="0"/>
              <a:t>Text Mining</a:t>
            </a:r>
          </a:p>
        </p:txBody>
      </p:sp>
      <p:sp>
        <p:nvSpPr>
          <p:cNvPr id="6" name="Rectangle 5">
            <a:extLst>
              <a:ext uri="{FF2B5EF4-FFF2-40B4-BE49-F238E27FC236}">
                <a16:creationId xmlns:a16="http://schemas.microsoft.com/office/drawing/2014/main" id="{5D7FEBC3-9611-F944-BEBB-299361428967}"/>
              </a:ext>
            </a:extLst>
          </p:cNvPr>
          <p:cNvSpPr/>
          <p:nvPr/>
        </p:nvSpPr>
        <p:spPr>
          <a:xfrm>
            <a:off x="172135" y="533701"/>
            <a:ext cx="1371412" cy="2492990"/>
          </a:xfrm>
          <a:prstGeom prst="rect">
            <a:avLst/>
          </a:prstGeom>
        </p:spPr>
        <p:txBody>
          <a:bodyPr wrap="square">
            <a:spAutoFit/>
          </a:bodyPr>
          <a:lstStyle/>
          <a:p>
            <a:r>
              <a:rPr lang="en-US" sz="2400" b="1" dirty="0"/>
              <a:t>Unigram</a:t>
            </a:r>
            <a:r>
              <a:rPr lang="en-US" sz="3600" b="1" dirty="0"/>
              <a:t> </a:t>
            </a:r>
            <a:r>
              <a:rPr lang="en-US" sz="2000" b="1" dirty="0"/>
              <a:t>Model</a:t>
            </a:r>
            <a:r>
              <a:rPr lang="en-US" sz="3600" b="1" dirty="0"/>
              <a:t>: </a:t>
            </a:r>
            <a:r>
              <a:rPr lang="en-US" sz="2400" b="1" dirty="0"/>
              <a:t>It selects the most eye-catching single word from the review dataset. </a:t>
            </a:r>
            <a:endParaRPr lang="en-US" sz="3600" b="1" u="sng" dirty="0"/>
          </a:p>
        </p:txBody>
      </p:sp>
      <p:pic>
        <p:nvPicPr>
          <p:cNvPr id="7" name="Picture 6" descr="A screenshot of a cell phone&#10;&#10;Description automatically generated">
            <a:extLst>
              <a:ext uri="{FF2B5EF4-FFF2-40B4-BE49-F238E27FC236}">
                <a16:creationId xmlns:a16="http://schemas.microsoft.com/office/drawing/2014/main" id="{8D33E5D9-ED8D-4748-98A8-7295E2BB4602}"/>
              </a:ext>
            </a:extLst>
          </p:cNvPr>
          <p:cNvPicPr/>
          <p:nvPr/>
        </p:nvPicPr>
        <p:blipFill>
          <a:blip r:embed="rId2">
            <a:extLst>
              <a:ext uri="{28A0092B-C50C-407E-A947-70E740481C1C}">
                <a14:useLocalDpi xmlns:a14="http://schemas.microsoft.com/office/drawing/2010/main" val="0"/>
              </a:ext>
            </a:extLst>
          </a:blip>
          <a:stretch>
            <a:fillRect/>
          </a:stretch>
        </p:blipFill>
        <p:spPr>
          <a:xfrm>
            <a:off x="1515347" y="724923"/>
            <a:ext cx="3104692" cy="2968722"/>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C7EBBAAA-95F8-C24C-9E5E-3638BCD10281}"/>
              </a:ext>
            </a:extLst>
          </p:cNvPr>
          <p:cNvPicPr/>
          <p:nvPr/>
        </p:nvPicPr>
        <p:blipFill>
          <a:blip r:embed="rId3">
            <a:extLst>
              <a:ext uri="{28A0092B-C50C-407E-A947-70E740481C1C}">
                <a14:useLocalDpi xmlns:a14="http://schemas.microsoft.com/office/drawing/2010/main" val="0"/>
              </a:ext>
            </a:extLst>
          </a:blip>
          <a:stretch>
            <a:fillRect/>
          </a:stretch>
        </p:blipFill>
        <p:spPr>
          <a:xfrm>
            <a:off x="1366234" y="3859688"/>
            <a:ext cx="3339913" cy="296872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145DDC7-212B-D649-97EB-2243056F26B6}"/>
              </a:ext>
            </a:extLst>
          </p:cNvPr>
          <p:cNvPicPr/>
          <p:nvPr/>
        </p:nvPicPr>
        <p:blipFill>
          <a:blip r:embed="rId4">
            <a:extLst>
              <a:ext uri="{28A0092B-C50C-407E-A947-70E740481C1C}">
                <a14:useLocalDpi xmlns:a14="http://schemas.microsoft.com/office/drawing/2010/main" val="0"/>
              </a:ext>
            </a:extLst>
          </a:blip>
          <a:stretch>
            <a:fillRect/>
          </a:stretch>
        </p:blipFill>
        <p:spPr>
          <a:xfrm>
            <a:off x="4834026" y="274470"/>
            <a:ext cx="3140723" cy="3193128"/>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7D83D977-6B20-2C45-A17A-62FA1A4C39DD}"/>
              </a:ext>
            </a:extLst>
          </p:cNvPr>
          <p:cNvPicPr/>
          <p:nvPr/>
        </p:nvPicPr>
        <p:blipFill>
          <a:blip r:embed="rId5">
            <a:extLst>
              <a:ext uri="{28A0092B-C50C-407E-A947-70E740481C1C}">
                <a14:useLocalDpi xmlns:a14="http://schemas.microsoft.com/office/drawing/2010/main" val="0"/>
              </a:ext>
            </a:extLst>
          </a:blip>
          <a:stretch>
            <a:fillRect/>
          </a:stretch>
        </p:blipFill>
        <p:spPr>
          <a:xfrm>
            <a:off x="4806962" y="3593211"/>
            <a:ext cx="3339913" cy="3193128"/>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EA3C3B03-A650-EA46-B0C1-E5C3F1A794A0}"/>
              </a:ext>
            </a:extLst>
          </p:cNvPr>
          <p:cNvPicPr>
            <a:picLocks noChangeAspect="1"/>
          </p:cNvPicPr>
          <p:nvPr/>
        </p:nvPicPr>
        <p:blipFill>
          <a:blip r:embed="rId6"/>
          <a:stretch>
            <a:fillRect/>
          </a:stretch>
        </p:blipFill>
        <p:spPr>
          <a:xfrm>
            <a:off x="8272158" y="62507"/>
            <a:ext cx="3305711" cy="3392913"/>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006605EE-1E8E-094F-B12F-B513ECA26C68}"/>
              </a:ext>
            </a:extLst>
          </p:cNvPr>
          <p:cNvPicPr>
            <a:picLocks noChangeAspect="1"/>
          </p:cNvPicPr>
          <p:nvPr/>
        </p:nvPicPr>
        <p:blipFill>
          <a:blip r:embed="rId7"/>
          <a:stretch>
            <a:fillRect/>
          </a:stretch>
        </p:blipFill>
        <p:spPr>
          <a:xfrm>
            <a:off x="8305598" y="3519968"/>
            <a:ext cx="3463268" cy="3283460"/>
          </a:xfrm>
          <a:prstGeom prst="rect">
            <a:avLst/>
          </a:prstGeom>
        </p:spPr>
      </p:pic>
      <p:sp>
        <p:nvSpPr>
          <p:cNvPr id="17" name="TextBox 16">
            <a:extLst>
              <a:ext uri="{FF2B5EF4-FFF2-40B4-BE49-F238E27FC236}">
                <a16:creationId xmlns:a16="http://schemas.microsoft.com/office/drawing/2014/main" id="{653BDB5E-5022-0143-A22C-35A9337D6032}"/>
              </a:ext>
            </a:extLst>
          </p:cNvPr>
          <p:cNvSpPr txBox="1"/>
          <p:nvPr/>
        </p:nvSpPr>
        <p:spPr>
          <a:xfrm>
            <a:off x="0" y="2961901"/>
            <a:ext cx="1906916" cy="461665"/>
          </a:xfrm>
          <a:prstGeom prst="rect">
            <a:avLst/>
          </a:prstGeom>
          <a:noFill/>
        </p:spPr>
        <p:txBody>
          <a:bodyPr wrap="square" rtlCol="0">
            <a:spAutoFit/>
          </a:bodyPr>
          <a:lstStyle/>
          <a:p>
            <a:r>
              <a:rPr lang="en-US" sz="2400" b="1" dirty="0"/>
              <a:t># </a:t>
            </a:r>
            <a:r>
              <a:rPr lang="en-US" sz="2400" b="1" dirty="0" err="1"/>
              <a:t>tidytext</a:t>
            </a:r>
            <a:r>
              <a:rPr lang="en-US" sz="2400" b="1" dirty="0"/>
              <a:t> package</a:t>
            </a:r>
          </a:p>
        </p:txBody>
      </p:sp>
    </p:spTree>
    <p:extLst>
      <p:ext uri="{BB962C8B-B14F-4D97-AF65-F5344CB8AC3E}">
        <p14:creationId xmlns:p14="http://schemas.microsoft.com/office/powerpoint/2010/main" val="2937188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A3B28B74-CDD8-1B49-A8B8-AAD5C6B254C5}"/>
              </a:ext>
            </a:extLst>
          </p:cNvPr>
          <p:cNvPicPr>
            <a:picLocks noChangeAspect="1"/>
          </p:cNvPicPr>
          <p:nvPr/>
        </p:nvPicPr>
        <p:blipFill>
          <a:blip r:embed="rId2"/>
          <a:stretch>
            <a:fillRect/>
          </a:stretch>
        </p:blipFill>
        <p:spPr>
          <a:xfrm>
            <a:off x="10757" y="2936839"/>
            <a:ext cx="6329721" cy="3897300"/>
          </a:xfrm>
          <a:prstGeom prst="rect">
            <a:avLst/>
          </a:prstGeom>
        </p:spPr>
      </p:pic>
      <p:sp>
        <p:nvSpPr>
          <p:cNvPr id="3" name="Rectangle 2">
            <a:extLst>
              <a:ext uri="{FF2B5EF4-FFF2-40B4-BE49-F238E27FC236}">
                <a16:creationId xmlns:a16="http://schemas.microsoft.com/office/drawing/2014/main" id="{A90A1F39-691A-CA44-9023-62BF5EB64632}"/>
              </a:ext>
            </a:extLst>
          </p:cNvPr>
          <p:cNvSpPr/>
          <p:nvPr/>
        </p:nvSpPr>
        <p:spPr>
          <a:xfrm>
            <a:off x="118000" y="99168"/>
            <a:ext cx="5978000" cy="2633413"/>
          </a:xfrm>
          <a:prstGeom prst="rect">
            <a:avLst/>
          </a:prstGeom>
        </p:spPr>
        <p:txBody>
          <a:bodyPr wrap="square">
            <a:spAutoFit/>
          </a:bodyPr>
          <a:lstStyle/>
          <a:p>
            <a:pPr>
              <a:lnSpc>
                <a:spcPct val="150000"/>
              </a:lnSpc>
            </a:pPr>
            <a:r>
              <a:rPr lang="en-US" sz="1600" dirty="0">
                <a:solidFill>
                  <a:srgbClr val="FF0000"/>
                </a:solidFill>
                <a:latin typeface="Times New Roman" panose="02020603050405020304" pitchFamily="18" charset="0"/>
                <a:ea typeface="Times New Roman" panose="02020603050405020304" pitchFamily="18" charset="0"/>
              </a:rPr>
              <a:t>Term frequency-inverse document frequency (</a:t>
            </a:r>
            <a:r>
              <a:rPr lang="en-US" sz="1600" i="1" dirty="0">
                <a:solidFill>
                  <a:srgbClr val="FF0000"/>
                </a:solidFill>
                <a:latin typeface="Times New Roman" panose="02020603050405020304" pitchFamily="18" charset="0"/>
                <a:ea typeface="Times New Roman" panose="02020603050405020304" pitchFamily="18" charset="0"/>
              </a:rPr>
              <a:t>tf - idf</a:t>
            </a:r>
            <a:r>
              <a:rPr lang="en-US" sz="1600" dirty="0">
                <a:solidFill>
                  <a:srgbClr val="FF0000"/>
                </a:solidFill>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finds out how important a word or comment is to a document or in a collection of documents, which focuses the difference between the reviews of the two cities.</a:t>
            </a:r>
          </a:p>
          <a:p>
            <a:pPr>
              <a:lnSpc>
                <a:spcPct val="150000"/>
              </a:lnSpc>
            </a:pPr>
            <a:r>
              <a:rPr lang="en-US" sz="1600" dirty="0">
                <a:latin typeface="Times New Roman" panose="02020603050405020304" pitchFamily="18" charset="0"/>
                <a:ea typeface="Times New Roman" panose="02020603050405020304" pitchFamily="18" charset="0"/>
              </a:rPr>
              <a:t>- Words in the document with a high </a:t>
            </a:r>
            <a:r>
              <a:rPr lang="en-US" sz="1600" i="1" dirty="0">
                <a:latin typeface="Times New Roman" panose="02020603050405020304" pitchFamily="18" charset="0"/>
                <a:ea typeface="Times New Roman" panose="02020603050405020304" pitchFamily="18" charset="0"/>
              </a:rPr>
              <a:t>tf-idf</a:t>
            </a:r>
            <a:r>
              <a:rPr lang="en-US" sz="1600" dirty="0">
                <a:latin typeface="Times New Roman" panose="02020603050405020304" pitchFamily="18" charset="0"/>
                <a:ea typeface="Times New Roman" panose="02020603050405020304" pitchFamily="18" charset="0"/>
              </a:rPr>
              <a:t> score occur frequently in the document and provide the most information about that specific document.</a:t>
            </a:r>
          </a:p>
        </p:txBody>
      </p:sp>
      <p:pic>
        <p:nvPicPr>
          <p:cNvPr id="5" name="Picture 4" descr="A screenshot of a cell phone&#10;&#10;Description automatically generated">
            <a:extLst>
              <a:ext uri="{FF2B5EF4-FFF2-40B4-BE49-F238E27FC236}">
                <a16:creationId xmlns:a16="http://schemas.microsoft.com/office/drawing/2014/main" id="{846F4F3E-60D9-4949-93F4-8222264E8E3B}"/>
              </a:ext>
            </a:extLst>
          </p:cNvPr>
          <p:cNvPicPr>
            <a:picLocks noChangeAspect="1"/>
          </p:cNvPicPr>
          <p:nvPr/>
        </p:nvPicPr>
        <p:blipFill>
          <a:blip r:embed="rId3"/>
          <a:stretch>
            <a:fillRect/>
          </a:stretch>
        </p:blipFill>
        <p:spPr>
          <a:xfrm>
            <a:off x="6314740" y="-17033"/>
            <a:ext cx="5669282" cy="353420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886BCDF2-9FD1-5847-AD0F-3A11CF784C51}"/>
              </a:ext>
            </a:extLst>
          </p:cNvPr>
          <p:cNvPicPr>
            <a:picLocks noChangeAspect="1"/>
          </p:cNvPicPr>
          <p:nvPr/>
        </p:nvPicPr>
        <p:blipFill rotWithShape="1">
          <a:blip r:embed="rId4"/>
          <a:srcRect t="1695" b="2721"/>
          <a:stretch/>
        </p:blipFill>
        <p:spPr>
          <a:xfrm>
            <a:off x="6208029" y="3329182"/>
            <a:ext cx="5969633" cy="3534203"/>
          </a:xfrm>
          <a:prstGeom prst="rect">
            <a:avLst/>
          </a:prstGeom>
        </p:spPr>
      </p:pic>
    </p:spTree>
    <p:extLst>
      <p:ext uri="{BB962C8B-B14F-4D97-AF65-F5344CB8AC3E}">
        <p14:creationId xmlns:p14="http://schemas.microsoft.com/office/powerpoint/2010/main" val="2102935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DF8AFB-E563-C740-A98D-4E3E3BD54E1C}"/>
              </a:ext>
            </a:extLst>
          </p:cNvPr>
          <p:cNvSpPr/>
          <p:nvPr/>
        </p:nvSpPr>
        <p:spPr>
          <a:xfrm>
            <a:off x="172134" y="118334"/>
            <a:ext cx="1818031" cy="584775"/>
          </a:xfrm>
          <a:prstGeom prst="rect">
            <a:avLst/>
          </a:prstGeom>
        </p:spPr>
        <p:txBody>
          <a:bodyPr wrap="square">
            <a:spAutoFit/>
          </a:bodyPr>
          <a:lstStyle/>
          <a:p>
            <a:r>
              <a:rPr lang="en-US" sz="3200" b="1" dirty="0"/>
              <a:t>Bigram Model</a:t>
            </a:r>
            <a:endParaRPr lang="en-US" sz="4400" b="1" u="sng" dirty="0"/>
          </a:p>
        </p:txBody>
      </p:sp>
      <p:pic>
        <p:nvPicPr>
          <p:cNvPr id="10" name="Picture 9" descr="A screenshot of a social media post&#10;&#10;Description automatically generated">
            <a:extLst>
              <a:ext uri="{FF2B5EF4-FFF2-40B4-BE49-F238E27FC236}">
                <a16:creationId xmlns:a16="http://schemas.microsoft.com/office/drawing/2014/main" id="{2944CE90-9CC4-D94C-92FD-68F257F6E1B8}"/>
              </a:ext>
            </a:extLst>
          </p:cNvPr>
          <p:cNvPicPr>
            <a:picLocks noChangeAspect="1"/>
          </p:cNvPicPr>
          <p:nvPr/>
        </p:nvPicPr>
        <p:blipFill>
          <a:blip r:embed="rId2"/>
          <a:stretch>
            <a:fillRect/>
          </a:stretch>
        </p:blipFill>
        <p:spPr>
          <a:xfrm>
            <a:off x="1021994" y="707566"/>
            <a:ext cx="9660352" cy="6010584"/>
          </a:xfrm>
          <a:prstGeom prst="rect">
            <a:avLst/>
          </a:prstGeom>
        </p:spPr>
      </p:pic>
    </p:spTree>
    <p:extLst>
      <p:ext uri="{BB962C8B-B14F-4D97-AF65-F5344CB8AC3E}">
        <p14:creationId xmlns:p14="http://schemas.microsoft.com/office/powerpoint/2010/main" val="215703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469A75A-98AF-864B-B6F1-C34AC8A4CA94}"/>
              </a:ext>
            </a:extLst>
          </p:cNvPr>
          <p:cNvPicPr>
            <a:picLocks noChangeAspect="1"/>
          </p:cNvPicPr>
          <p:nvPr/>
        </p:nvPicPr>
        <p:blipFill>
          <a:blip r:embed="rId2"/>
          <a:stretch>
            <a:fillRect/>
          </a:stretch>
        </p:blipFill>
        <p:spPr>
          <a:xfrm>
            <a:off x="1004646" y="583316"/>
            <a:ext cx="10118762" cy="6253168"/>
          </a:xfrm>
          <a:prstGeom prst="rect">
            <a:avLst/>
          </a:prstGeom>
        </p:spPr>
      </p:pic>
      <p:sp>
        <p:nvSpPr>
          <p:cNvPr id="4" name="TextBox 3">
            <a:extLst>
              <a:ext uri="{FF2B5EF4-FFF2-40B4-BE49-F238E27FC236}">
                <a16:creationId xmlns:a16="http://schemas.microsoft.com/office/drawing/2014/main" id="{E2BD8FA0-2F1B-DC4C-A786-3E748E83E04A}"/>
              </a:ext>
            </a:extLst>
          </p:cNvPr>
          <p:cNvSpPr txBox="1"/>
          <p:nvPr/>
        </p:nvSpPr>
        <p:spPr>
          <a:xfrm>
            <a:off x="193637" y="20057"/>
            <a:ext cx="2970878" cy="584775"/>
          </a:xfrm>
          <a:prstGeom prst="rect">
            <a:avLst/>
          </a:prstGeom>
          <a:noFill/>
        </p:spPr>
        <p:txBody>
          <a:bodyPr wrap="none" rtlCol="0">
            <a:spAutoFit/>
          </a:bodyPr>
          <a:lstStyle/>
          <a:p>
            <a:r>
              <a:rPr lang="en-US" sz="3200" b="1" dirty="0"/>
              <a:t>tf-idf score of bigram model</a:t>
            </a:r>
          </a:p>
        </p:txBody>
      </p:sp>
    </p:spTree>
    <p:extLst>
      <p:ext uri="{BB962C8B-B14F-4D97-AF65-F5344CB8AC3E}">
        <p14:creationId xmlns:p14="http://schemas.microsoft.com/office/powerpoint/2010/main" val="2836273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823DCA-BE2B-7241-91FA-0F9A490F1A2A}"/>
              </a:ext>
            </a:extLst>
          </p:cNvPr>
          <p:cNvSpPr txBox="1"/>
          <p:nvPr/>
        </p:nvSpPr>
        <p:spPr>
          <a:xfrm>
            <a:off x="615231" y="5670484"/>
            <a:ext cx="1003801" cy="461665"/>
          </a:xfrm>
          <a:prstGeom prst="rect">
            <a:avLst/>
          </a:prstGeom>
          <a:noFill/>
        </p:spPr>
        <p:txBody>
          <a:bodyPr wrap="none" rtlCol="0">
            <a:spAutoFit/>
          </a:bodyPr>
          <a:lstStyle/>
          <a:p>
            <a:r>
              <a:rPr lang="en-US" sz="2400" dirty="0"/>
              <a:t>Los Angeles</a:t>
            </a:r>
          </a:p>
        </p:txBody>
      </p:sp>
      <p:sp>
        <p:nvSpPr>
          <p:cNvPr id="2" name="Rectangle 1">
            <a:extLst>
              <a:ext uri="{FF2B5EF4-FFF2-40B4-BE49-F238E27FC236}">
                <a16:creationId xmlns:a16="http://schemas.microsoft.com/office/drawing/2014/main" id="{1AE868F5-F248-CC4C-A7C2-7320F0F516AB}"/>
              </a:ext>
            </a:extLst>
          </p:cNvPr>
          <p:cNvSpPr/>
          <p:nvPr/>
        </p:nvSpPr>
        <p:spPr>
          <a:xfrm>
            <a:off x="172135" y="38553"/>
            <a:ext cx="2753945" cy="707886"/>
          </a:xfrm>
          <a:prstGeom prst="rect">
            <a:avLst/>
          </a:prstGeom>
        </p:spPr>
        <p:txBody>
          <a:bodyPr wrap="square">
            <a:spAutoFit/>
          </a:bodyPr>
          <a:lstStyle/>
          <a:p>
            <a:r>
              <a:rPr lang="en-US" sz="4000" b="1" u="sng" dirty="0"/>
              <a:t>Sentiment Analysis</a:t>
            </a:r>
          </a:p>
        </p:txBody>
      </p:sp>
      <p:sp>
        <p:nvSpPr>
          <p:cNvPr id="3" name="Rectangle 2">
            <a:extLst>
              <a:ext uri="{FF2B5EF4-FFF2-40B4-BE49-F238E27FC236}">
                <a16:creationId xmlns:a16="http://schemas.microsoft.com/office/drawing/2014/main" id="{F5BDEB45-6318-E943-9A51-43FA130D1BA0}"/>
              </a:ext>
            </a:extLst>
          </p:cNvPr>
          <p:cNvSpPr/>
          <p:nvPr/>
        </p:nvSpPr>
        <p:spPr>
          <a:xfrm>
            <a:off x="172135" y="746439"/>
            <a:ext cx="11847730" cy="1815882"/>
          </a:xfrm>
          <a:prstGeom prst="rect">
            <a:avLst/>
          </a:prstGeom>
        </p:spPr>
        <p:txBody>
          <a:bodyPr wrap="square">
            <a:spAutoFit/>
          </a:bodyPr>
          <a:lstStyle/>
          <a:p>
            <a:r>
              <a:rPr lang="en-US" sz="2800" b="1" dirty="0"/>
              <a:t>"Sentiment analysis is one of the most obvious things we can do with unlabeled text data (with no score or no rating) to extract some insights out of it. One of the most primitive sentiment analysis is to perform a simple dictionary lookup and calculate a final composite score based on the number of occurrences of positive and negative words.”</a:t>
            </a:r>
          </a:p>
          <a:p>
            <a:r>
              <a:rPr lang="en-US" sz="2800" b="1" dirty="0"/>
              <a:t># Using ”</a:t>
            </a:r>
            <a:r>
              <a:rPr lang="en-US" sz="2800" b="1" dirty="0" err="1"/>
              <a:t>bing</a:t>
            </a:r>
            <a:r>
              <a:rPr lang="en-US" sz="2800" b="1" dirty="0"/>
              <a:t>” lexicon – with positive/negative annotations </a:t>
            </a:r>
          </a:p>
        </p:txBody>
      </p:sp>
      <p:pic>
        <p:nvPicPr>
          <p:cNvPr id="4" name="Picture 3" descr="A screenshot of a cell phone&#10;&#10;Description automatically generated">
            <a:extLst>
              <a:ext uri="{FF2B5EF4-FFF2-40B4-BE49-F238E27FC236}">
                <a16:creationId xmlns:a16="http://schemas.microsoft.com/office/drawing/2014/main" id="{F10CE588-E37A-594D-9351-2C93842D12E9}"/>
              </a:ext>
            </a:extLst>
          </p:cNvPr>
          <p:cNvPicPr/>
          <p:nvPr/>
        </p:nvPicPr>
        <p:blipFill>
          <a:blip r:embed="rId2">
            <a:extLst>
              <a:ext uri="{28A0092B-C50C-407E-A947-70E740481C1C}">
                <a14:useLocalDpi xmlns:a14="http://schemas.microsoft.com/office/drawing/2010/main" val="0"/>
              </a:ext>
            </a:extLst>
          </a:blip>
          <a:stretch>
            <a:fillRect/>
          </a:stretch>
        </p:blipFill>
        <p:spPr>
          <a:xfrm>
            <a:off x="129103" y="2730697"/>
            <a:ext cx="2893794" cy="293978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8CB4882-243F-B946-92F2-229ACF4B25D2}"/>
              </a:ext>
            </a:extLst>
          </p:cNvPr>
          <p:cNvPicPr/>
          <p:nvPr/>
        </p:nvPicPr>
        <p:blipFill>
          <a:blip r:embed="rId3">
            <a:extLst>
              <a:ext uri="{28A0092B-C50C-407E-A947-70E740481C1C}">
                <a14:useLocalDpi xmlns:a14="http://schemas.microsoft.com/office/drawing/2010/main" val="0"/>
              </a:ext>
            </a:extLst>
          </a:blip>
          <a:stretch>
            <a:fillRect/>
          </a:stretch>
        </p:blipFill>
        <p:spPr>
          <a:xfrm>
            <a:off x="3091026" y="2730697"/>
            <a:ext cx="2800576" cy="3091187"/>
          </a:xfrm>
          <a:prstGeom prst="rect">
            <a:avLst/>
          </a:prstGeom>
        </p:spPr>
      </p:pic>
      <p:sp>
        <p:nvSpPr>
          <p:cNvPr id="7" name="TextBox 6">
            <a:extLst>
              <a:ext uri="{FF2B5EF4-FFF2-40B4-BE49-F238E27FC236}">
                <a16:creationId xmlns:a16="http://schemas.microsoft.com/office/drawing/2014/main" id="{EC70A48E-C0FC-D446-B9B0-B906C752FE91}"/>
              </a:ext>
            </a:extLst>
          </p:cNvPr>
          <p:cNvSpPr txBox="1"/>
          <p:nvPr/>
        </p:nvSpPr>
        <p:spPr>
          <a:xfrm>
            <a:off x="3991085" y="5728650"/>
            <a:ext cx="788999" cy="523220"/>
          </a:xfrm>
          <a:prstGeom prst="rect">
            <a:avLst/>
          </a:prstGeom>
          <a:noFill/>
        </p:spPr>
        <p:txBody>
          <a:bodyPr wrap="none" rtlCol="0">
            <a:spAutoFit/>
          </a:bodyPr>
          <a:lstStyle/>
          <a:p>
            <a:r>
              <a:rPr lang="en-US" sz="2800" dirty="0"/>
              <a:t>Chicago</a:t>
            </a:r>
          </a:p>
        </p:txBody>
      </p:sp>
      <p:pic>
        <p:nvPicPr>
          <p:cNvPr id="9" name="Picture 8" descr="A screenshot of a cell phone&#10;&#10;Description automatically generated">
            <a:extLst>
              <a:ext uri="{FF2B5EF4-FFF2-40B4-BE49-F238E27FC236}">
                <a16:creationId xmlns:a16="http://schemas.microsoft.com/office/drawing/2014/main" id="{736903F8-587D-7D44-8AD3-3B772E9F12D5}"/>
              </a:ext>
            </a:extLst>
          </p:cNvPr>
          <p:cNvPicPr>
            <a:picLocks noChangeAspect="1"/>
          </p:cNvPicPr>
          <p:nvPr/>
        </p:nvPicPr>
        <p:blipFill>
          <a:blip r:embed="rId4"/>
          <a:stretch>
            <a:fillRect/>
          </a:stretch>
        </p:blipFill>
        <p:spPr>
          <a:xfrm>
            <a:off x="5999177" y="2651327"/>
            <a:ext cx="3104036" cy="3319167"/>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C0661F55-36DC-4048-BDAB-8C459E27F496}"/>
              </a:ext>
            </a:extLst>
          </p:cNvPr>
          <p:cNvPicPr>
            <a:picLocks noChangeAspect="1"/>
          </p:cNvPicPr>
          <p:nvPr/>
        </p:nvPicPr>
        <p:blipFill>
          <a:blip r:embed="rId5"/>
          <a:stretch>
            <a:fillRect/>
          </a:stretch>
        </p:blipFill>
        <p:spPr>
          <a:xfrm>
            <a:off x="9113966" y="2635758"/>
            <a:ext cx="2975437" cy="3203149"/>
          </a:xfrm>
          <a:prstGeom prst="rect">
            <a:avLst/>
          </a:prstGeom>
        </p:spPr>
      </p:pic>
      <p:sp>
        <p:nvSpPr>
          <p:cNvPr id="12" name="TextBox 11">
            <a:extLst>
              <a:ext uri="{FF2B5EF4-FFF2-40B4-BE49-F238E27FC236}">
                <a16:creationId xmlns:a16="http://schemas.microsoft.com/office/drawing/2014/main" id="{C269BBF6-925E-1842-BBE3-E051EE018767}"/>
              </a:ext>
            </a:extLst>
          </p:cNvPr>
          <p:cNvSpPr txBox="1"/>
          <p:nvPr/>
        </p:nvSpPr>
        <p:spPr>
          <a:xfrm>
            <a:off x="7110695" y="5821884"/>
            <a:ext cx="1112805" cy="523220"/>
          </a:xfrm>
          <a:prstGeom prst="rect">
            <a:avLst/>
          </a:prstGeom>
          <a:noFill/>
        </p:spPr>
        <p:txBody>
          <a:bodyPr wrap="none" rtlCol="0">
            <a:spAutoFit/>
          </a:bodyPr>
          <a:lstStyle/>
          <a:p>
            <a:r>
              <a:rPr lang="en-US" sz="2800" dirty="0"/>
              <a:t>Manchester</a:t>
            </a:r>
          </a:p>
        </p:txBody>
      </p:sp>
      <p:sp>
        <p:nvSpPr>
          <p:cNvPr id="13" name="TextBox 12">
            <a:extLst>
              <a:ext uri="{FF2B5EF4-FFF2-40B4-BE49-F238E27FC236}">
                <a16:creationId xmlns:a16="http://schemas.microsoft.com/office/drawing/2014/main" id="{26309FDA-980F-524A-8224-A9A08DC17918}"/>
              </a:ext>
            </a:extLst>
          </p:cNvPr>
          <p:cNvSpPr txBox="1"/>
          <p:nvPr/>
        </p:nvSpPr>
        <p:spPr>
          <a:xfrm>
            <a:off x="10207184" y="5708884"/>
            <a:ext cx="782587" cy="523220"/>
          </a:xfrm>
          <a:prstGeom prst="rect">
            <a:avLst/>
          </a:prstGeom>
          <a:noFill/>
        </p:spPr>
        <p:txBody>
          <a:bodyPr wrap="none" rtlCol="0">
            <a:spAutoFit/>
          </a:bodyPr>
          <a:lstStyle/>
          <a:p>
            <a:r>
              <a:rPr lang="en-US" sz="2800" dirty="0"/>
              <a:t>London</a:t>
            </a:r>
          </a:p>
        </p:txBody>
      </p:sp>
    </p:spTree>
    <p:extLst>
      <p:ext uri="{BB962C8B-B14F-4D97-AF65-F5344CB8AC3E}">
        <p14:creationId xmlns:p14="http://schemas.microsoft.com/office/powerpoint/2010/main" val="1350932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428F29-DCDD-C243-A9E3-533E81E44C47}"/>
              </a:ext>
            </a:extLst>
          </p:cNvPr>
          <p:cNvSpPr/>
          <p:nvPr/>
        </p:nvSpPr>
        <p:spPr>
          <a:xfrm>
            <a:off x="161365" y="139849"/>
            <a:ext cx="2226833" cy="584775"/>
          </a:xfrm>
          <a:prstGeom prst="rect">
            <a:avLst/>
          </a:prstGeom>
        </p:spPr>
        <p:txBody>
          <a:bodyPr wrap="square">
            <a:spAutoFit/>
          </a:bodyPr>
          <a:lstStyle/>
          <a:p>
            <a:r>
              <a:rPr lang="en-US" sz="3200" b="1" u="sng" dirty="0"/>
              <a:t>Future Works</a:t>
            </a:r>
          </a:p>
        </p:txBody>
      </p:sp>
      <p:sp>
        <p:nvSpPr>
          <p:cNvPr id="3" name="Rectangle 2">
            <a:extLst>
              <a:ext uri="{FF2B5EF4-FFF2-40B4-BE49-F238E27FC236}">
                <a16:creationId xmlns:a16="http://schemas.microsoft.com/office/drawing/2014/main" id="{3482687B-21CC-BD4D-B716-FF42F340B1C9}"/>
              </a:ext>
            </a:extLst>
          </p:cNvPr>
          <p:cNvSpPr/>
          <p:nvPr/>
        </p:nvSpPr>
        <p:spPr>
          <a:xfrm>
            <a:off x="161365" y="724624"/>
            <a:ext cx="11542955" cy="3416320"/>
          </a:xfrm>
          <a:prstGeom prst="rect">
            <a:avLst/>
          </a:prstGeom>
        </p:spPr>
        <p:txBody>
          <a:bodyPr wrap="square">
            <a:spAutoFit/>
          </a:bodyPr>
          <a:lstStyle/>
          <a:p>
            <a:pPr marL="285750" indent="-285750">
              <a:buFontTx/>
              <a:buChar char="-"/>
            </a:pPr>
            <a:r>
              <a:rPr lang="en-US" sz="3600" b="1" dirty="0"/>
              <a:t>Continue work on kNN model. If not, will probably choose Radial Basis Function (RBF). </a:t>
            </a:r>
          </a:p>
          <a:p>
            <a:pPr marL="285750" indent="-285750">
              <a:buFontTx/>
              <a:buChar char="-"/>
            </a:pPr>
            <a:r>
              <a:rPr lang="en-US" sz="3600" b="1" dirty="0"/>
              <a:t>I tried using google cloud computing but did not go well. Learn more about cloud computing to work on big data.</a:t>
            </a:r>
          </a:p>
          <a:p>
            <a:pPr marL="285750" indent="-285750">
              <a:buFontTx/>
              <a:buChar char="-"/>
            </a:pPr>
            <a:r>
              <a:rPr lang="en-US" sz="3600" b="1" dirty="0"/>
              <a:t>Add new methods like GAM (Generalized Additive Model) and Neural Networks.</a:t>
            </a:r>
          </a:p>
          <a:p>
            <a:pPr marL="285750" indent="-285750">
              <a:buFontTx/>
              <a:buChar char="-"/>
            </a:pPr>
            <a:endParaRPr lang="en-US" sz="3600" b="1" dirty="0"/>
          </a:p>
          <a:p>
            <a:pPr marL="285750" indent="-285750">
              <a:buFontTx/>
              <a:buChar char="-"/>
            </a:pPr>
            <a:endParaRPr lang="en-US" sz="3600" b="1" dirty="0"/>
          </a:p>
        </p:txBody>
      </p:sp>
      <p:sp>
        <p:nvSpPr>
          <p:cNvPr id="4" name="Rectangle 3">
            <a:extLst>
              <a:ext uri="{FF2B5EF4-FFF2-40B4-BE49-F238E27FC236}">
                <a16:creationId xmlns:a16="http://schemas.microsoft.com/office/drawing/2014/main" id="{0492823D-47DC-C94B-A12B-BA4A1C26DF62}"/>
              </a:ext>
            </a:extLst>
          </p:cNvPr>
          <p:cNvSpPr/>
          <p:nvPr/>
        </p:nvSpPr>
        <p:spPr>
          <a:xfrm>
            <a:off x="161365" y="3735240"/>
            <a:ext cx="12113110" cy="3046988"/>
          </a:xfrm>
          <a:prstGeom prst="rect">
            <a:avLst/>
          </a:prstGeom>
        </p:spPr>
        <p:txBody>
          <a:bodyPr wrap="square">
            <a:spAutoFit/>
          </a:bodyPr>
          <a:lstStyle/>
          <a:p>
            <a:pPr marL="285750" indent="-285750">
              <a:buFontTx/>
              <a:buChar char="-"/>
            </a:pPr>
            <a:r>
              <a:rPr lang="en-US" sz="3200" b="1" dirty="0"/>
              <a:t>Best ML method to predict the response: Random Forest </a:t>
            </a:r>
          </a:p>
          <a:p>
            <a:pPr marL="285750" indent="-285750">
              <a:buFontTx/>
              <a:buChar char="-"/>
            </a:pPr>
            <a:r>
              <a:rPr lang="en-US" sz="3200" b="1" dirty="0"/>
              <a:t>Important variables: ”room_type”, “availability_365”</a:t>
            </a:r>
          </a:p>
          <a:p>
            <a:pPr marL="285750" indent="-285750">
              <a:buFontTx/>
              <a:buChar char="-"/>
            </a:pPr>
            <a:r>
              <a:rPr lang="en-US" sz="3200" b="1" dirty="0"/>
              <a:t>Text and sentiment analysis are a good ways to understand consumers choice</a:t>
            </a:r>
          </a:p>
          <a:p>
            <a:pPr marL="285750" indent="-285750">
              <a:buFontTx/>
              <a:buChar char="-"/>
            </a:pPr>
            <a:r>
              <a:rPr lang="en-US" sz="3200" b="1" dirty="0"/>
              <a:t>The reviews seem similar across different cities</a:t>
            </a:r>
          </a:p>
          <a:p>
            <a:pPr marL="285750" indent="-285750">
              <a:buFontTx/>
              <a:buChar char="-"/>
            </a:pPr>
            <a:r>
              <a:rPr lang="en-US" sz="3200" b="1" dirty="0"/>
              <a:t>It seems many tourists leave positive reviews and use similar positive words to describe their Airbnb experience.</a:t>
            </a:r>
          </a:p>
          <a:p>
            <a:pPr marL="285750" indent="-285750">
              <a:buFontTx/>
              <a:buChar char="-"/>
            </a:pPr>
            <a:r>
              <a:rPr lang="en-US" sz="3200" b="1" dirty="0"/>
              <a:t>It might be difficult to conclude which city has a higher Airbnb rating since most of the reviews are positive and similar.</a:t>
            </a:r>
            <a:endParaRPr lang="en-US" sz="4800" b="1" dirty="0"/>
          </a:p>
        </p:txBody>
      </p:sp>
      <p:sp>
        <p:nvSpPr>
          <p:cNvPr id="5" name="Rectangle 4">
            <a:extLst>
              <a:ext uri="{FF2B5EF4-FFF2-40B4-BE49-F238E27FC236}">
                <a16:creationId xmlns:a16="http://schemas.microsoft.com/office/drawing/2014/main" id="{BBA47FF0-1950-F64B-AEA5-3955FFCE3EF4}"/>
              </a:ext>
            </a:extLst>
          </p:cNvPr>
          <p:cNvSpPr/>
          <p:nvPr/>
        </p:nvSpPr>
        <p:spPr>
          <a:xfrm>
            <a:off x="182881" y="3136612"/>
            <a:ext cx="2226833" cy="584775"/>
          </a:xfrm>
          <a:prstGeom prst="rect">
            <a:avLst/>
          </a:prstGeom>
        </p:spPr>
        <p:txBody>
          <a:bodyPr wrap="square">
            <a:spAutoFit/>
          </a:bodyPr>
          <a:lstStyle/>
          <a:p>
            <a:r>
              <a:rPr lang="en-US" sz="3200" b="1" u="sng" dirty="0"/>
              <a:t>Conclusion</a:t>
            </a:r>
          </a:p>
        </p:txBody>
      </p:sp>
    </p:spTree>
    <p:extLst>
      <p:ext uri="{BB962C8B-B14F-4D97-AF65-F5344CB8AC3E}">
        <p14:creationId xmlns:p14="http://schemas.microsoft.com/office/powerpoint/2010/main" val="940628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BA38-5EEC-4247-A278-C4918A4238FC}"/>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3C790599-2362-794A-B071-445A45CCB571}"/>
              </a:ext>
            </a:extLst>
          </p:cNvPr>
          <p:cNvSpPr>
            <a:spLocks noGrp="1"/>
          </p:cNvSpPr>
          <p:nvPr>
            <p:ph idx="1"/>
          </p:nvPr>
        </p:nvSpPr>
        <p:spPr/>
        <p:txBody>
          <a:bodyPr>
            <a:normAutofit/>
          </a:bodyPr>
          <a:lstStyle/>
          <a:p>
            <a:r>
              <a:rPr lang="en-US" sz="5400" dirty="0"/>
              <a:t>Airbnb Listing and Review Dataset: </a:t>
            </a:r>
            <a:r>
              <a:rPr lang="en-US" sz="5400" dirty="0" err="1"/>
              <a:t>insideairbnb.com</a:t>
            </a:r>
            <a:endParaRPr lang="en-US" sz="5400" dirty="0"/>
          </a:p>
          <a:p>
            <a:r>
              <a:rPr lang="en-US" sz="5400" dirty="0"/>
              <a:t>Airbnb-Statistics. </a:t>
            </a:r>
            <a:r>
              <a:rPr lang="en-US" sz="6000" dirty="0" err="1"/>
              <a:t>ipropertymanagement.com</a:t>
            </a:r>
            <a:r>
              <a:rPr lang="en-US" sz="6000" dirty="0"/>
              <a:t>/research/</a:t>
            </a:r>
            <a:r>
              <a:rPr lang="en-US" sz="6000" dirty="0" err="1"/>
              <a:t>airbnb</a:t>
            </a:r>
            <a:r>
              <a:rPr lang="en-US" sz="6000" dirty="0"/>
              <a:t>-statistics</a:t>
            </a:r>
          </a:p>
          <a:p>
            <a:r>
              <a:rPr lang="en-US" sz="4800" dirty="0"/>
              <a:t> </a:t>
            </a:r>
            <a:r>
              <a:rPr lang="en-US" sz="4800" dirty="0" err="1"/>
              <a:t>Tidytext</a:t>
            </a:r>
            <a:r>
              <a:rPr lang="en-US" sz="4800" dirty="0"/>
              <a:t> Mining in R. https://</a:t>
            </a:r>
            <a:r>
              <a:rPr lang="en-US" sz="4800" dirty="0" err="1"/>
              <a:t>www.tidytextmining.com</a:t>
            </a:r>
            <a:r>
              <a:rPr lang="en-US" sz="4800" dirty="0"/>
              <a:t>/</a:t>
            </a:r>
            <a:r>
              <a:rPr lang="en-US" sz="4800" dirty="0" err="1"/>
              <a:t>sentiment.html</a:t>
            </a:r>
            <a:r>
              <a:rPr lang="en-US" sz="4800" dirty="0"/>
              <a:t>.</a:t>
            </a:r>
          </a:p>
        </p:txBody>
      </p:sp>
    </p:spTree>
    <p:extLst>
      <p:ext uri="{BB962C8B-B14F-4D97-AF65-F5344CB8AC3E}">
        <p14:creationId xmlns:p14="http://schemas.microsoft.com/office/powerpoint/2010/main" val="331066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B918-6732-FD40-90E9-789C81B2FFF5}"/>
              </a:ext>
            </a:extLst>
          </p:cNvPr>
          <p:cNvSpPr>
            <a:spLocks noGrp="1"/>
          </p:cNvSpPr>
          <p:nvPr>
            <p:ph type="title"/>
          </p:nvPr>
        </p:nvSpPr>
        <p:spPr/>
        <p:txBody>
          <a:bodyPr/>
          <a:lstStyle/>
          <a:p>
            <a:r>
              <a:rPr lang="en-US" b="1" i="1" dirty="0">
                <a:latin typeface="Avenir Black Oblique" panose="02000503020000020003" pitchFamily="2" charset="0"/>
              </a:rPr>
              <a:t>Problems</a:t>
            </a:r>
            <a:r>
              <a:rPr lang="en-US" dirty="0"/>
              <a:t>	</a:t>
            </a:r>
          </a:p>
        </p:txBody>
      </p:sp>
      <p:sp>
        <p:nvSpPr>
          <p:cNvPr id="3" name="Content Placeholder 2">
            <a:extLst>
              <a:ext uri="{FF2B5EF4-FFF2-40B4-BE49-F238E27FC236}">
                <a16:creationId xmlns:a16="http://schemas.microsoft.com/office/drawing/2014/main" id="{26C6E9BA-2A47-FF4E-9A5D-B36D13016B95}"/>
              </a:ext>
            </a:extLst>
          </p:cNvPr>
          <p:cNvSpPr>
            <a:spLocks noGrp="1"/>
          </p:cNvSpPr>
          <p:nvPr>
            <p:ph idx="1"/>
          </p:nvPr>
        </p:nvSpPr>
        <p:spPr>
          <a:xfrm>
            <a:off x="838200" y="1790704"/>
            <a:ext cx="11049000" cy="4795830"/>
          </a:xfrm>
        </p:spPr>
        <p:txBody>
          <a:bodyPr>
            <a:normAutofit lnSpcReduction="10000"/>
          </a:bodyPr>
          <a:lstStyle/>
          <a:p>
            <a:r>
              <a:rPr lang="en-US" sz="3600" b="1" dirty="0"/>
              <a:t>What can we learn from the dataset?</a:t>
            </a:r>
          </a:p>
          <a:p>
            <a:r>
              <a:rPr lang="en-US" sz="3600" b="1" dirty="0"/>
              <a:t>What variables are important to predict the price? </a:t>
            </a:r>
          </a:p>
          <a:p>
            <a:r>
              <a:rPr lang="en-US" sz="3600" b="1" dirty="0"/>
              <a:t>Which machine learning techniques are the best to predict the price?</a:t>
            </a:r>
          </a:p>
          <a:p>
            <a:r>
              <a:rPr lang="en-US" sz="3600" b="1" dirty="0"/>
              <a:t>Comparing the accuracy of each model</a:t>
            </a:r>
          </a:p>
          <a:p>
            <a:r>
              <a:rPr lang="en-US" sz="3600" b="1" dirty="0"/>
              <a:t>Finding out the least Test MSE among models</a:t>
            </a:r>
          </a:p>
          <a:p>
            <a:r>
              <a:rPr lang="en-US" sz="3600" b="1" dirty="0"/>
              <a:t>Text Mining and Sentiment Analysis of review dataset of six major cities: </a:t>
            </a:r>
          </a:p>
          <a:p>
            <a:pPr marL="0" indent="0">
              <a:buNone/>
            </a:pPr>
            <a:r>
              <a:rPr lang="en-US" sz="3600" b="1" dirty="0"/>
              <a:t>LA, Chicago, New York, Boston, London, and Greater Manchester</a:t>
            </a:r>
          </a:p>
        </p:txBody>
      </p:sp>
    </p:spTree>
    <p:extLst>
      <p:ext uri="{BB962C8B-B14F-4D97-AF65-F5344CB8AC3E}">
        <p14:creationId xmlns:p14="http://schemas.microsoft.com/office/powerpoint/2010/main" val="325304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20EDBF8-63B6-F84B-9C07-D6DEA9648C6B}"/>
              </a:ext>
            </a:extLst>
          </p:cNvPr>
          <p:cNvGraphicFramePr>
            <a:graphicFrameLocks noGrp="1"/>
          </p:cNvGraphicFramePr>
          <p:nvPr>
            <p:ph idx="1"/>
            <p:extLst>
              <p:ext uri="{D42A27DB-BD31-4B8C-83A1-F6EECF244321}">
                <p14:modId xmlns:p14="http://schemas.microsoft.com/office/powerpoint/2010/main" val="1925965610"/>
              </p:ext>
            </p:extLst>
          </p:nvPr>
        </p:nvGraphicFramePr>
        <p:xfrm>
          <a:off x="838200" y="1928813"/>
          <a:ext cx="10515600" cy="4252912"/>
        </p:xfrm>
        <a:graphic>
          <a:graphicData uri="http://schemas.openxmlformats.org/drawingml/2006/chart">
            <c:chart xmlns:c="http://schemas.openxmlformats.org/drawingml/2006/chart" xmlns:r="http://schemas.openxmlformats.org/officeDocument/2006/relationships" r:id="rId2"/>
          </a:graphicData>
        </a:graphic>
      </p:graphicFrame>
      <p:sp>
        <p:nvSpPr>
          <p:cNvPr id="21" name="TextBox 20">
            <a:extLst>
              <a:ext uri="{FF2B5EF4-FFF2-40B4-BE49-F238E27FC236}">
                <a16:creationId xmlns:a16="http://schemas.microsoft.com/office/drawing/2014/main" id="{AB0F81B8-3539-7A45-8533-34D600297F46}"/>
              </a:ext>
            </a:extLst>
          </p:cNvPr>
          <p:cNvSpPr txBox="1"/>
          <p:nvPr/>
        </p:nvSpPr>
        <p:spPr>
          <a:xfrm>
            <a:off x="838200" y="828675"/>
            <a:ext cx="9598572" cy="923330"/>
          </a:xfrm>
          <a:prstGeom prst="rect">
            <a:avLst/>
          </a:prstGeom>
          <a:noFill/>
        </p:spPr>
        <p:txBody>
          <a:bodyPr wrap="square" rtlCol="0">
            <a:spAutoFit/>
          </a:bodyPr>
          <a:lstStyle/>
          <a:p>
            <a:r>
              <a:rPr lang="en-US" sz="5400" b="1" i="1" dirty="0">
                <a:latin typeface="Arial Narrow" panose="020B0604020202020204" pitchFamily="34" charset="0"/>
                <a:cs typeface="Arial Narrow" panose="020B0604020202020204" pitchFamily="34" charset="0"/>
              </a:rPr>
              <a:t>Summary of Listings Dataset of LA</a:t>
            </a:r>
          </a:p>
        </p:txBody>
      </p:sp>
      <p:pic>
        <p:nvPicPr>
          <p:cNvPr id="23" name="Picture 22" descr="A picture containing text, receipt&#10;&#10;Description automatically generated">
            <a:extLst>
              <a:ext uri="{FF2B5EF4-FFF2-40B4-BE49-F238E27FC236}">
                <a16:creationId xmlns:a16="http://schemas.microsoft.com/office/drawing/2014/main" id="{7AE41A67-5961-3D4E-924A-7C26DFE9FD12}"/>
              </a:ext>
            </a:extLst>
          </p:cNvPr>
          <p:cNvPicPr>
            <a:picLocks noChangeAspect="1"/>
          </p:cNvPicPr>
          <p:nvPr/>
        </p:nvPicPr>
        <p:blipFill>
          <a:blip r:embed="rId3"/>
          <a:stretch>
            <a:fillRect/>
          </a:stretch>
        </p:blipFill>
        <p:spPr>
          <a:xfrm>
            <a:off x="158385" y="1876304"/>
            <a:ext cx="11895888" cy="4376265"/>
          </a:xfrm>
          <a:prstGeom prst="rect">
            <a:avLst/>
          </a:prstGeom>
        </p:spPr>
      </p:pic>
      <p:sp>
        <p:nvSpPr>
          <p:cNvPr id="24" name="Rectangle 23">
            <a:extLst>
              <a:ext uri="{FF2B5EF4-FFF2-40B4-BE49-F238E27FC236}">
                <a16:creationId xmlns:a16="http://schemas.microsoft.com/office/drawing/2014/main" id="{D60F186B-99ED-8C43-8B4D-14E022891CB3}"/>
              </a:ext>
            </a:extLst>
          </p:cNvPr>
          <p:cNvSpPr/>
          <p:nvPr/>
        </p:nvSpPr>
        <p:spPr>
          <a:xfrm>
            <a:off x="2349892" y="5087421"/>
            <a:ext cx="8208571" cy="1107996"/>
          </a:xfrm>
          <a:prstGeom prst="rect">
            <a:avLst/>
          </a:prstGeom>
        </p:spPr>
        <p:txBody>
          <a:bodyPr wrap="square">
            <a:spAutoFit/>
          </a:bodyPr>
          <a:lstStyle/>
          <a:p>
            <a:r>
              <a:rPr lang="en-US" sz="6600" dirty="0">
                <a:solidFill>
                  <a:schemeClr val="accent4">
                    <a:lumMod val="75000"/>
                  </a:schemeClr>
                </a:solidFill>
              </a:rPr>
              <a:t>16 Variables and 42,992 Observations</a:t>
            </a:r>
          </a:p>
        </p:txBody>
      </p:sp>
    </p:spTree>
    <p:extLst>
      <p:ext uri="{BB962C8B-B14F-4D97-AF65-F5344CB8AC3E}">
        <p14:creationId xmlns:p14="http://schemas.microsoft.com/office/powerpoint/2010/main" val="2140656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F1E8D-A8BD-4A48-9DBB-5645437AA2BD}"/>
              </a:ext>
            </a:extLst>
          </p:cNvPr>
          <p:cNvSpPr>
            <a:spLocks noGrp="1"/>
          </p:cNvSpPr>
          <p:nvPr>
            <p:ph type="title"/>
          </p:nvPr>
        </p:nvSpPr>
        <p:spPr/>
        <p:txBody>
          <a:bodyPr/>
          <a:lstStyle/>
          <a:p>
            <a:r>
              <a:rPr lang="en-US" b="1" i="1" dirty="0">
                <a:latin typeface="Arial Narrow" panose="020B0604020202020204" pitchFamily="34" charset="0"/>
                <a:cs typeface="Arial Narrow" panose="020B0604020202020204" pitchFamily="34" charset="0"/>
              </a:rPr>
              <a:t>Summary of Review Dataset of LA</a:t>
            </a:r>
          </a:p>
        </p:txBody>
      </p:sp>
      <p:pic>
        <p:nvPicPr>
          <p:cNvPr id="5" name="Content Placeholder 4" descr="A screenshot of a cell phone&#10;&#10;Description automatically generated">
            <a:extLst>
              <a:ext uri="{FF2B5EF4-FFF2-40B4-BE49-F238E27FC236}">
                <a16:creationId xmlns:a16="http://schemas.microsoft.com/office/drawing/2014/main" id="{46D300B1-A268-9749-B5DE-E00CF4E98B74}"/>
              </a:ext>
            </a:extLst>
          </p:cNvPr>
          <p:cNvPicPr>
            <a:picLocks noGrp="1" noChangeAspect="1"/>
          </p:cNvPicPr>
          <p:nvPr>
            <p:ph idx="1"/>
          </p:nvPr>
        </p:nvPicPr>
        <p:blipFill>
          <a:blip r:embed="rId2"/>
          <a:stretch>
            <a:fillRect/>
          </a:stretch>
        </p:blipFill>
        <p:spPr>
          <a:xfrm>
            <a:off x="14288" y="2600326"/>
            <a:ext cx="12160236" cy="2057400"/>
          </a:xfrm>
        </p:spPr>
      </p:pic>
      <p:sp>
        <p:nvSpPr>
          <p:cNvPr id="6" name="Rectangle 5">
            <a:extLst>
              <a:ext uri="{FF2B5EF4-FFF2-40B4-BE49-F238E27FC236}">
                <a16:creationId xmlns:a16="http://schemas.microsoft.com/office/drawing/2014/main" id="{062A37EF-E777-A747-B025-D6B34F52684A}"/>
              </a:ext>
            </a:extLst>
          </p:cNvPr>
          <p:cNvSpPr/>
          <p:nvPr/>
        </p:nvSpPr>
        <p:spPr>
          <a:xfrm>
            <a:off x="3599011" y="4797923"/>
            <a:ext cx="7114192" cy="1015663"/>
          </a:xfrm>
          <a:prstGeom prst="rect">
            <a:avLst/>
          </a:prstGeom>
        </p:spPr>
        <p:txBody>
          <a:bodyPr wrap="none">
            <a:spAutoFit/>
          </a:bodyPr>
          <a:lstStyle/>
          <a:p>
            <a:r>
              <a:rPr lang="en-US" sz="6000" dirty="0">
                <a:solidFill>
                  <a:schemeClr val="accent4">
                    <a:lumMod val="75000"/>
                  </a:schemeClr>
                </a:solidFill>
              </a:rPr>
              <a:t>6 Variables and 1,226,674 Observations</a:t>
            </a:r>
          </a:p>
        </p:txBody>
      </p:sp>
    </p:spTree>
    <p:extLst>
      <p:ext uri="{BB962C8B-B14F-4D97-AF65-F5344CB8AC3E}">
        <p14:creationId xmlns:p14="http://schemas.microsoft.com/office/powerpoint/2010/main" val="100663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F03102-C3ED-9C44-A66E-F1BB7E389424}"/>
              </a:ext>
            </a:extLst>
          </p:cNvPr>
          <p:cNvSpPr>
            <a:spLocks noGrp="1"/>
          </p:cNvSpPr>
          <p:nvPr>
            <p:ph type="title"/>
          </p:nvPr>
        </p:nvSpPr>
        <p:spPr>
          <a:xfrm>
            <a:off x="660107" y="-14285"/>
            <a:ext cx="5215171" cy="942967"/>
          </a:xfrm>
        </p:spPr>
        <p:txBody>
          <a:bodyPr>
            <a:noAutofit/>
          </a:bodyPr>
          <a:lstStyle/>
          <a:p>
            <a:r>
              <a:rPr lang="en-US" sz="4000" dirty="0"/>
              <a:t>Neighborhood groups</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969CC6"/>
          </a:solidFill>
          <a:ln w="41275" cap="rnd">
            <a:solidFill>
              <a:srgbClr val="969C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outdoor, dark, grass, sitting&#10;&#10;Description automatically generated">
            <a:extLst>
              <a:ext uri="{FF2B5EF4-FFF2-40B4-BE49-F238E27FC236}">
                <a16:creationId xmlns:a16="http://schemas.microsoft.com/office/drawing/2014/main" id="{7D69BB38-FFF8-ED41-A013-79364E48E556}"/>
              </a:ext>
            </a:extLst>
          </p:cNvPr>
          <p:cNvPicPr>
            <a:picLocks noGrp="1" noChangeAspect="1"/>
          </p:cNvPicPr>
          <p:nvPr>
            <p:ph idx="1"/>
          </p:nvPr>
        </p:nvPicPr>
        <p:blipFill>
          <a:blip r:embed="rId2"/>
          <a:stretch>
            <a:fillRect/>
          </a:stretch>
        </p:blipFill>
        <p:spPr>
          <a:xfrm>
            <a:off x="742280" y="633090"/>
            <a:ext cx="10703705" cy="6210341"/>
          </a:xfrm>
        </p:spPr>
      </p:pic>
      <p:sp>
        <p:nvSpPr>
          <p:cNvPr id="6" name="TextBox 5">
            <a:extLst>
              <a:ext uri="{FF2B5EF4-FFF2-40B4-BE49-F238E27FC236}">
                <a16:creationId xmlns:a16="http://schemas.microsoft.com/office/drawing/2014/main" id="{564B75C7-0F06-3B40-AA2C-F575E31875AA}"/>
              </a:ext>
            </a:extLst>
          </p:cNvPr>
          <p:cNvSpPr txBox="1"/>
          <p:nvPr/>
        </p:nvSpPr>
        <p:spPr>
          <a:xfrm>
            <a:off x="784853" y="6244368"/>
            <a:ext cx="2283428" cy="584775"/>
          </a:xfrm>
          <a:prstGeom prst="rect">
            <a:avLst/>
          </a:prstGeom>
          <a:noFill/>
        </p:spPr>
        <p:txBody>
          <a:bodyPr wrap="square" rtlCol="0">
            <a:spAutoFit/>
          </a:bodyPr>
          <a:lstStyle/>
          <a:p>
            <a:r>
              <a:rPr lang="en-US" sz="3200" dirty="0">
                <a:highlight>
                  <a:srgbClr val="C0C0C0"/>
                </a:highlight>
              </a:rPr>
              <a:t>Using Leaflet map</a:t>
            </a:r>
          </a:p>
        </p:txBody>
      </p:sp>
      <p:sp>
        <p:nvSpPr>
          <p:cNvPr id="9" name="TextBox 8">
            <a:extLst>
              <a:ext uri="{FF2B5EF4-FFF2-40B4-BE49-F238E27FC236}">
                <a16:creationId xmlns:a16="http://schemas.microsoft.com/office/drawing/2014/main" id="{3B90D163-6AA7-574F-B90E-C8FAC772D9B5}"/>
              </a:ext>
            </a:extLst>
          </p:cNvPr>
          <p:cNvSpPr txBox="1"/>
          <p:nvPr/>
        </p:nvSpPr>
        <p:spPr>
          <a:xfrm>
            <a:off x="1830860" y="788866"/>
            <a:ext cx="7097867" cy="584775"/>
          </a:xfrm>
          <a:prstGeom prst="rect">
            <a:avLst/>
          </a:prstGeom>
          <a:noFill/>
        </p:spPr>
        <p:txBody>
          <a:bodyPr wrap="square" rtlCol="0">
            <a:spAutoFit/>
          </a:bodyPr>
          <a:lstStyle/>
          <a:p>
            <a:r>
              <a:rPr lang="en-US" sz="3200" b="1" dirty="0">
                <a:highlight>
                  <a:srgbClr val="00FF00"/>
                </a:highlight>
              </a:rPr>
              <a:t>City of LA: 29, 358  | Other Cities: 11, 396. | Unincorporated Area: 2238</a:t>
            </a:r>
          </a:p>
        </p:txBody>
      </p:sp>
    </p:spTree>
    <p:extLst>
      <p:ext uri="{BB962C8B-B14F-4D97-AF65-F5344CB8AC3E}">
        <p14:creationId xmlns:p14="http://schemas.microsoft.com/office/powerpoint/2010/main" val="3589020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5" name="Rectangle 3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2ED69-57A4-114A-9E69-0DF30A6CDE78}"/>
              </a:ext>
            </a:extLst>
          </p:cNvPr>
          <p:cNvSpPr>
            <a:spLocks noGrp="1"/>
          </p:cNvSpPr>
          <p:nvPr>
            <p:ph type="title"/>
          </p:nvPr>
        </p:nvSpPr>
        <p:spPr>
          <a:xfrm>
            <a:off x="265850" y="254072"/>
            <a:ext cx="10909640" cy="904970"/>
          </a:xfrm>
        </p:spPr>
        <p:txBody>
          <a:bodyPr vert="horz" lIns="91440" tIns="45720" rIns="91440" bIns="45720" rtlCol="0" anchor="ctr">
            <a:normAutofit/>
          </a:bodyPr>
          <a:lstStyle/>
          <a:p>
            <a:pPr algn="ctr">
              <a:lnSpc>
                <a:spcPct val="90000"/>
              </a:lnSpc>
            </a:pPr>
            <a:r>
              <a:rPr lang="en-US" sz="5600" b="1" i="1" dirty="0">
                <a:latin typeface="Avenir Black Oblique" panose="02000503020000020003" pitchFamily="2" charset="0"/>
              </a:rPr>
              <a:t>Missing Dataset</a:t>
            </a:r>
          </a:p>
        </p:txBody>
      </p:sp>
      <p:pic>
        <p:nvPicPr>
          <p:cNvPr id="9" name="Content Placeholder 8" descr="A screenshot of a cell phone&#10;&#10;Description automatically generated">
            <a:extLst>
              <a:ext uri="{FF2B5EF4-FFF2-40B4-BE49-F238E27FC236}">
                <a16:creationId xmlns:a16="http://schemas.microsoft.com/office/drawing/2014/main" id="{DDCD874F-FF5F-AE46-9021-7B2DB82A69C7}"/>
              </a:ext>
            </a:extLst>
          </p:cNvPr>
          <p:cNvPicPr>
            <a:picLocks noGrp="1" noChangeAspect="1"/>
          </p:cNvPicPr>
          <p:nvPr>
            <p:ph idx="1"/>
          </p:nvPr>
        </p:nvPicPr>
        <p:blipFill rotWithShape="1">
          <a:blip r:embed="rId2"/>
          <a:srcRect l="398" t="10652" r="325" b="-1257"/>
          <a:stretch/>
        </p:blipFill>
        <p:spPr>
          <a:xfrm>
            <a:off x="852488" y="1060646"/>
            <a:ext cx="10337290" cy="5802085"/>
          </a:xfrm>
          <a:prstGeom prst="rect">
            <a:avLst/>
          </a:prstGeom>
        </p:spPr>
      </p:pic>
    </p:spTree>
    <p:extLst>
      <p:ext uri="{BB962C8B-B14F-4D97-AF65-F5344CB8AC3E}">
        <p14:creationId xmlns:p14="http://schemas.microsoft.com/office/powerpoint/2010/main" val="366697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F888-001A-9D48-B65D-536461B4FE60}"/>
              </a:ext>
            </a:extLst>
          </p:cNvPr>
          <p:cNvSpPr>
            <a:spLocks noGrp="1"/>
          </p:cNvSpPr>
          <p:nvPr>
            <p:ph type="title"/>
          </p:nvPr>
        </p:nvSpPr>
        <p:spPr>
          <a:xfrm>
            <a:off x="407275" y="441435"/>
            <a:ext cx="10515600" cy="958738"/>
          </a:xfrm>
        </p:spPr>
        <p:txBody>
          <a:bodyPr>
            <a:normAutofit/>
          </a:bodyPr>
          <a:lstStyle/>
          <a:p>
            <a:r>
              <a:rPr lang="en-US" sz="5400" b="1" i="1" dirty="0">
                <a:latin typeface="Arial Narrow" panose="020B0604020202020204" pitchFamily="34" charset="0"/>
                <a:cs typeface="Arial Narrow" panose="020B0604020202020204" pitchFamily="34" charset="0"/>
              </a:rPr>
              <a:t>Scatterplot Matrix</a:t>
            </a:r>
          </a:p>
        </p:txBody>
      </p:sp>
      <p:pic>
        <p:nvPicPr>
          <p:cNvPr id="5" name="Content Placeholder 4" descr="A close up of a white background&#10;&#10;Description automatically generated">
            <a:extLst>
              <a:ext uri="{FF2B5EF4-FFF2-40B4-BE49-F238E27FC236}">
                <a16:creationId xmlns:a16="http://schemas.microsoft.com/office/drawing/2014/main" id="{F02866CE-56CC-3248-AE84-AF8BBE1A0150}"/>
              </a:ext>
            </a:extLst>
          </p:cNvPr>
          <p:cNvPicPr>
            <a:picLocks noGrp="1" noChangeAspect="1"/>
          </p:cNvPicPr>
          <p:nvPr>
            <p:ph idx="1"/>
          </p:nvPr>
        </p:nvPicPr>
        <p:blipFill>
          <a:blip r:embed="rId2"/>
          <a:stretch>
            <a:fillRect/>
          </a:stretch>
        </p:blipFill>
        <p:spPr>
          <a:xfrm>
            <a:off x="-1" y="1400173"/>
            <a:ext cx="12210845" cy="5386387"/>
          </a:xfrm>
        </p:spPr>
      </p:pic>
    </p:spTree>
    <p:extLst>
      <p:ext uri="{BB962C8B-B14F-4D97-AF65-F5344CB8AC3E}">
        <p14:creationId xmlns:p14="http://schemas.microsoft.com/office/powerpoint/2010/main" val="3948483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E569DD-C792-1046-ADA4-4DD37FC3EB1E}"/>
              </a:ext>
            </a:extLst>
          </p:cNvPr>
          <p:cNvSpPr txBox="1"/>
          <p:nvPr/>
        </p:nvSpPr>
        <p:spPr>
          <a:xfrm>
            <a:off x="405205" y="161365"/>
            <a:ext cx="11381590" cy="7540526"/>
          </a:xfrm>
          <a:prstGeom prst="rect">
            <a:avLst/>
          </a:prstGeom>
          <a:noFill/>
        </p:spPr>
        <p:txBody>
          <a:bodyPr wrap="square" rtlCol="0">
            <a:spAutoFit/>
          </a:bodyPr>
          <a:lstStyle/>
          <a:p>
            <a:r>
              <a:rPr lang="en-US" sz="4400" dirty="0"/>
              <a:t>Changes in variables</a:t>
            </a:r>
          </a:p>
          <a:p>
            <a:pPr marL="1143000" indent="-1143000">
              <a:buFontTx/>
              <a:buChar char="-"/>
            </a:pPr>
            <a:r>
              <a:rPr lang="en-US" sz="4400" dirty="0"/>
              <a:t>Removed all null values</a:t>
            </a:r>
          </a:p>
          <a:p>
            <a:pPr marL="1143000" indent="-1143000">
              <a:buFontTx/>
              <a:buChar char="-"/>
            </a:pPr>
            <a:r>
              <a:rPr lang="en-US" sz="4400" dirty="0"/>
              <a:t>Price &gt; 0 and log transformation</a:t>
            </a:r>
          </a:p>
          <a:p>
            <a:pPr marL="1143000" indent="-1143000">
              <a:buFontTx/>
              <a:buChar char="-"/>
            </a:pPr>
            <a:r>
              <a:rPr lang="en-US" sz="4400" dirty="0"/>
              <a:t>Minimum nights (1 to 31) and sqrt transformation</a:t>
            </a:r>
          </a:p>
          <a:p>
            <a:pPr marL="1143000" indent="-1143000">
              <a:buFontTx/>
              <a:buChar char="-"/>
            </a:pPr>
            <a:r>
              <a:rPr lang="en-US" sz="4400" dirty="0"/>
              <a:t>Availability of range (1 to 365)</a:t>
            </a:r>
          </a:p>
          <a:p>
            <a:pPr marL="1143000" indent="-1143000">
              <a:buFontTx/>
              <a:buChar char="-"/>
            </a:pPr>
            <a:r>
              <a:rPr lang="en-US" sz="4400" dirty="0"/>
              <a:t>Price into categorical variable: 3 levels (Low, Medium, High)</a:t>
            </a:r>
          </a:p>
          <a:p>
            <a:pPr marL="1143000" indent="-1143000">
              <a:buFontTx/>
              <a:buChar char="-"/>
            </a:pPr>
            <a:r>
              <a:rPr lang="en-US" sz="4400" dirty="0"/>
              <a:t>Number_of_reviews into categorical variable: 3 levels (LR, MR, HR)</a:t>
            </a:r>
          </a:p>
          <a:p>
            <a:pPr marL="1143000" indent="-1143000">
              <a:buFontTx/>
              <a:buChar char="-"/>
            </a:pPr>
            <a:r>
              <a:rPr lang="en-US" sz="4400" dirty="0"/>
              <a:t>Reviews_per_month into categorical variable: 3 levels (LRM, MRM, HRM)</a:t>
            </a:r>
          </a:p>
          <a:p>
            <a:pPr marL="1143000" indent="-1143000">
              <a:buFontTx/>
              <a:buChar char="-"/>
            </a:pPr>
            <a:r>
              <a:rPr lang="en-US" sz="4400" dirty="0"/>
              <a:t>Review datasets limited to 1000 observations only</a:t>
            </a:r>
          </a:p>
          <a:p>
            <a:pPr marL="1143000" indent="-1143000">
              <a:buFontTx/>
              <a:buChar char="-"/>
            </a:pPr>
            <a:endParaRPr lang="en-US" sz="4400" dirty="0"/>
          </a:p>
          <a:p>
            <a:pPr marL="1143000" indent="-1143000">
              <a:buFontTx/>
              <a:buChar char="-"/>
            </a:pPr>
            <a:endParaRPr lang="en-US" sz="4400" dirty="0"/>
          </a:p>
        </p:txBody>
      </p:sp>
    </p:spTree>
    <p:extLst>
      <p:ext uri="{BB962C8B-B14F-4D97-AF65-F5344CB8AC3E}">
        <p14:creationId xmlns:p14="http://schemas.microsoft.com/office/powerpoint/2010/main" val="1066240842"/>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233D3E"/>
      </a:dk2>
      <a:lt2>
        <a:srgbClr val="E8E7E2"/>
      </a:lt2>
      <a:accent1>
        <a:srgbClr val="969CC6"/>
      </a:accent1>
      <a:accent2>
        <a:srgbClr val="7F9EBA"/>
      </a:accent2>
      <a:accent3>
        <a:srgbClr val="83ABAD"/>
      </a:accent3>
      <a:accent4>
        <a:srgbClr val="76AD99"/>
      </a:accent4>
      <a:accent5>
        <a:srgbClr val="84AE8D"/>
      </a:accent5>
      <a:accent6>
        <a:srgbClr val="83B078"/>
      </a:accent6>
      <a:hlink>
        <a:srgbClr val="8A8453"/>
      </a:hlink>
      <a:folHlink>
        <a:srgbClr val="848484"/>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996</Words>
  <Application>Microsoft Macintosh PowerPoint</Application>
  <PresentationFormat>Widescreen</PresentationFormat>
  <Paragraphs>135</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Black</vt:lpstr>
      <vt:lpstr>Arial Narrow</vt:lpstr>
      <vt:lpstr>Avenir Black Oblique</vt:lpstr>
      <vt:lpstr>Calibri</vt:lpstr>
      <vt:lpstr>Modern Love</vt:lpstr>
      <vt:lpstr>The Hand</vt:lpstr>
      <vt:lpstr>Times New Roman</vt:lpstr>
      <vt:lpstr>SketchyVTI</vt:lpstr>
      <vt:lpstr>A Survey on Machine Learning Techniques for Airbnb Price Prediction</vt:lpstr>
      <vt:lpstr>Introduction</vt:lpstr>
      <vt:lpstr>Problems </vt:lpstr>
      <vt:lpstr>PowerPoint Presentation</vt:lpstr>
      <vt:lpstr>Summary of Review Dataset of LA</vt:lpstr>
      <vt:lpstr>Neighborhood groups</vt:lpstr>
      <vt:lpstr>Missing Dataset</vt:lpstr>
      <vt:lpstr>Scatterplot Matrix</vt:lpstr>
      <vt:lpstr>PowerPoint Presentation</vt:lpstr>
      <vt:lpstr>Price: Response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on Machine Learning Techniques for Airbnb Price Prediction</dc:title>
  <dc:creator>Khadka, Kevil</dc:creator>
  <cp:lastModifiedBy>Khadka, Kevil</cp:lastModifiedBy>
  <cp:revision>37</cp:revision>
  <dcterms:created xsi:type="dcterms:W3CDTF">2020-05-04T05:19:51Z</dcterms:created>
  <dcterms:modified xsi:type="dcterms:W3CDTF">2020-05-04T16:56:47Z</dcterms:modified>
</cp:coreProperties>
</file>