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83708" autoAdjust="0"/>
  </p:normalViewPr>
  <p:slideViewPr>
    <p:cSldViewPr snapToGrid="0">
      <p:cViewPr varScale="1">
        <p:scale>
          <a:sx n="102" d="100"/>
          <a:sy n="102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cat( ) to see the</a:t>
            </a:r>
            <a:r>
              <a:rPr lang="en-US" baseline="0" dirty="0"/>
              <a:t> content of the string and </a:t>
            </a:r>
            <a:r>
              <a:rPr lang="en-US" baseline="0" dirty="0" err="1"/>
              <a:t>str_view</a:t>
            </a:r>
            <a:r>
              <a:rPr lang="en-US" baseline="0" dirty="0"/>
              <a:t>( ) or </a:t>
            </a:r>
            <a:r>
              <a:rPr lang="en-US" baseline="0" dirty="0" err="1"/>
              <a:t>str_view_all</a:t>
            </a:r>
            <a:r>
              <a:rPr lang="en-US" baseline="0" dirty="0"/>
              <a:t>( ) to see the pattern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596816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2505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789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crossword.com/challenges/beginn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rvard_senten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 bwMode="auto">
          <a:xfrm>
            <a:off x="1893655" y="234669"/>
            <a:ext cx="5356687" cy="41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78200"/>
            <a:ext cx="7772400" cy="1913991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Roboto" panose="02000000000000000000" pitchFamily="2" charset="0"/>
                <a:ea typeface="Roboto" panose="02000000000000000000" pitchFamily="2" charset="0"/>
              </a:rPr>
              <a:t>Working with Text</a:t>
            </a:r>
            <a:br>
              <a:rPr lang="en-US" sz="5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5000" dirty="0">
                <a:latin typeface="Roboto" panose="02000000000000000000" pitchFamily="2" charset="0"/>
                <a:ea typeface="Roboto" panose="02000000000000000000" pitchFamily="2" charset="0"/>
              </a:rPr>
              <a:t>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5292191"/>
            <a:ext cx="6858000" cy="55892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 474 – Techniques for Large Data Set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and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dirty="0"/>
              <a:t> matches any digit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en-US" dirty="0"/>
              <a:t> matches any whitespace (e.g., space, tab, newline)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matches a, b, c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matches anything except a, b, c</a:t>
            </a:r>
          </a:p>
          <a:p>
            <a:pPr>
              <a:lnSpc>
                <a:spcPct val="100000"/>
              </a:lnSpc>
            </a:pPr>
            <a:r>
              <a:rPr lang="en-US" dirty="0"/>
              <a:t>Can use square brackets for literal special characters.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"a*c", "a c")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"a[.]c")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".[*]c")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"a[ ]")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Can use dash for a range.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[a-m0-9]</a:t>
            </a:r>
          </a:p>
        </p:txBody>
      </p:sp>
    </p:spTree>
    <p:extLst>
      <p:ext uri="{BB962C8B-B14F-4D97-AF65-F5344CB8AC3E}">
        <p14:creationId xmlns:p14="http://schemas.microsoft.com/office/powerpoint/2010/main" val="17062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and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alternation to pick between one or more alternative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abc|d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..f</a:t>
            </a:r>
            <a:r>
              <a:rPr lang="en-US" dirty="0"/>
              <a:t> will match either "</a:t>
            </a:r>
            <a:r>
              <a:rPr lang="en-US" dirty="0" err="1"/>
              <a:t>abc</a:t>
            </a:r>
            <a:r>
              <a:rPr lang="en-US" dirty="0"/>
              <a:t>" or "deaf"</a:t>
            </a:r>
          </a:p>
          <a:p>
            <a:pPr>
              <a:lnSpc>
                <a:spcPct val="100000"/>
              </a:lnSpc>
            </a:pPr>
            <a:r>
              <a:rPr lang="en-US" dirty="0"/>
              <a:t>But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abc|xyz</a:t>
            </a:r>
            <a:r>
              <a:rPr lang="en-US" dirty="0"/>
              <a:t> won't match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abcxy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abxyz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 parentheses to make it easy to understand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(c("grey", "gray"), "gr(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e|a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)y")</a:t>
            </a:r>
          </a:p>
          <a:p>
            <a:pPr>
              <a:lnSpc>
                <a:spcPct val="100000"/>
              </a:lnSpc>
            </a:pPr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Create regular expressions to find words that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Start with a vowel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End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cs typeface="Courier New" panose="02070309020205020404" pitchFamily="49" charset="0"/>
              </a:rPr>
              <a:t>, but not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eed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End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41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Regexp</a:t>
            </a:r>
            <a:r>
              <a:rPr lang="en-US" dirty="0"/>
              <a:t> is a way to describe patterns in a string</a:t>
            </a:r>
          </a:p>
          <a:p>
            <a:r>
              <a:rPr lang="en-US" i="1" u="sng" dirty="0"/>
              <a:t>literal:</a:t>
            </a:r>
            <a:r>
              <a:rPr lang="en-US" dirty="0"/>
              <a:t> any character used in a search or match expression.</a:t>
            </a:r>
          </a:p>
          <a:p>
            <a:r>
              <a:rPr lang="en-US" i="1" u="sng" dirty="0" err="1"/>
              <a:t>metacharacter</a:t>
            </a:r>
            <a:r>
              <a:rPr lang="en-US" i="1" u="sng" dirty="0"/>
              <a:t>:</a:t>
            </a:r>
            <a:r>
              <a:rPr lang="en-US" dirty="0"/>
              <a:t> one or more special characters, have a unique meaning, and not as </a:t>
            </a:r>
            <a:r>
              <a:rPr lang="en-US" b="1" dirty="0"/>
              <a:t>literal</a:t>
            </a:r>
          </a:p>
          <a:p>
            <a:r>
              <a:rPr lang="en-US" i="1" u="sng" dirty="0"/>
              <a:t>escape sequence:</a:t>
            </a:r>
            <a:r>
              <a:rPr lang="en-US" dirty="0"/>
              <a:t> a way to indicating that we want to use one of our </a:t>
            </a:r>
            <a:r>
              <a:rPr lang="en-US" b="1" dirty="0" err="1"/>
              <a:t>metacharacters</a:t>
            </a:r>
            <a:r>
              <a:rPr lang="en-US" dirty="0"/>
              <a:t> as a </a:t>
            </a:r>
            <a:r>
              <a:rPr lang="en-US" b="1" dirty="0"/>
              <a:t>literal</a:t>
            </a:r>
            <a:r>
              <a:rPr lang="en-US" dirty="0"/>
              <a:t>.</a:t>
            </a:r>
          </a:p>
          <a:p>
            <a:r>
              <a:rPr lang="en-US" i="1" u="sng" dirty="0"/>
              <a:t>regex string:</a:t>
            </a:r>
            <a:r>
              <a:rPr lang="en-US" dirty="0"/>
              <a:t> string that contain the regular expression.</a:t>
            </a:r>
          </a:p>
          <a:p>
            <a:r>
              <a:rPr lang="en-US" dirty="0"/>
              <a:t>Some </a:t>
            </a:r>
            <a:r>
              <a:rPr lang="en-US" dirty="0" err="1"/>
              <a:t>metacharacters</a:t>
            </a:r>
            <a:r>
              <a:rPr lang="en-US" dirty="0"/>
              <a:t>: . (dot), ^ (caret), $ (dollar sign), \ (backslash), - (dash), | (alternation).</a:t>
            </a:r>
          </a:p>
        </p:txBody>
      </p:sp>
    </p:spTree>
    <p:extLst>
      <p:ext uri="{BB962C8B-B14F-4D97-AF65-F5344CB8AC3E}">
        <p14:creationId xmlns:p14="http://schemas.microsoft.com/office/powerpoint/2010/main" val="304692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04289"/>
            <a:ext cx="7886700" cy="3472674"/>
          </a:xfrm>
        </p:spPr>
        <p:txBody>
          <a:bodyPr/>
          <a:lstStyle/>
          <a:p>
            <a:r>
              <a:rPr lang="en-US" dirty="0"/>
              <a:t>The corpus of common words is stored in the data set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dirty="0"/>
              <a:t> (in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dirty="0"/>
              <a:t> package).</a:t>
            </a:r>
          </a:p>
          <a:p>
            <a:r>
              <a:rPr lang="en-US" dirty="0"/>
              <a:t>Create a regular expression that find all words that are exactly three letters long.</a:t>
            </a:r>
          </a:p>
          <a:p>
            <a:pPr lvl="1"/>
            <a:r>
              <a:rPr lang="en-US" dirty="0"/>
              <a:t>When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 = TRUE</a:t>
            </a:r>
            <a:r>
              <a:rPr lang="en-US" dirty="0"/>
              <a:t> to display only matched word</a:t>
            </a:r>
          </a:p>
          <a:p>
            <a:r>
              <a:rPr lang="en-US" dirty="0"/>
              <a:t>Verify empirically the rule “</a:t>
            </a:r>
            <a:r>
              <a:rPr lang="en-US" dirty="0" err="1"/>
              <a:t>i</a:t>
            </a:r>
            <a:r>
              <a:rPr lang="en-US" dirty="0"/>
              <a:t> before e except after c”?</a:t>
            </a:r>
          </a:p>
        </p:txBody>
      </p:sp>
    </p:spTree>
    <p:extLst>
      <p:ext uri="{BB962C8B-B14F-4D97-AF65-F5344CB8AC3E}">
        <p14:creationId xmlns:p14="http://schemas.microsoft.com/office/powerpoint/2010/main" val="427447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in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how many times a pattern matches:</a:t>
            </a:r>
          </a:p>
          <a:p>
            <a:pPr lvl="1"/>
            <a:r>
              <a:rPr lang="en-US" dirty="0"/>
              <a:t>? matches 0 or 1 time</a:t>
            </a:r>
          </a:p>
          <a:p>
            <a:pPr lvl="1"/>
            <a:r>
              <a:rPr lang="en-US" dirty="0"/>
              <a:t>+ matches 1 or more times</a:t>
            </a:r>
          </a:p>
          <a:p>
            <a:pPr lvl="1"/>
            <a:r>
              <a:rPr lang="en-US" dirty="0"/>
              <a:t>* matches o or more times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"1888 is the longest year in Roman numerals: MDCCCLXXXVIII"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"CC?")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"CC+")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"C[LX]+")</a:t>
            </a:r>
          </a:p>
        </p:txBody>
      </p:sp>
    </p:spTree>
    <p:extLst>
      <p:ext uri="{BB962C8B-B14F-4D97-AF65-F5344CB8AC3E}">
        <p14:creationId xmlns:p14="http://schemas.microsoft.com/office/powerpoint/2010/main" val="338136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in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5093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Specify the number of matches precisely: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en-US" dirty="0"/>
              <a:t> matches exactly n times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{n, } </a:t>
            </a:r>
            <a:r>
              <a:rPr lang="en-US" dirty="0"/>
              <a:t>matches n or more times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,m} </a:t>
            </a:r>
            <a:r>
              <a:rPr lang="en-US" dirty="0"/>
              <a:t>matches at most m times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{n, m} </a:t>
            </a:r>
            <a:r>
              <a:rPr lang="en-US" dirty="0"/>
              <a:t>matches between n and m times.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"1888 is the longest year in Roman numerals: MDCCCLXXXVIII"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"C{2}")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"C{2,}")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"C{2, 3}")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By default, the result will be the longest possible match. For the shortest match, put ? after them</a:t>
            </a:r>
          </a:p>
        </p:txBody>
      </p:sp>
    </p:spTree>
    <p:extLst>
      <p:ext uri="{BB962C8B-B14F-4D97-AF65-F5344CB8AC3E}">
        <p14:creationId xmlns:p14="http://schemas.microsoft.com/office/powerpoint/2010/main" val="182177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Repetition – 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1235"/>
            <a:ext cx="7886700" cy="44857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Describe in words what these regular expressions match: (read carefully to see if I'm using a regular expression or a string that defines a regular expression.)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^.*$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"\\{.+\\}"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\d{4}-\d{2}-\d{2}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"\\\\{4}“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Create regular expressions to find all the (10-digit) phone numbers.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Crossword game: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https://regexcrossword.com/challenges/beginner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</a:t>
            </a:r>
            <a:r>
              <a:rPr lang="en-US" dirty="0" err="1"/>
              <a:t>backreferences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626" y="1572055"/>
            <a:ext cx="8110748" cy="45968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Parentheses are useful to disambiguate complex expressions.</a:t>
            </a:r>
          </a:p>
          <a:p>
            <a:pPr>
              <a:lnSpc>
                <a:spcPct val="110000"/>
              </a:lnSpc>
            </a:pPr>
            <a:r>
              <a:rPr lang="en-US" dirty="0"/>
              <a:t>Parentheses creates a numbered capturing group (number 1, 2,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capturing group stores the part of the string matches by the part of regex inside the parentheses.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referred to the same text as previously matched by the capturing group with </a:t>
            </a:r>
            <a:r>
              <a:rPr lang="en-US" dirty="0" err="1"/>
              <a:t>backreferences</a:t>
            </a:r>
            <a:r>
              <a:rPr lang="en-US" dirty="0"/>
              <a:t>, like \1, \2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(fruit, "(..)\\1", match = TRUE)</a:t>
            </a:r>
          </a:p>
          <a:p>
            <a:pPr>
              <a:lnSpc>
                <a:spcPct val="110000"/>
              </a:lnSpc>
            </a:pPr>
            <a:r>
              <a:rPr lang="en-US" i="1" u="sng" dirty="0">
                <a:cs typeface="Courier New" panose="02070309020205020404" pitchFamily="49" charset="0"/>
              </a:rPr>
              <a:t>A word of caution:</a:t>
            </a:r>
            <a:r>
              <a:rPr lang="en-US" dirty="0">
                <a:cs typeface="Courier New" panose="02070309020205020404" pitchFamily="49" charset="0"/>
              </a:rPr>
              <a:t> because regular expressions are so powerful, it's easy to try and solve every problem with a single regular expression.</a:t>
            </a:r>
          </a:p>
          <a:p>
            <a:pPr lvl="1">
              <a:lnSpc>
                <a:spcPct val="110000"/>
              </a:lnSpc>
            </a:pPr>
            <a:r>
              <a:rPr lang="en-US" i="1" dirty="0">
                <a:cs typeface="Courier New" panose="02070309020205020404" pitchFamily="49" charset="0"/>
              </a:rPr>
              <a:t>Some people, when confronted with a problem, think “I know, I'll use regular expressions.” Now they have two problems.</a:t>
            </a:r>
          </a:p>
        </p:txBody>
      </p:sp>
    </p:spTree>
    <p:extLst>
      <p:ext uri="{BB962C8B-B14F-4D97-AF65-F5344CB8AC3E}">
        <p14:creationId xmlns:p14="http://schemas.microsoft.com/office/powerpoint/2010/main" val="31551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8531"/>
            <a:ext cx="7886700" cy="36684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Describe, in words, what these expressions will match: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(.)\1\1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"(.)(.)\\2\\1"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(..)\1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"(.).\\1.\\1"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"(.)(.)(.).*\\3\\2\\1"</a:t>
            </a:r>
          </a:p>
        </p:txBody>
      </p:sp>
    </p:spTree>
    <p:extLst>
      <p:ext uri="{BB962C8B-B14F-4D97-AF65-F5344CB8AC3E}">
        <p14:creationId xmlns:p14="http://schemas.microsoft.com/office/powerpoint/2010/main" val="65321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</a:t>
            </a:r>
            <a:r>
              <a:rPr lang="en-US" dirty="0" err="1"/>
              <a:t>str_detect</a:t>
            </a:r>
            <a:r>
              <a:rPr lang="en-US" dirty="0"/>
              <a:t>() return TRUE if pattern matches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c("apple", "banana", "pear")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"e")</a:t>
            </a:r>
          </a:p>
          <a:p>
            <a:pPr>
              <a:lnSpc>
                <a:spcPct val="100000"/>
              </a:lnSpc>
            </a:pPr>
            <a:r>
              <a:rPr lang="en-US" dirty="0"/>
              <a:t>Can take advantage of numeric conversion of logical values to do computation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(words, "^t"))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(words, "[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]$"))</a:t>
            </a:r>
          </a:p>
          <a:p>
            <a:pPr>
              <a:lnSpc>
                <a:spcPct val="100000"/>
              </a:lnSpc>
            </a:pPr>
            <a:r>
              <a:rPr lang="en-US" dirty="0"/>
              <a:t>or extract the detected words with </a:t>
            </a:r>
            <a:r>
              <a:rPr lang="en-US" dirty="0" err="1"/>
              <a:t>str_subset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(words, "x$")</a:t>
            </a:r>
          </a:p>
        </p:txBody>
      </p:sp>
    </p:spTree>
    <p:extLst>
      <p:ext uri="{BB962C8B-B14F-4D97-AF65-F5344CB8AC3E}">
        <p14:creationId xmlns:p14="http://schemas.microsoft.com/office/powerpoint/2010/main" val="5572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concern about text?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5" y="1579563"/>
            <a:ext cx="4114800" cy="35988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0"/>
          <a:stretch/>
        </p:blipFill>
        <p:spPr>
          <a:xfrm>
            <a:off x="4636595" y="1579563"/>
            <a:ext cx="4114800" cy="3780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5465" y="5599688"/>
            <a:ext cx="5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There is a world of data in text format</a:t>
            </a:r>
          </a:p>
        </p:txBody>
      </p:sp>
    </p:spTree>
    <p:extLst>
      <p:ext uri="{BB962C8B-B14F-4D97-AF65-F5344CB8AC3E}">
        <p14:creationId xmlns:p14="http://schemas.microsoft.com/office/powerpoint/2010/main" val="22102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997460" cy="459681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str_extract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str_extract_all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allow us to extract the actual text of a match.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Harvard sentences</a:t>
            </a:r>
            <a:r>
              <a:rPr lang="en-US" dirty="0"/>
              <a:t> used in testing of VOIP system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length(sentences)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head(sentences)</a:t>
            </a:r>
          </a:p>
          <a:p>
            <a:r>
              <a:rPr lang="en-US" u="sng" dirty="0"/>
              <a:t>Task:</a:t>
            </a:r>
            <a:r>
              <a:rPr lang="en-US" dirty="0"/>
              <a:t> Find all sentences that contain a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c("red", "orange", "yellow", "green", "blue", "purple")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colour_match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colours,collapse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="|")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colour_match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/>
              <a:t>Question:</a:t>
            </a:r>
            <a:r>
              <a:rPr lang="en-US" dirty="0"/>
              <a:t> What is the usage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color_match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70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matches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(sentences,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colour_match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str_extract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colour_match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head(matches)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(sentences,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colour_match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match = TRUE)</a:t>
            </a:r>
          </a:p>
          <a:p>
            <a:r>
              <a:rPr lang="en-US" u="sng" dirty="0"/>
              <a:t>Question:</a:t>
            </a:r>
            <a:r>
              <a:rPr lang="en-US" dirty="0"/>
              <a:t> In the previous example, you might have noticed that the regular expression matched “reared”, which is not a </a:t>
            </a:r>
            <a:r>
              <a:rPr lang="en-US" dirty="0" err="1"/>
              <a:t>colour</a:t>
            </a:r>
            <a:r>
              <a:rPr lang="en-US" dirty="0"/>
              <a:t>. Modify the regex to fix the problem.</a:t>
            </a:r>
          </a:p>
        </p:txBody>
      </p:sp>
    </p:spTree>
    <p:extLst>
      <p:ext uri="{BB962C8B-B14F-4D97-AF65-F5344CB8AC3E}">
        <p14:creationId xmlns:p14="http://schemas.microsoft.com/office/powerpoint/2010/main" val="268251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allow you to replace matches with new strings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c("apple", "pear", "banana")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]", "-")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]", "-")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allows multiple replacements by supplying a named vector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c("1 house", "2 cars", "3 people")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c("1" = "one", "2" = "two", "3" = "three"))</a:t>
            </a:r>
          </a:p>
        </p:txBody>
      </p:sp>
    </p:spTree>
    <p:extLst>
      <p:ext uri="{BB962C8B-B14F-4D97-AF65-F5344CB8AC3E}">
        <p14:creationId xmlns:p14="http://schemas.microsoft.com/office/powerpoint/2010/main" val="15603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Deletion is equivalent to replace a pattern with an empty string (i.e., "")</a:t>
            </a:r>
          </a:p>
          <a:p>
            <a:pPr lvl="1"/>
            <a:r>
              <a:rPr lang="en-US" dirty="0"/>
              <a:t>It is better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str_remove_all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for deletion.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allow usage of </a:t>
            </a:r>
            <a:r>
              <a:rPr lang="en-US" dirty="0" err="1"/>
              <a:t>backreferences</a:t>
            </a:r>
            <a:r>
              <a:rPr lang="en-US" dirty="0"/>
              <a:t> to insert components of the match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sentences %&gt;%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("([^ ]+) ([^ ]+) ([^ ]+)",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"\\1 \\3 \\2")%&gt;%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head(5)</a:t>
            </a:r>
          </a:p>
          <a:p>
            <a:r>
              <a:rPr lang="en-US" u="sng" dirty="0"/>
              <a:t>Question:</a:t>
            </a:r>
            <a:r>
              <a:rPr lang="en-US" dirty="0"/>
              <a:t> Switch the first and last letters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dirty="0"/>
              <a:t>. Which of those strings are still words?</a:t>
            </a:r>
          </a:p>
        </p:txBody>
      </p:sp>
    </p:spTree>
    <p:extLst>
      <p:ext uri="{BB962C8B-B14F-4D97-AF65-F5344CB8AC3E}">
        <p14:creationId xmlns:p14="http://schemas.microsoft.com/office/powerpoint/2010/main" val="35768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splits a string up into pieces.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sentences %&gt;%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head(5) %&gt;%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</a:t>
            </a:r>
          </a:p>
          <a:p>
            <a:pPr>
              <a:lnSpc>
                <a:spcPct val="100000"/>
              </a:lnSpc>
            </a:pPr>
            <a:r>
              <a:rPr lang="en-US" dirty="0"/>
              <a:t>Use the argument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simplify = TRUE </a:t>
            </a:r>
            <a:r>
              <a:rPr lang="en-US" dirty="0"/>
              <a:t>to convert the results into data frame.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sentences %&gt;%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head(5) %&gt;%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", simplify = TRUE)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Instead of splitting up strings by patterns, you can also split up by character, line, sentence and word boundary, e.g.,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boundary(“word”)</a:t>
            </a:r>
            <a:r>
              <a:rPr lang="en-US" dirty="0">
                <a:cs typeface="Courier New" panose="02070309020205020404" pitchFamily="49" charset="0"/>
              </a:rPr>
              <a:t>for word</a:t>
            </a:r>
          </a:p>
        </p:txBody>
      </p:sp>
    </p:spTree>
    <p:extLst>
      <p:ext uri="{BB962C8B-B14F-4D97-AF65-F5344CB8AC3E}">
        <p14:creationId xmlns:p14="http://schemas.microsoft.com/office/powerpoint/2010/main" val="8658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match a specific sequence of character,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fixed()</a:t>
            </a:r>
            <a:r>
              <a:rPr lang="en-US" dirty="0"/>
              <a:t> to speed up the performance (up to 3x faster than the regular expression)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str_locate_all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give you the starting and ending positions of each match.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str_to_lower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str_to_upper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convert letters in strings into their lower- and uppercases, respectively.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str_trim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removes space in front and at the end of the string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str_squish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reduces repeated whitespace inside a string.</a:t>
            </a:r>
          </a:p>
        </p:txBody>
      </p:sp>
    </p:spTree>
    <p:extLst>
      <p:ext uri="{BB962C8B-B14F-4D97-AF65-F5344CB8AC3E}">
        <p14:creationId xmlns:p14="http://schemas.microsoft.com/office/powerpoint/2010/main" val="141498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2155"/>
            <a:ext cx="7886700" cy="4404807"/>
          </a:xfrm>
        </p:spPr>
        <p:txBody>
          <a:bodyPr/>
          <a:lstStyle/>
          <a:p>
            <a:r>
              <a:rPr lang="en-US" dirty="0"/>
              <a:t>It is often a case where you need to join two tables where the key identifiers are name in string format. </a:t>
            </a:r>
          </a:p>
          <a:p>
            <a:pPr lvl="1"/>
            <a:r>
              <a:rPr lang="en-US" dirty="0"/>
              <a:t>Download the two tables from the Blackboard</a:t>
            </a:r>
          </a:p>
          <a:p>
            <a:pPr lvl="1"/>
            <a:r>
              <a:rPr lang="en-US" dirty="0"/>
              <a:t>Manipulate the column “County” from both tables so that the following code joins the tables: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(table_1, table_2, by = “County”)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/>
            <a:r>
              <a:rPr lang="en-US" dirty="0">
                <a:cs typeface="Courier New" panose="02070309020205020404" pitchFamily="49" charset="0"/>
              </a:rPr>
              <a:t>You are allowed to use string operations (e.g., replacement, deletions, etc.) only.</a:t>
            </a:r>
          </a:p>
        </p:txBody>
      </p:sp>
    </p:spTree>
    <p:extLst>
      <p:ext uri="{BB962C8B-B14F-4D97-AF65-F5344CB8AC3E}">
        <p14:creationId xmlns:p14="http://schemas.microsoft.com/office/powerpoint/2010/main" val="52338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hard due to the presence of natural variability.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quote from Quartz guide to bad data: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"There is no worse way to screw up data than to let a single human type it in, without validation.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I once acquired the complete dog licensing database for Cook County, Illinois....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..this database contained at least 250 spellings of Chihuahua.“</a:t>
            </a: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It is also easy because “20% of the tools works for 80% of text”</a:t>
            </a:r>
          </a:p>
        </p:txBody>
      </p:sp>
    </p:spTree>
    <p:extLst>
      <p:ext uri="{BB962C8B-B14F-4D97-AF65-F5344CB8AC3E}">
        <p14:creationId xmlns:p14="http://schemas.microsoft.com/office/powerpoint/2010/main" val="19524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text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texts are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format, can be created with single or double quotes (recommended double quotes)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string1 &lt;- "This is a string"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string2 &lt;- 'If I want to include a "quote" inside, I use single quotes'</a:t>
            </a:r>
          </a:p>
          <a:p>
            <a:r>
              <a:rPr lang="en-US" dirty="0"/>
              <a:t>Special characters can be included with the backslash.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c("\"", "\\", "\'")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Most common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 </a:t>
            </a:r>
            <a:r>
              <a:rPr lang="en-US" dirty="0">
                <a:cs typeface="Courier New" panose="02070309020205020404" pitchFamily="49" charset="0"/>
              </a:rPr>
              <a:t>(new line) 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"\t" </a:t>
            </a:r>
            <a:r>
              <a:rPr lang="en-US" dirty="0">
                <a:cs typeface="Courier New" panose="02070309020205020404" pitchFamily="49" charset="0"/>
              </a:rPr>
              <a:t>(tab)</a:t>
            </a:r>
          </a:p>
          <a:p>
            <a:r>
              <a:rPr lang="en-US" dirty="0"/>
              <a:t>Base R has many helper functions for string creation, and manipulation; however, it is not consistent.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dirty="0"/>
              <a:t> package (part of 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functions start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58873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provides the number of characters in a string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(c("a", "R for us", NA, ""))</a:t>
            </a:r>
          </a:p>
          <a:p>
            <a:r>
              <a:rPr lang="en-US" dirty="0">
                <a:cs typeface="Courier New" panose="02070309020205020404" pitchFamily="49" charset="0"/>
              </a:rPr>
              <a:t>To combine two or more strings,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("x", "y", "z")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("x", "y", "z 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", ")</a:t>
            </a:r>
          </a:p>
          <a:p>
            <a:r>
              <a:rPr lang="en-US" dirty="0"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is </a:t>
            </a:r>
            <a:r>
              <a:rPr lang="en-US" dirty="0" err="1">
                <a:cs typeface="Courier New" panose="02070309020205020404" pitchFamily="49" charset="0"/>
              </a:rPr>
              <a:t>vectorised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("STAT", c(266, 267))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("STAT", c(266, 267), collapse=", ")</a:t>
            </a:r>
          </a:p>
          <a:p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Can we use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en-US" dirty="0">
                <a:cs typeface="Courier New" panose="02070309020205020404" pitchFamily="49" charset="0"/>
              </a:rPr>
              <a:t> in the same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1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4005"/>
            <a:ext cx="7886700" cy="51443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extract parts of a string, use </a:t>
            </a:r>
            <a:r>
              <a:rPr lang="en-US" dirty="0" err="1"/>
              <a:t>str_sub</a:t>
            </a:r>
            <a:r>
              <a:rPr lang="en-US" dirty="0"/>
              <a:t>(), which takes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arguments for the (inclusive) positions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c("Apple", "Banana" , "Pear")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1, 3)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-3, -1)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Can also use assignment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to modify strings: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(x,1,1)&lt;-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str_to_lower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(x,1,1))</a:t>
            </a:r>
          </a:p>
          <a:p>
            <a:pPr>
              <a:lnSpc>
                <a:spcPct val="100000"/>
              </a:lnSpc>
            </a:pPr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What happens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cs typeface="Courier New" panose="02070309020205020404" pitchFamily="49" charset="0"/>
              </a:rPr>
              <a:t> argument is more than the length of a string?</a:t>
            </a:r>
          </a:p>
          <a:p>
            <a:pPr>
              <a:lnSpc>
                <a:spcPct val="100000"/>
              </a:lnSpc>
            </a:pPr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to extract the middle character from a string.</a:t>
            </a:r>
          </a:p>
        </p:txBody>
      </p:sp>
    </p:spTree>
    <p:extLst>
      <p:ext uri="{BB962C8B-B14F-4D97-AF65-F5344CB8AC3E}">
        <p14:creationId xmlns:p14="http://schemas.microsoft.com/office/powerpoint/2010/main" val="21364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(</a:t>
            </a:r>
            <a:r>
              <a:rPr lang="en-US" dirty="0" err="1"/>
              <a:t>regexp</a:t>
            </a:r>
            <a:r>
              <a:rPr lang="en-US" dirty="0"/>
              <a:t>) allows to describe patterns in strings.</a:t>
            </a:r>
          </a:p>
          <a:p>
            <a:pPr lvl="1"/>
            <a:r>
              <a:rPr lang="en-US" dirty="0"/>
              <a:t>Hard to learn but extremely useful.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dirty="0"/>
              <a:t> has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show you how strings and patterns match.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c(“apple”, “banana”, “pear”)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“an”)</a:t>
            </a:r>
          </a:p>
          <a:p>
            <a:r>
              <a:rPr lang="en-US" u="sng" dirty="0"/>
              <a:t>Question:</a:t>
            </a:r>
            <a:r>
              <a:rPr lang="en-US" dirty="0"/>
              <a:t> What dose the dot mean in the following?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“.a.”)</a:t>
            </a:r>
          </a:p>
        </p:txBody>
      </p:sp>
    </p:spTree>
    <p:extLst>
      <p:ext uri="{BB962C8B-B14F-4D97-AF65-F5344CB8AC3E}">
        <p14:creationId xmlns:p14="http://schemas.microsoft.com/office/powerpoint/2010/main" val="10260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dot (.) matches any character (except a newline).</a:t>
            </a:r>
          </a:p>
          <a:p>
            <a:r>
              <a:rPr lang="en-US" dirty="0"/>
              <a:t>To actually match the dot (literally), use an “escape” character, the backslash,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"\. "</a:t>
            </a:r>
          </a:p>
          <a:p>
            <a:pPr lvl="1"/>
            <a:r>
              <a:rPr lang="en-US" u="sng" dirty="0"/>
              <a:t>Discussion:</a:t>
            </a:r>
            <a:r>
              <a:rPr lang="en-US" dirty="0"/>
              <a:t> the string represents the regular expression and the regular expression itself.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"\. "</a:t>
            </a:r>
            <a:r>
              <a:rPr lang="en-US" dirty="0"/>
              <a:t> versus in 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"\\."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" action="ppaction://hlinkfile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Come up with the regular expression to match a literal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cs typeface="Courier New" panose="02070309020205020404" pitchFamily="49" charset="0"/>
              </a:rPr>
              <a:t> and the string to represent the </a:t>
            </a:r>
            <a:r>
              <a:rPr lang="en-US" dirty="0" err="1">
                <a:cs typeface="Courier New" panose="02070309020205020404" pitchFamily="49" charset="0"/>
              </a:rPr>
              <a:t>regexp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What patterns will the </a:t>
            </a:r>
            <a:r>
              <a:rPr lang="en-US" dirty="0" err="1">
                <a:cs typeface="Courier New" panose="02070309020205020404" pitchFamily="49" charset="0"/>
              </a:rPr>
              <a:t>regexp</a:t>
            </a:r>
            <a:r>
              <a:rPr lang="en-US" dirty="0">
                <a:cs typeface="Courier New" panose="02070309020205020404" pitchFamily="49" charset="0"/>
              </a:rPr>
              <a:t> \..\..\.. match?</a:t>
            </a:r>
          </a:p>
          <a:p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How do you represent the above </a:t>
            </a:r>
            <a:r>
              <a:rPr lang="en-US" dirty="0" err="1">
                <a:cs typeface="Courier New" panose="02070309020205020404" pitchFamily="49" charset="0"/>
              </a:rPr>
              <a:t>regexp</a:t>
            </a:r>
            <a:r>
              <a:rPr lang="en-US" dirty="0">
                <a:cs typeface="Courier New" panose="02070309020205020404" pitchFamily="49" charset="0"/>
              </a:rPr>
              <a:t> as a string?</a:t>
            </a:r>
          </a:p>
        </p:txBody>
      </p:sp>
    </p:spTree>
    <p:extLst>
      <p:ext uri="{BB962C8B-B14F-4D97-AF65-F5344CB8AC3E}">
        <p14:creationId xmlns:p14="http://schemas.microsoft.com/office/powerpoint/2010/main" val="11200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– Anchors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48790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default, regular expression will match any part of a string.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to match the start of the string.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to match the end of the string.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c("apple", "banana", "pear")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"^a")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"a$")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Question:</a:t>
            </a:r>
            <a:r>
              <a:rPr lang="en-US" dirty="0"/>
              <a:t> How to force a regular expression to only match a complete string? Example: “apple” from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pie",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cake")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16c05727-aa75-4e4a-9b5f-8a80a1165891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2288</Words>
  <Application>Microsoft Macintosh PowerPoint</Application>
  <PresentationFormat>On-screen Show (4:3)</PresentationFormat>
  <Paragraphs>209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Roboto</vt:lpstr>
      <vt:lpstr>Tahoma</vt:lpstr>
      <vt:lpstr>Office Theme</vt:lpstr>
      <vt:lpstr>Working with Text An Introduction</vt:lpstr>
      <vt:lpstr>Why should we concern about text?</vt:lpstr>
      <vt:lpstr>Working with Text</vt:lpstr>
      <vt:lpstr>How to handle text in R</vt:lpstr>
      <vt:lpstr>Common string functions</vt:lpstr>
      <vt:lpstr>Common string functions</vt:lpstr>
      <vt:lpstr>Regular Expression</vt:lpstr>
      <vt:lpstr>Basic pattern matching</vt:lpstr>
      <vt:lpstr>Regexp – Anchors </vt:lpstr>
      <vt:lpstr>Character classes and alternatives</vt:lpstr>
      <vt:lpstr>Character classes and alternatives</vt:lpstr>
      <vt:lpstr>Brief Recap</vt:lpstr>
      <vt:lpstr>In-class Exercise</vt:lpstr>
      <vt:lpstr>Repetition in regular expressions</vt:lpstr>
      <vt:lpstr>Repetition in regular expressions</vt:lpstr>
      <vt:lpstr>Repetition – In-class Exercise</vt:lpstr>
      <vt:lpstr>Grouping and backreferences</vt:lpstr>
      <vt:lpstr>In-class Exercise</vt:lpstr>
      <vt:lpstr>Detect matches</vt:lpstr>
      <vt:lpstr>Extract matches</vt:lpstr>
      <vt:lpstr>Extract matches - Example</vt:lpstr>
      <vt:lpstr>Replacing matches</vt:lpstr>
      <vt:lpstr>Replacing matches</vt:lpstr>
      <vt:lpstr>Splitting</vt:lpstr>
      <vt:lpstr>Miscellaneous</vt:lpstr>
      <vt:lpstr>In-class Exercise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2019-08-21T01:30:27Z</dcterms:created>
  <dcterms:modified xsi:type="dcterms:W3CDTF">2019-10-29T16:56:52Z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