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3673" autoAdjust="0"/>
  </p:normalViewPr>
  <p:slideViewPr>
    <p:cSldViewPr snapToGrid="0">
      <p:cViewPr varScale="1">
        <p:scale>
          <a:sx n="106" d="100"/>
          <a:sy n="106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Locking : doesn’t allow to change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3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 : happened or not happened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9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normalization : break down big table into simpler dataset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 : more time to clean up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3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BLOB: To store text, video, all the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 : Place where u Store everything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8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78200"/>
            <a:ext cx="7772400" cy="1913991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Advanced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292191"/>
            <a:ext cx="6858000" cy="55892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Accessing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51119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happens when multiple users input, modify, extract data from DBMSs at the same time?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Example:</a:t>
            </a:r>
            <a:r>
              <a:rPr lang="en-US" dirty="0"/>
              <a:t> Three activities can happen simultaneously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teller is handling a deposit for one of your customers.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customer is withdrawing at the ATM in the front lobby.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bank's month-end application is applying interest to the accounts.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Locking:</a:t>
            </a:r>
            <a:r>
              <a:rPr lang="en-US" dirty="0"/>
              <a:t> disable read/write table (row or column) until it is unlocked.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Versioning: </a:t>
            </a:r>
            <a:r>
              <a:rPr lang="en-US" dirty="0"/>
              <a:t>Consistent view of the data (even though others might have modified them)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26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transaction is a sequence of one or more queries (operations), which is treated as if it is a single query. </a:t>
            </a:r>
          </a:p>
          <a:p>
            <a:pPr>
              <a:lnSpc>
                <a:spcPct val="100000"/>
              </a:lnSpc>
            </a:pPr>
            <a:r>
              <a:rPr lang="en-US" dirty="0"/>
              <a:t>A transaction either happened completely or not at all.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money between accounts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Purchase a group of products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Register for a class (either wait-listed or allocated)</a:t>
            </a:r>
          </a:p>
          <a:p>
            <a:pPr>
              <a:lnSpc>
                <a:spcPct val="100000"/>
              </a:lnSpc>
            </a:pPr>
            <a:r>
              <a:rPr lang="en-US" dirty="0"/>
              <a:t>SQL, by default, treats each statement as one transaction.</a:t>
            </a:r>
          </a:p>
        </p:txBody>
      </p:sp>
    </p:spTree>
    <p:extLst>
      <p:ext uri="{BB962C8B-B14F-4D97-AF65-F5344CB8AC3E}">
        <p14:creationId xmlns:p14="http://schemas.microsoft.com/office/powerpoint/2010/main" val="26247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Bob sends $100 to Joe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UPDATE account SET amount = amount – 100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= ‘Bob’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UPDATE account SET amount = amount + 100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= ‘Joe’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pPr>
              <a:lnSpc>
                <a:spcPct val="100000"/>
              </a:lnSpc>
            </a:pPr>
            <a:r>
              <a:rPr lang="en-US" dirty="0"/>
              <a:t>Under the hood, DBMSs handle multiple transactions simultaneously, unless there are conflicts.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property requirement: </a:t>
            </a:r>
            <a:r>
              <a:rPr lang="en-US" b="1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33128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Properties/Requirements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A</a:t>
            </a:r>
            <a:r>
              <a:rPr lang="en-US" dirty="0"/>
              <a:t>tomic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either happens or not at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guarantee the integrity constraints or nothing should happen.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Effect of transactions is the same as transactions run one after another.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</a:t>
            </a:r>
            <a:r>
              <a:rPr lang="en-US" dirty="0"/>
              <a:t>urable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Once a transaction has committed, its effects remain permanent in the database (i.e., write on disk).</a:t>
            </a:r>
          </a:p>
        </p:txBody>
      </p:sp>
    </p:spTree>
    <p:extLst>
      <p:ext uri="{BB962C8B-B14F-4D97-AF65-F5344CB8AC3E}">
        <p14:creationId xmlns:p14="http://schemas.microsoft.com/office/powerpoint/2010/main" val="1940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isolated property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32957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 TRANSACTION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account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‘A’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account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100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‘B’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pPr marL="0" indent="0">
              <a:buNone/>
            </a:pPr>
            <a:r>
              <a:rPr lang="en-US" dirty="0"/>
              <a:t>T1 transfers $100 from B’s account to A’s account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33841" y="1825625"/>
            <a:ext cx="3846246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account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1.06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T2 credits both account with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36736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Execution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6922"/>
            <a:ext cx="7863840" cy="23272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47065"/>
            <a:ext cx="7863840" cy="23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Transactions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3024"/>
            <a:ext cx="7886700" cy="2869040"/>
          </a:xfrm>
        </p:spPr>
      </p:pic>
      <p:sp>
        <p:nvSpPr>
          <p:cNvPr id="5" name="TextBox 4"/>
          <p:cNvSpPr txBox="1"/>
          <p:nvPr/>
        </p:nvSpPr>
        <p:spPr>
          <a:xfrm>
            <a:off x="866498" y="5081083"/>
            <a:ext cx="74110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DBMS has freedom to interleave transactions.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Must maintain isolation and consistency.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Help to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7852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843891"/>
            <a:ext cx="7886700" cy="2852737"/>
          </a:xfrm>
        </p:spPr>
        <p:txBody>
          <a:bodyPr/>
          <a:lstStyle/>
          <a:p>
            <a:r>
              <a:rPr lang="en-US" dirty="0"/>
              <a:t>Data and Database in Practice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3888" y="3696628"/>
            <a:ext cx="7886700" cy="1500187"/>
          </a:xfrm>
        </p:spPr>
        <p:txBody>
          <a:bodyPr>
            <a:normAutofit/>
          </a:bodyPr>
          <a:lstStyle/>
          <a:p>
            <a:r>
              <a:rPr lang="en-US" sz="3200" dirty="0"/>
              <a:t>How data are recorded and stored </a:t>
            </a:r>
          </a:p>
        </p:txBody>
      </p:sp>
    </p:spTree>
    <p:extLst>
      <p:ext uri="{BB962C8B-B14F-4D97-AF65-F5344CB8AC3E}">
        <p14:creationId xmlns:p14="http://schemas.microsoft.com/office/powerpoint/2010/main" val="274103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069639"/>
          </a:xfrm>
        </p:spPr>
        <p:txBody>
          <a:bodyPr/>
          <a:lstStyle/>
          <a:p>
            <a:r>
              <a:rPr lang="en-US" dirty="0"/>
              <a:t>A typical dataset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238081"/>
          <a:ext cx="780288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Omaha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92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Normalization is the process of structuring a relational database in accordance with normal forms</a:t>
            </a:r>
          </a:p>
          <a:p>
            <a:pPr>
              <a:lnSpc>
                <a:spcPct val="100000"/>
              </a:lnSpc>
            </a:pPr>
            <a:r>
              <a:rPr lang="en-US" dirty="0"/>
              <a:t>Helps to reduce data redundancy and to improve data integrity (i.e., avoid undesirable side-effects)</a:t>
            </a:r>
          </a:p>
          <a:p>
            <a:pPr lvl="1">
              <a:lnSpc>
                <a:spcPct val="100000"/>
              </a:lnSpc>
            </a:pPr>
            <a:r>
              <a:rPr lang="en-US" u="sng" dirty="0"/>
              <a:t>Update anomaly:</a:t>
            </a:r>
            <a:r>
              <a:rPr lang="en-US" dirty="0"/>
              <a:t> When same information are expressed on multiple rows and not all of them get updated.</a:t>
            </a:r>
          </a:p>
          <a:p>
            <a:pPr lvl="1">
              <a:lnSpc>
                <a:spcPct val="100000"/>
              </a:lnSpc>
            </a:pPr>
            <a:r>
              <a:rPr lang="en-US" u="sng" dirty="0"/>
              <a:t>Insertion anomaly:</a:t>
            </a:r>
            <a:r>
              <a:rPr lang="en-US" dirty="0"/>
              <a:t> when certain facts cannot be recorded at all. (e.g., student can’t take course without admitted to a university).</a:t>
            </a:r>
          </a:p>
          <a:p>
            <a:pPr lvl="1">
              <a:lnSpc>
                <a:spcPct val="100000"/>
              </a:lnSpc>
            </a:pPr>
            <a:r>
              <a:rPr lang="en-US" u="sng" dirty="0"/>
              <a:t>Deletion anomaly:</a:t>
            </a:r>
            <a:r>
              <a:rPr lang="en-US" dirty="0"/>
              <a:t> when deleting data that present in many tables.</a:t>
            </a:r>
          </a:p>
        </p:txBody>
      </p:sp>
    </p:spTree>
    <p:extLst>
      <p:ext uri="{BB962C8B-B14F-4D97-AF65-F5344CB8AC3E}">
        <p14:creationId xmlns:p14="http://schemas.microsoft.com/office/powerpoint/2010/main" val="18279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Join operators allowed to combine tables.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Cartesian product, inner/natural join, left/right/full join, self-join.</a:t>
            </a:r>
          </a:p>
          <a:p>
            <a:pPr>
              <a:lnSpc>
                <a:spcPct val="100000"/>
              </a:lnSpc>
            </a:pPr>
            <a:r>
              <a:rPr lang="en-US" dirty="0"/>
              <a:t>NULL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its own semantic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Comparison operators involve NULL will return NULL</a:t>
            </a:r>
          </a:p>
          <a:p>
            <a:pPr>
              <a:lnSpc>
                <a:spcPct val="100000"/>
              </a:lnSpc>
            </a:pPr>
            <a:r>
              <a:rPr lang="en-US" dirty="0"/>
              <a:t>Subqueries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query within another SQL statement.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Powerful, flexible, but hard to optimize for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282" y="0"/>
            <a:ext cx="7886700" cy="1069639"/>
          </a:xfrm>
        </p:spPr>
        <p:txBody>
          <a:bodyPr>
            <a:normAutofit/>
          </a:bodyPr>
          <a:lstStyle/>
          <a:p>
            <a:r>
              <a:rPr lang="en-US" dirty="0"/>
              <a:t>Restructured data set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47730" y="1118317"/>
          <a:ext cx="310896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69501" y="1138055"/>
          <a:ext cx="37490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Ohama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00520" y="3232543"/>
          <a:ext cx="3840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12620" y="5231276"/>
          <a:ext cx="274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82315" y="48956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6230" y="2837003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2315" y="778325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8180" y="7930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</a:t>
            </a:r>
          </a:p>
        </p:txBody>
      </p:sp>
    </p:spTree>
    <p:extLst>
      <p:ext uri="{BB962C8B-B14F-4D97-AF65-F5344CB8AC3E}">
        <p14:creationId xmlns:p14="http://schemas.microsoft.com/office/powerpoint/2010/main" val="369358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database models data serving one specific purpose: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reality ……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90977"/>
            <a:ext cx="3657600" cy="187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2329"/>
            <a:ext cx="9144000" cy="12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43199"/>
            <a:ext cx="7886700" cy="38194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Capture </a:t>
            </a:r>
            <a:r>
              <a:rPr lang="en-US" b="1" dirty="0"/>
              <a:t>the now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Many different databases across an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Mission critical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Serving live ongoing business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Managing inventory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format (e.g., currency), different schema (acquisitions...)</a:t>
            </a:r>
          </a:p>
          <a:p>
            <a:pPr>
              <a:lnSpc>
                <a:spcPct val="100000"/>
              </a:lnSpc>
            </a:pPr>
            <a:r>
              <a:rPr lang="en-US" dirty="0"/>
              <a:t>Live systems often don't maintain history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441"/>
            <a:ext cx="9144000" cy="12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00439"/>
            <a:ext cx="3886200" cy="367652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Data is periodically </a:t>
            </a:r>
            <a:r>
              <a:rPr lang="en-US" dirty="0" err="1"/>
              <a:t>ETLed</a:t>
            </a:r>
            <a:r>
              <a:rPr lang="en-US" dirty="0"/>
              <a:t> into the data warehouse: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Extracted from remote 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Transformed to standard schemas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Loaded into the (typically) relational (SQL) data system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09470"/>
            <a:ext cx="3886200" cy="3983647"/>
          </a:xfrm>
        </p:spPr>
      </p:pic>
    </p:spTree>
    <p:extLst>
      <p:ext uri="{BB962C8B-B14F-4D97-AF65-F5344CB8AC3E}">
        <p14:creationId xmlns:p14="http://schemas.microsoft.com/office/powerpoint/2010/main" val="138265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dirty="0">
                <a:cs typeface="Courier New" panose="02070309020205020404" pitchFamily="49" charset="0"/>
              </a:rPr>
              <a:t> Transform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dirty="0">
                <a:cs typeface="Courier New" panose="02070309020205020404" pitchFamily="49" charset="0"/>
              </a:rPr>
              <a:t> Load (ETL)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80147"/>
            <a:ext cx="8005552" cy="51605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Extract &amp; Load:</a:t>
            </a:r>
            <a:r>
              <a:rPr lang="en-US" dirty="0"/>
              <a:t> provides a snapshot of operational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Historical snapshot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in a single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Isolates analytics queries (e.g., Business Analytics) from business critical services (e.g., processing user purchase)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Transform:</a:t>
            </a:r>
            <a:r>
              <a:rPr lang="en-US" dirty="0"/>
              <a:t> clean and prepare data for analytics in a unified representation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Difficult</a:t>
            </a:r>
            <a:r>
              <a:rPr lang="en-US" dirty="0"/>
              <a:t> → often requires specialized code and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schemas, encodings, granularities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to Data Warehouse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2419519"/>
            <a:ext cx="3886200" cy="37574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do we deal with semi-structured and unstructured data?</a:t>
            </a:r>
          </a:p>
          <a:p>
            <a:pPr>
              <a:lnSpc>
                <a:spcPct val="100000"/>
              </a:lnSpc>
            </a:pPr>
            <a:r>
              <a:rPr lang="en-US" dirty="0"/>
              <a:t>Do we really want to force a schema on load?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binary large object (</a:t>
            </a:r>
            <a:r>
              <a:rPr lang="en-US" b="1" dirty="0"/>
              <a:t>BLOB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75735"/>
            <a:ext cx="3886200" cy="3851118"/>
          </a:xfrm>
        </p:spPr>
      </p:pic>
    </p:spTree>
    <p:extLst>
      <p:ext uri="{BB962C8B-B14F-4D97-AF65-F5344CB8AC3E}">
        <p14:creationId xmlns:p14="http://schemas.microsoft.com/office/powerpoint/2010/main" val="37159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23009"/>
            <a:ext cx="3886200" cy="41539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Still being defined...</a:t>
            </a:r>
          </a:p>
          <a:p>
            <a:pPr>
              <a:lnSpc>
                <a:spcPct val="100000"/>
              </a:lnSpc>
            </a:pPr>
            <a:r>
              <a:rPr lang="en-US" dirty="0"/>
              <a:t>Store a copy of all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its original “natural” form</a:t>
            </a:r>
          </a:p>
          <a:p>
            <a:pPr>
              <a:lnSpc>
                <a:spcPct val="100000"/>
              </a:lnSpc>
            </a:pPr>
            <a:r>
              <a:rPr lang="en-US" dirty="0"/>
              <a:t>Enable data consumers to choose how to transform and use data.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Schema on Read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862137"/>
            <a:ext cx="3886200" cy="4278313"/>
          </a:xfrm>
        </p:spPr>
      </p:pic>
    </p:spTree>
    <p:extLst>
      <p:ext uri="{BB962C8B-B14F-4D97-AF65-F5344CB8AC3E}">
        <p14:creationId xmlns:p14="http://schemas.microsoft.com/office/powerpoint/2010/main" val="87483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Side of Data lakes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Cultural shift: Curate  →  Save Everything!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Noise begins to dominate signal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data governance and planning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important/joseph_big_file3.csv_with_json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does it contain?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and who created it?</a:t>
            </a:r>
          </a:p>
          <a:p>
            <a:pPr>
              <a:lnSpc>
                <a:spcPct val="100000"/>
              </a:lnSpc>
            </a:pPr>
            <a:r>
              <a:rPr lang="en-US" dirty="0"/>
              <a:t>No cleaning and verification  →  lots of dirty data</a:t>
            </a:r>
          </a:p>
          <a:p>
            <a:pPr>
              <a:lnSpc>
                <a:spcPct val="100000"/>
              </a:lnSpc>
            </a:pPr>
            <a:r>
              <a:rPr lang="en-US" dirty="0"/>
              <a:t>New tools are more complex and old tools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1576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queries can be complex, but hard to “debug” if errors occur.</a:t>
            </a:r>
          </a:p>
          <a:p>
            <a:r>
              <a:rPr lang="en-US" u="sng" dirty="0"/>
              <a:t>A possible remedy:</a:t>
            </a:r>
            <a:r>
              <a:rPr lang="en-US" dirty="0"/>
              <a:t> Break down into intermediate tables (esp. for non-correlated subqueries)</a:t>
            </a:r>
          </a:p>
          <a:p>
            <a:r>
              <a:rPr lang="en-US" u="sng" dirty="0"/>
              <a:t>Drawback: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New tables use up storage, even though they can be recomputed from other tables </a:t>
            </a:r>
          </a:p>
          <a:p>
            <a:pPr lvl="1"/>
            <a:r>
              <a:rPr lang="en-US" dirty="0"/>
              <a:t>Stored output tables might be out of date if other tables get updated</a:t>
            </a:r>
          </a:p>
          <a:p>
            <a:r>
              <a:rPr lang="en-US" dirty="0"/>
              <a:t>A view is simply a mechanism for querying data, but do not involve data storage.</a:t>
            </a:r>
          </a:p>
        </p:txBody>
      </p:sp>
    </p:spTree>
    <p:extLst>
      <p:ext uri="{BB962C8B-B14F-4D97-AF65-F5344CB8AC3E}">
        <p14:creationId xmlns:p14="http://schemas.microsoft.com/office/powerpoint/2010/main" val="21501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views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create a view, use: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&lt;name&gt; AS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&lt;SELECT statement&gt;;</a:t>
            </a:r>
          </a:p>
          <a:p>
            <a:pPr>
              <a:lnSpc>
                <a:spcPct val="100000"/>
              </a:lnSpc>
            </a:pPr>
            <a:r>
              <a:rPr lang="en-US" dirty="0"/>
              <a:t>Queries can use </a:t>
            </a:r>
            <a:r>
              <a:rPr lang="en-US" b="1" dirty="0"/>
              <a:t>view</a:t>
            </a:r>
            <a:r>
              <a:rPr lang="en-US" dirty="0"/>
              <a:t> as if it were a base table</a:t>
            </a:r>
          </a:p>
          <a:p>
            <a:pPr>
              <a:lnSpc>
                <a:spcPct val="100000"/>
              </a:lnSpc>
            </a:pPr>
            <a:r>
              <a:rPr lang="en-US" dirty="0"/>
              <a:t>View always up-to-date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(Re-)evaluated whenever a query uses the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Keeping it up-to-date is responsibility of the DBMS, not the users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/>
              <a:t>command to remove a view</a:t>
            </a:r>
          </a:p>
        </p:txBody>
      </p:sp>
    </p:spTree>
    <p:extLst>
      <p:ext uri="{BB962C8B-B14F-4D97-AF65-F5344CB8AC3E}">
        <p14:creationId xmlns:p14="http://schemas.microsoft.com/office/powerpoint/2010/main" val="34089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239174"/>
          </a:xfrm>
        </p:spPr>
        <p:txBody>
          <a:bodyPr/>
          <a:lstStyle/>
          <a:p>
            <a:r>
              <a:rPr lang="en-US" dirty="0"/>
              <a:t>Example of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3888" y="4152494"/>
            <a:ext cx="7886700" cy="1500187"/>
          </a:xfrm>
        </p:spPr>
        <p:txBody>
          <a:bodyPr/>
          <a:lstStyle/>
          <a:p>
            <a:r>
              <a:rPr lang="en-US" dirty="0"/>
              <a:t>Use the R script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04509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165" y="1588238"/>
            <a:ext cx="8039185" cy="4901573"/>
          </a:xfrm>
        </p:spPr>
        <p:txBody>
          <a:bodyPr>
            <a:normAutofit/>
          </a:bodyPr>
          <a:lstStyle/>
          <a:p>
            <a:r>
              <a:rPr lang="en-US" dirty="0"/>
              <a:t>Views are updateable.</a:t>
            </a:r>
          </a:p>
          <a:p>
            <a:pPr lvl="1"/>
            <a:r>
              <a:rPr lang="en-US" dirty="0"/>
              <a:t>Use INSERT or UPDATE to add or modify rows in base table.</a:t>
            </a:r>
          </a:p>
          <a:p>
            <a:pPr lvl="1"/>
            <a:r>
              <a:rPr lang="en-US" dirty="0"/>
              <a:t>DELETE applied on view can remove rows in base table</a:t>
            </a:r>
          </a:p>
          <a:p>
            <a:r>
              <a:rPr lang="en-US" dirty="0"/>
              <a:t>Not all views are updateable. Condition for updatability</a:t>
            </a:r>
          </a:p>
          <a:p>
            <a:pPr lvl="1"/>
            <a:r>
              <a:rPr lang="en-US" dirty="0"/>
              <a:t>No aggregate functions are used</a:t>
            </a:r>
          </a:p>
          <a:p>
            <a:pPr lvl="1"/>
            <a:r>
              <a:rPr lang="en-US" dirty="0"/>
              <a:t>Views don’t employ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  <a:p>
            <a:pPr lvl="1"/>
            <a:r>
              <a:rPr lang="en-US" dirty="0"/>
              <a:t>No subqueries exist in the SELECT or FROM clause</a:t>
            </a:r>
          </a:p>
          <a:p>
            <a:pPr lvl="1"/>
            <a:r>
              <a:rPr lang="en-US" dirty="0"/>
              <a:t>Any subqueries in WHERE clause don’t refer to tables in the FROM clause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</a:p>
          <a:p>
            <a:pPr lvl="1"/>
            <a:r>
              <a:rPr lang="en-US" dirty="0"/>
              <a:t>The FROM includes tables or updateable views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Views can help: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Simplify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complex queries more readable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 “SQL programs” with other people.</a:t>
            </a:r>
          </a:p>
          <a:p>
            <a:pPr>
              <a:lnSpc>
                <a:spcPct val="100000"/>
              </a:lnSpc>
            </a:pPr>
            <a:r>
              <a:rPr lang="en-US" dirty="0"/>
              <a:t>Potential issues: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new view for each query will result in a lot of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temp1, temp1_joey, temp1_joey_fixed,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Often you will not allowed to create views (due to data security)</a:t>
            </a:r>
          </a:p>
        </p:txBody>
      </p:sp>
    </p:spTree>
    <p:extLst>
      <p:ext uri="{BB962C8B-B14F-4D97-AF65-F5344CB8AC3E}">
        <p14:creationId xmlns:p14="http://schemas.microsoft.com/office/powerpoint/2010/main" val="37923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Think of these as a view that exists only within a single query</a:t>
            </a:r>
          </a:p>
          <a:p>
            <a:pPr>
              <a:lnSpc>
                <a:spcPct val="100000"/>
              </a:lnSpc>
            </a:pPr>
            <a:r>
              <a:rPr lang="en-US" dirty="0"/>
              <a:t>Syntax: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&lt;name&gt; {(renamed columns)] AS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(&lt;SELECT statement&gt;)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, &lt;name2&gt; AS (&lt;SELECT statement&gt;, …]</a:t>
            </a:r>
          </a:p>
          <a:p>
            <a:pPr>
              <a:lnSpc>
                <a:spcPct val="100000"/>
              </a:lnSpc>
            </a:pPr>
            <a:r>
              <a:rPr lang="en-US" dirty="0"/>
              <a:t>Can define one or more CTEs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dirty="0"/>
              <a:t> clause</a:t>
            </a:r>
          </a:p>
          <a:p>
            <a:pPr>
              <a:lnSpc>
                <a:spcPct val="100000"/>
              </a:lnSpc>
            </a:pPr>
            <a:r>
              <a:rPr lang="en-US" dirty="0"/>
              <a:t>Can defined recursively, but … it is hard to understand and code.</a:t>
            </a:r>
          </a:p>
        </p:txBody>
      </p:sp>
    </p:spTree>
    <p:extLst>
      <p:ext uri="{BB962C8B-B14F-4D97-AF65-F5344CB8AC3E}">
        <p14:creationId xmlns:p14="http://schemas.microsoft.com/office/powerpoint/2010/main" val="113091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51847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Consider the two tables: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name)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employee (id, name, salary,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u="sng" dirty="0">
                <a:cs typeface="Courier New" panose="02070309020205020404" pitchFamily="49" charset="0"/>
              </a:rPr>
              <a:t>Want: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List department with ID, name and number of their employees.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stat_dept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n_employees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COUNT(*)FROM employee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d.name,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s.n_employee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department d INNER 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stat_dept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s.dept_id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81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1324</Words>
  <Application>Microsoft Macintosh PowerPoint</Application>
  <PresentationFormat>On-screen Show (4:3)</PresentationFormat>
  <Paragraphs>410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Roboto</vt:lpstr>
      <vt:lpstr>Tahoma</vt:lpstr>
      <vt:lpstr>Office Theme</vt:lpstr>
      <vt:lpstr>Advanced SQL</vt:lpstr>
      <vt:lpstr>Brief Recap</vt:lpstr>
      <vt:lpstr>Views</vt:lpstr>
      <vt:lpstr>Using views in SQL</vt:lpstr>
      <vt:lpstr>Example of View</vt:lpstr>
      <vt:lpstr>Updating a View</vt:lpstr>
      <vt:lpstr>More on Views</vt:lpstr>
      <vt:lpstr>Common Table Expressions</vt:lpstr>
      <vt:lpstr>Example of CTEs</vt:lpstr>
      <vt:lpstr>Simultaneous Accessing</vt:lpstr>
      <vt:lpstr>Transactions</vt:lpstr>
      <vt:lpstr>Example of a transaction</vt:lpstr>
      <vt:lpstr>ACID Properties/Requirements</vt:lpstr>
      <vt:lpstr>Example of isolated property</vt:lpstr>
      <vt:lpstr>Serial Execution</vt:lpstr>
      <vt:lpstr>Interleaving Transactions</vt:lpstr>
      <vt:lpstr>Data and Database in Practice</vt:lpstr>
      <vt:lpstr>A typical dataset </vt:lpstr>
      <vt:lpstr>Database Normalization</vt:lpstr>
      <vt:lpstr>Restructured data set</vt:lpstr>
      <vt:lpstr>Data in an Organization</vt:lpstr>
      <vt:lpstr>Databases in reality</vt:lpstr>
      <vt:lpstr>Data Warehouse</vt:lpstr>
      <vt:lpstr>Extract → Transform → Load (ETL) </vt:lpstr>
      <vt:lpstr>Challenge to Data Warehouse</vt:lpstr>
      <vt:lpstr>Data Lake</vt:lpstr>
      <vt:lpstr>Dark Side of Data lakes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2019-10-03T15:59:40Z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