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08" r:id="rId4"/>
  </p:sldMasterIdLst>
  <p:notesMasterIdLst>
    <p:notesMasterId r:id="rId46"/>
  </p:notesMasterIdLst>
  <p:handoutMasterIdLst>
    <p:handoutMasterId r:id="rId4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5" r:id="rId23"/>
    <p:sldId id="271"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83707" autoAdjust="0"/>
  </p:normalViewPr>
  <p:slideViewPr>
    <p:cSldViewPr snapToGrid="0">
      <p:cViewPr varScale="1">
        <p:scale>
          <a:sx n="118" d="100"/>
          <a:sy n="118" d="100"/>
        </p:scale>
        <p:origin x="594" y="10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12/3/2019</a:t>
            </a:fld>
            <a:endParaRPr lang="en-US" dirty="0"/>
          </a:p>
        </p:txBody>
      </p:sp>
      <p:sp>
        <p:nvSpPr>
          <p:cNvPr id="4" name="Footer Placeholder 3">
            <a:extLst>
              <a:ext uri="{FF2B5EF4-FFF2-40B4-BE49-F238E27FC236}">
                <a16:creationId xmlns:a16="http://schemas.microsoft.com/office/drawing/2014/main" xmlns=""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12/3/2019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432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637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04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8442"/>
            <a:ext cx="7886700" cy="1325563"/>
          </a:xfrm>
        </p:spPr>
        <p:txBody>
          <a:bodyPr/>
          <a:lstStyle>
            <a:lvl1pPr algn="ctr">
              <a:defRPr>
                <a:latin typeface="Roboto" panose="02000000000000000000" pitchFamily="2" charset="0"/>
                <a:ea typeface="Roboto" panose="02000000000000000000"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580147"/>
            <a:ext cx="7886700" cy="4596816"/>
          </a:xfrm>
        </p:spPr>
        <p:txBody>
          <a:bodyPr/>
          <a:lstStyle>
            <a:lvl1pPr>
              <a:defRPr sz="2400">
                <a:latin typeface="Roboto" panose="02000000000000000000" pitchFamily="2" charset="0"/>
                <a:ea typeface="Roboto" panose="02000000000000000000" pitchFamily="2" charset="0"/>
              </a:defRPr>
            </a:lvl1pPr>
            <a:lvl2pPr>
              <a:defRPr sz="2200">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57791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lgn="ctr">
              <a:defRPr sz="6000">
                <a:latin typeface="Roboto" panose="02000000000000000000" pitchFamily="2" charset="0"/>
                <a:ea typeface="Roboto" panose="02000000000000000000"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lgn="ctr">
              <a:buNone/>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74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92505"/>
            <a:ext cx="7886700" cy="1325563"/>
          </a:xfrm>
        </p:spPr>
        <p:txBody>
          <a:bodyPr/>
          <a:lstStyle>
            <a:lvl1pPr algn="ctr">
              <a:defRPr>
                <a:latin typeface="Roboto" panose="02000000000000000000" pitchFamily="2" charset="0"/>
                <a:ea typeface="Roboto" panose="02000000000000000000" pitchFamily="2"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sz="2400">
                <a:latin typeface="Roboto" panose="02000000000000000000" pitchFamily="2" charset="0"/>
                <a:ea typeface="Roboto" panose="02000000000000000000" pitchFamily="2" charset="0"/>
                <a:cs typeface="Tahoma" panose="020B0604030504040204" pitchFamily="34" charset="0"/>
              </a:defRPr>
            </a:lvl1pPr>
            <a:lvl2pPr>
              <a:defRPr sz="2200">
                <a:latin typeface="Roboto" panose="02000000000000000000" pitchFamily="2" charset="0"/>
                <a:ea typeface="Roboto" panose="02000000000000000000" pitchFamily="2" charset="0"/>
                <a:cs typeface="Tahoma" panose="020B0604030504040204" pitchFamily="34" charset="0"/>
              </a:defRPr>
            </a:lvl2pPr>
            <a:lvl3pPr>
              <a:defRPr>
                <a:latin typeface="Roboto" panose="02000000000000000000" pitchFamily="2" charset="0"/>
                <a:ea typeface="Roboto" panose="02000000000000000000" pitchFamily="2" charset="0"/>
                <a:cs typeface="Tahoma" panose="020B0604030504040204" pitchFamily="34" charset="0"/>
              </a:defRPr>
            </a:lvl3pPr>
            <a:lvl4pPr>
              <a:defRPr>
                <a:latin typeface="Roboto" panose="02000000000000000000" pitchFamily="2" charset="0"/>
                <a:ea typeface="Roboto" panose="02000000000000000000" pitchFamily="2" charset="0"/>
                <a:cs typeface="Tahoma" panose="020B0604030504040204" pitchFamily="34" charset="0"/>
              </a:defRPr>
            </a:lvl4pPr>
            <a:lvl5pPr>
              <a:defRPr>
                <a:latin typeface="Roboto" panose="02000000000000000000" pitchFamily="2" charset="0"/>
                <a:ea typeface="Roboto" panose="02000000000000000000" pitchFamily="2" charset="0"/>
                <a:cs typeface="Tahom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sz="2400">
                <a:latin typeface="Roboto" panose="02000000000000000000" pitchFamily="2" charset="0"/>
                <a:ea typeface="Roboto" panose="02000000000000000000" pitchFamily="2" charset="0"/>
              </a:defRPr>
            </a:lvl1pPr>
            <a:lvl2pPr>
              <a:defRPr sz="2200">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02947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107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36789"/>
            <a:ext cx="7886700" cy="1325563"/>
          </a:xfrm>
        </p:spPr>
        <p:txBody>
          <a:bodyPr/>
          <a:lstStyle>
            <a:lvl1pPr algn="ctr">
              <a:defRPr>
                <a:latin typeface="Roboto" panose="02000000000000000000" pitchFamily="2" charset="0"/>
                <a:ea typeface="Roboto" panose="02000000000000000000" pitchFamily="2"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2367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0523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584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606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12/3/2019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46473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big data"/>
          <p:cNvPicPr>
            <a:picLocks noChangeAspect="1" noChangeArrowheads="1"/>
          </p:cNvPicPr>
          <p:nvPr/>
        </p:nvPicPr>
        <p:blipFill rotWithShape="1">
          <a:blip r:embed="rId3">
            <a:extLst>
              <a:ext uri="{28A0092B-C50C-407E-A947-70E740481C1C}">
                <a14:useLocalDpi xmlns:a14="http://schemas.microsoft.com/office/drawing/2010/main" val="0"/>
              </a:ext>
            </a:extLst>
          </a:blip>
          <a:srcRect t="8319"/>
          <a:stretch/>
        </p:blipFill>
        <p:spPr bwMode="auto">
          <a:xfrm>
            <a:off x="1893655" y="234669"/>
            <a:ext cx="5356687" cy="41916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B181F489-B701-4C74-9747-27C8656A89CC}"/>
              </a:ext>
            </a:extLst>
          </p:cNvPr>
          <p:cNvSpPr>
            <a:spLocks noGrp="1"/>
          </p:cNvSpPr>
          <p:nvPr>
            <p:ph type="ctrTitle"/>
          </p:nvPr>
        </p:nvSpPr>
        <p:spPr>
          <a:xfrm>
            <a:off x="685798" y="4163126"/>
            <a:ext cx="7772400" cy="1363733"/>
          </a:xfrm>
        </p:spPr>
        <p:txBody>
          <a:bodyPr>
            <a:normAutofit fontScale="90000"/>
          </a:bodyPr>
          <a:lstStyle/>
          <a:p>
            <a:r>
              <a:rPr lang="en-US" dirty="0" smtClean="0">
                <a:latin typeface="Roboto" panose="02000000000000000000" pitchFamily="2" charset="0"/>
                <a:ea typeface="Roboto" panose="02000000000000000000" pitchFamily="2" charset="0"/>
              </a:rPr>
              <a:t>Unsupervised Learning</a:t>
            </a:r>
            <a:endParaRPr lang="en-US" dirty="0">
              <a:latin typeface="Roboto" panose="02000000000000000000" pitchFamily="2" charset="0"/>
              <a:ea typeface="Roboto" panose="02000000000000000000" pitchFamily="2" charset="0"/>
            </a:endParaRPr>
          </a:p>
        </p:txBody>
      </p:sp>
      <p:sp>
        <p:nvSpPr>
          <p:cNvPr id="3" name="Subtitle 2">
            <a:extLst>
              <a:ext uri="{FF2B5EF4-FFF2-40B4-BE49-F238E27FC236}">
                <a16:creationId xmlns:a16="http://schemas.microsoft.com/office/drawing/2014/main" xmlns="" id="{6D699F35-1401-4ECD-9F96-7017DB9FA104}"/>
              </a:ext>
            </a:extLst>
          </p:cNvPr>
          <p:cNvSpPr>
            <a:spLocks noGrp="1"/>
          </p:cNvSpPr>
          <p:nvPr>
            <p:ph type="subTitle" idx="1"/>
          </p:nvPr>
        </p:nvSpPr>
        <p:spPr>
          <a:xfrm>
            <a:off x="1142998" y="5623964"/>
            <a:ext cx="6858000" cy="558926"/>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STAT 474 – Techniques for Large Data Set</a:t>
            </a:r>
          </a:p>
        </p:txBody>
      </p:sp>
    </p:spTree>
    <p:extLst>
      <p:ext uri="{BB962C8B-B14F-4D97-AF65-F5344CB8AC3E}">
        <p14:creationId xmlns:p14="http://schemas.microsoft.com/office/powerpoint/2010/main" val="616906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347" r="17547"/>
          <a:stretch/>
        </p:blipFill>
        <p:spPr>
          <a:xfrm>
            <a:off x="1666959" y="1494005"/>
            <a:ext cx="5632057" cy="487722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591" r="18832"/>
          <a:stretch/>
        </p:blipFill>
        <p:spPr>
          <a:xfrm>
            <a:off x="1990642" y="1494005"/>
            <a:ext cx="5162718" cy="4877223"/>
          </a:xfrm>
          <a:prstGeom prst="rect">
            <a:avLst/>
          </a:prstGeom>
        </p:spPr>
      </p:pic>
      <p:sp>
        <p:nvSpPr>
          <p:cNvPr id="2" name="Title 1"/>
          <p:cNvSpPr>
            <a:spLocks noGrp="1"/>
          </p:cNvSpPr>
          <p:nvPr>
            <p:ph type="title"/>
          </p:nvPr>
        </p:nvSpPr>
        <p:spPr/>
        <p:txBody>
          <a:bodyPr/>
          <a:lstStyle/>
          <a:p>
            <a:r>
              <a:rPr lang="en-US" dirty="0" smtClean="0"/>
              <a:t>Principal Component Analysis</a:t>
            </a:r>
            <a:endParaRPr lang="en-US"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8636" r="18538"/>
          <a:stretch/>
        </p:blipFill>
        <p:spPr>
          <a:xfrm>
            <a:off x="1990642" y="1494004"/>
            <a:ext cx="5170810" cy="487722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0524" y="2403335"/>
            <a:ext cx="6036659" cy="3450312"/>
          </a:xfrm>
          <a:prstGeom prst="rect">
            <a:avLst/>
          </a:prstGeom>
        </p:spPr>
      </p:pic>
    </p:spTree>
    <p:extLst>
      <p:ext uri="{BB962C8B-B14F-4D97-AF65-F5344CB8AC3E}">
        <p14:creationId xmlns:p14="http://schemas.microsoft.com/office/powerpoint/2010/main" val="246284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Based on theory in linear algebra.</a:t>
                </a:r>
              </a:p>
              <a:p>
                <a:r>
                  <a:rPr lang="en-US" dirty="0" smtClean="0"/>
                  <a:t>First principal component is the normalized linear combination:</a:t>
                </a:r>
                <a:br>
                  <a:rPr lang="en-US" dirty="0" smtClean="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11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𝑝</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𝑝</m:t>
                        </m:r>
                      </m:sub>
                    </m:sSub>
                  </m:oMath>
                </a14:m>
                <a:endParaRPr lang="en-US" b="0" dirty="0" smtClean="0"/>
              </a:p>
              <a:p>
                <a:pPr marL="0" indent="0">
                  <a:buNone/>
                </a:pPr>
                <a:r>
                  <a:rPr lang="en-US" dirty="0" smtClean="0"/>
                  <a:t>   with the largest variance.</a:t>
                </a:r>
              </a:p>
              <a:p>
                <a:r>
                  <a:rPr lang="en-US" dirty="0" smtClean="0"/>
                  <a:t>Normalized: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𝜙</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=1</m:t>
                    </m:r>
                  </m:oMath>
                </a14:m>
                <a:endParaRPr lang="en-US" dirty="0" smtClean="0"/>
              </a:p>
              <a:p>
                <a:r>
                  <a:rPr lang="en-US" dirty="0" smtClean="0"/>
                  <a:t>Elements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𝑝</m:t>
                        </m:r>
                        <m:r>
                          <a:rPr lang="en-US" b="0" i="1" smtClean="0">
                            <a:latin typeface="Cambria Math" panose="02040503050406030204" pitchFamily="18" charset="0"/>
                          </a:rPr>
                          <m:t>1</m:t>
                        </m:r>
                      </m:sub>
                    </m:sSub>
                  </m:oMath>
                </a14:m>
                <a:r>
                  <a:rPr lang="en-US" dirty="0" smtClean="0"/>
                  <a:t> are loadings of the 1</a:t>
                </a:r>
                <a:r>
                  <a:rPr lang="en-US" baseline="30000" dirty="0" smtClean="0"/>
                  <a:t>st</a:t>
                </a:r>
                <a:r>
                  <a:rPr lang="en-US" dirty="0" smtClean="0"/>
                  <a:t> principal component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1005" t="-1724"/>
                </a:stretch>
              </a:blipFill>
            </p:spPr>
            <p:txBody>
              <a:bodyPr/>
              <a:lstStyle/>
              <a:p>
                <a:r>
                  <a:rPr lang="en-US">
                    <a:noFill/>
                  </a:rPr>
                  <a:t> </a:t>
                </a:r>
              </a:p>
            </p:txBody>
          </p:sp>
        </mc:Fallback>
      </mc:AlternateContent>
    </p:spTree>
    <p:extLst>
      <p:ext uri="{BB962C8B-B14F-4D97-AF65-F5344CB8AC3E}">
        <p14:creationId xmlns:p14="http://schemas.microsoft.com/office/powerpoint/2010/main" val="250771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Principal Component Analysis</a:t>
            </a:r>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sz="half" idx="2"/>
              </p:nvPr>
            </p:nvSpPr>
            <p:spPr/>
            <p:txBody>
              <a:bodyPr/>
              <a:lstStyle/>
              <a:p>
                <a:r>
                  <a:rPr lang="en-US" dirty="0" smtClean="0"/>
                  <a:t>2</a:t>
                </a:r>
                <a:r>
                  <a:rPr lang="en-US" baseline="30000" dirty="0" smtClean="0"/>
                  <a:t>nd</a:t>
                </a:r>
                <a:r>
                  <a:rPr lang="en-US" dirty="0" smtClean="0"/>
                  <a:t> principal component is another normalized linear component that are </a:t>
                </a:r>
                <a:r>
                  <a:rPr lang="en-US" b="1" u="sng" dirty="0" smtClean="0"/>
                  <a:t>uncorrelated</a:t>
                </a:r>
                <a:r>
                  <a:rPr lang="en-US" dirty="0" smtClean="0"/>
                  <a: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oMath>
                </a14:m>
                <a:r>
                  <a:rPr lang="en-US" dirty="0" smtClean="0"/>
                  <a:t> and have the largest possible variance.</a:t>
                </a:r>
              </a:p>
              <a:p>
                <a:r>
                  <a:rPr lang="en-US" dirty="0" smtClean="0"/>
                  <a:t>Additional principal components are similar.</a:t>
                </a:r>
              </a:p>
              <a:p>
                <a:r>
                  <a:rPr lang="en-US" dirty="0" smtClean="0"/>
                  <a:t>Rule of thumb: principal components that explain about 80% total variation.</a:t>
                </a: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sz="half" idx="2"/>
              </p:nvPr>
            </p:nvSpPr>
            <p:spPr>
              <a:blipFill rotWithShape="0">
                <a:blip r:embed="rId2"/>
                <a:stretch>
                  <a:fillRect l="-2038" t="-1821" r="-1567"/>
                </a:stretch>
              </a:blipFill>
            </p:spPr>
            <p:txBody>
              <a:bodyPr/>
              <a:lstStyle/>
              <a:p>
                <a:r>
                  <a:rPr lang="en-US">
                    <a:noFill/>
                  </a:rPr>
                  <a:t> </a:t>
                </a:r>
              </a:p>
            </p:txBody>
          </p:sp>
        </mc:Fallback>
      </mc:AlternateContent>
      <p:pic>
        <p:nvPicPr>
          <p:cNvPr id="9" name="Content Placeholder 5"/>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8389" t="7295" r="20185"/>
          <a:stretch/>
        </p:blipFill>
        <p:spPr>
          <a:xfrm>
            <a:off x="628650" y="2107081"/>
            <a:ext cx="3886200" cy="3788426"/>
          </a:xfrm>
        </p:spPr>
      </p:pic>
    </p:spTree>
    <p:extLst>
      <p:ext uri="{BB962C8B-B14F-4D97-AF65-F5344CB8AC3E}">
        <p14:creationId xmlns:p14="http://schemas.microsoft.com/office/powerpoint/2010/main" val="160486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Important details: Scaling</a:t>
            </a:r>
            <a:endParaRPr lang="en-US" dirty="0"/>
          </a:p>
        </p:txBody>
      </p:sp>
      <p:sp>
        <p:nvSpPr>
          <p:cNvPr id="6" name="Content Placeholder 5"/>
          <p:cNvSpPr>
            <a:spLocks noGrp="1"/>
          </p:cNvSpPr>
          <p:nvPr>
            <p:ph idx="1"/>
          </p:nvPr>
        </p:nvSpPr>
        <p:spPr/>
        <p:txBody>
          <a:bodyPr/>
          <a:lstStyle/>
          <a:p>
            <a:pPr>
              <a:lnSpc>
                <a:spcPct val="100000"/>
              </a:lnSpc>
            </a:pPr>
            <a:r>
              <a:rPr lang="en-US" dirty="0"/>
              <a:t>Variables are measured in different </a:t>
            </a:r>
            <a:r>
              <a:rPr lang="en-US" dirty="0" smtClean="0"/>
              <a:t>units; therefore, some </a:t>
            </a:r>
            <a:r>
              <a:rPr lang="en-US" dirty="0"/>
              <a:t>of them have very different variance.</a:t>
            </a:r>
          </a:p>
          <a:p>
            <a:pPr lvl="1">
              <a:lnSpc>
                <a:spcPct val="100000"/>
              </a:lnSpc>
            </a:pPr>
            <a:r>
              <a:rPr lang="en-US" dirty="0"/>
              <a:t>If we perform PCA on the unscaled variables, </a:t>
            </a:r>
            <a:r>
              <a:rPr lang="en-US" dirty="0" smtClean="0"/>
              <a:t>the </a:t>
            </a:r>
            <a:r>
              <a:rPr lang="en-US" dirty="0"/>
              <a:t>1st principal loading vector will highly </a:t>
            </a:r>
            <a:r>
              <a:rPr lang="en-US" dirty="0" smtClean="0"/>
              <a:t>weigh </a:t>
            </a:r>
            <a:r>
              <a:rPr lang="en-US" dirty="0"/>
              <a:t>these variables</a:t>
            </a:r>
          </a:p>
          <a:p>
            <a:pPr lvl="1">
              <a:lnSpc>
                <a:spcPct val="100000"/>
              </a:lnSpc>
            </a:pPr>
            <a:r>
              <a:rPr lang="en-US" dirty="0"/>
              <a:t>To avoid this, we typically scale each variable to have standard deviation of 1.</a:t>
            </a:r>
          </a:p>
          <a:p>
            <a:pPr>
              <a:lnSpc>
                <a:spcPct val="100000"/>
              </a:lnSpc>
            </a:pPr>
            <a:r>
              <a:rPr lang="en-US" dirty="0"/>
              <a:t>If variables are not centered, the first principal component is (typically) the vector of the means</a:t>
            </a:r>
          </a:p>
          <a:p>
            <a:pPr lvl="1">
              <a:lnSpc>
                <a:spcPct val="100000"/>
              </a:lnSpc>
            </a:pPr>
            <a:r>
              <a:rPr lang="en-US" dirty="0"/>
              <a:t>If an important trend direction is close to the mean vector, the PCA can't detect (Why?)</a:t>
            </a:r>
          </a:p>
          <a:p>
            <a:pPr lvl="1">
              <a:lnSpc>
                <a:spcPct val="100000"/>
              </a:lnSpc>
            </a:pPr>
            <a:r>
              <a:rPr lang="en-US" dirty="0"/>
              <a:t>Centering is required most of the time.</a:t>
            </a:r>
          </a:p>
          <a:p>
            <a:pPr marL="0" indent="0">
              <a:buNone/>
            </a:pPr>
            <a:endParaRPr lang="en-US" dirty="0"/>
          </a:p>
        </p:txBody>
      </p:sp>
    </p:spTree>
    <p:extLst>
      <p:ext uri="{BB962C8B-B14F-4D97-AF65-F5344CB8AC3E}">
        <p14:creationId xmlns:p14="http://schemas.microsoft.com/office/powerpoint/2010/main" val="101255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details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pPr>
                <a:r>
                  <a:rPr lang="en-US" b="1" dirty="0" smtClean="0"/>
                  <a:t>Uniqueness if the Principal Components</a:t>
                </a:r>
                <a:endParaRPr lang="en-US" dirty="0"/>
              </a:p>
              <a:p>
                <a:pPr lvl="1">
                  <a:lnSpc>
                    <a:spcPct val="100000"/>
                  </a:lnSpc>
                </a:pPr>
                <a:r>
                  <a:rPr lang="en-US" dirty="0"/>
                  <a:t>Each principal component loading vector is unique, up to a sign flip.</a:t>
                </a:r>
              </a:p>
              <a:p>
                <a:pPr lvl="1">
                  <a:lnSpc>
                    <a:spcPct val="100000"/>
                  </a:lnSpc>
                </a:pPr>
                <a:r>
                  <a:rPr lang="en-US" dirty="0"/>
                  <a:t>Two different software will yield the same principal component loading vectors, although the signs of those loading vector may </a:t>
                </a:r>
                <a:r>
                  <a:rPr lang="en-US" dirty="0" smtClean="0"/>
                  <a:t>differ</a:t>
                </a:r>
              </a:p>
              <a:p>
                <a:pPr lvl="1">
                  <a:lnSpc>
                    <a:spcPct val="100000"/>
                  </a:lnSpc>
                </a:pPr>
                <a14:m>
                  <m:oMath xmlns:m="http://schemas.openxmlformats.org/officeDocument/2006/math">
                    <m:r>
                      <m:rPr>
                        <m:nor/>
                      </m:rPr>
                      <a:rPr lang="en-US" b="0" i="0" smtClean="0">
                        <a:latin typeface="Cambria Math" panose="02040503050406030204" pitchFamily="18" charset="0"/>
                      </a:rPr>
                      <m:t>Var</m:t>
                    </m:r>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m:rPr>
                        <m:nor/>
                      </m:rPr>
                      <a:rPr lang="en-US" b="0" i="0" smtClean="0">
                        <a:latin typeface="Cambria Math" panose="02040503050406030204" pitchFamily="18" charset="0"/>
                      </a:rPr>
                      <m:t>Var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endParaRPr lang="en-US" dirty="0"/>
              </a:p>
              <a:p>
                <a:pPr>
                  <a:lnSpc>
                    <a:spcPct val="100000"/>
                  </a:lnSpc>
                </a:pPr>
                <a:r>
                  <a:rPr lang="en-US" dirty="0"/>
                  <a:t>In text analysis, </a:t>
                </a:r>
                <a:r>
                  <a:rPr lang="en-US" dirty="0" err="1"/>
                  <a:t>tf-idf</a:t>
                </a:r>
                <a:r>
                  <a:rPr lang="en-US" dirty="0"/>
                  <a:t> weights are on the same units. We only need to center the data.</a:t>
                </a:r>
              </a:p>
              <a:p>
                <a:pPr lvl="1">
                  <a:lnSpc>
                    <a:spcPct val="100000"/>
                  </a:lnSpc>
                </a:pPr>
                <a:r>
                  <a:rPr lang="en-US" dirty="0"/>
                  <a:t>Normalization by having the standard deviation being 1 will undo the effect of IDF.</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t="-928" r="-1700"/>
                </a:stretch>
              </a:blipFill>
            </p:spPr>
            <p:txBody>
              <a:bodyPr/>
              <a:lstStyle/>
              <a:p>
                <a:r>
                  <a:rPr lang="en-US">
                    <a:noFill/>
                  </a:rPr>
                  <a:t> </a:t>
                </a:r>
              </a:p>
            </p:txBody>
          </p:sp>
        </mc:Fallback>
      </mc:AlternateContent>
    </p:spTree>
    <p:extLst>
      <p:ext uri="{BB962C8B-B14F-4D97-AF65-F5344CB8AC3E}">
        <p14:creationId xmlns:p14="http://schemas.microsoft.com/office/powerpoint/2010/main" val="110668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Method</a:t>
            </a:r>
            <a:br>
              <a:rPr lang="en-US" dirty="0" smtClean="0"/>
            </a:br>
            <a:r>
              <a:rPr lang="en-US" dirty="0" smtClean="0"/>
              <a:t>Clustering</a:t>
            </a:r>
            <a:endParaRPr lang="en-US" dirty="0"/>
          </a:p>
        </p:txBody>
      </p:sp>
      <p:sp>
        <p:nvSpPr>
          <p:cNvPr id="3" name="Content Placeholder 2"/>
          <p:cNvSpPr>
            <a:spLocks noGrp="1"/>
          </p:cNvSpPr>
          <p:nvPr>
            <p:ph idx="1"/>
          </p:nvPr>
        </p:nvSpPr>
        <p:spPr/>
        <p:txBody>
          <a:bodyPr/>
          <a:lstStyle/>
          <a:p>
            <a:r>
              <a:rPr lang="en-US" b="1" dirty="0"/>
              <a:t>Big idea:</a:t>
            </a:r>
            <a:r>
              <a:rPr lang="en-US" dirty="0"/>
              <a:t> partition observations into distinct groups such that</a:t>
            </a:r>
          </a:p>
          <a:p>
            <a:pPr lvl="1"/>
            <a:r>
              <a:rPr lang="en-US" dirty="0"/>
              <a:t>observations </a:t>
            </a:r>
            <a:r>
              <a:rPr lang="en-US" b="1" dirty="0"/>
              <a:t>within</a:t>
            </a:r>
            <a:r>
              <a:rPr lang="en-US" dirty="0"/>
              <a:t> each group are similar to each other</a:t>
            </a:r>
          </a:p>
          <a:p>
            <a:pPr lvl="1"/>
            <a:r>
              <a:rPr lang="en-US" dirty="0"/>
              <a:t>observations in </a:t>
            </a:r>
            <a:r>
              <a:rPr lang="en-US" b="1" dirty="0"/>
              <a:t>different</a:t>
            </a:r>
            <a:r>
              <a:rPr lang="en-US" dirty="0"/>
              <a:t> groups are different from each other</a:t>
            </a:r>
          </a:p>
          <a:p>
            <a:r>
              <a:rPr lang="en-US" b="1" dirty="0"/>
              <a:t>What we need:</a:t>
            </a:r>
            <a:r>
              <a:rPr lang="en-US" dirty="0"/>
              <a:t> a clear idea of what it means for two or more observations to be </a:t>
            </a:r>
            <a:r>
              <a:rPr lang="en-US" i="1" dirty="0"/>
              <a:t>similar</a:t>
            </a:r>
            <a:r>
              <a:rPr lang="en-US" dirty="0"/>
              <a:t> or </a:t>
            </a:r>
            <a:r>
              <a:rPr lang="en-US" i="1" dirty="0"/>
              <a:t>different</a:t>
            </a:r>
            <a:endParaRPr lang="en-US" dirty="0"/>
          </a:p>
          <a:p>
            <a:pPr lvl="1"/>
            <a:r>
              <a:rPr lang="en-US" dirty="0"/>
              <a:t>This is usually a domain-specific consideration that must be made based on additional knowledge of the data.</a:t>
            </a:r>
          </a:p>
          <a:p>
            <a:r>
              <a:rPr lang="en-US" b="1" dirty="0"/>
              <a:t>Question:</a:t>
            </a:r>
            <a:r>
              <a:rPr lang="en-US" dirty="0"/>
              <a:t> If I have two documents, how did I know that they are similar without reading both</a:t>
            </a:r>
            <a:r>
              <a:rPr lang="en-US" dirty="0" smtClean="0"/>
              <a:t>?</a:t>
            </a:r>
            <a:endParaRPr lang="en-US" dirty="0"/>
          </a:p>
        </p:txBody>
      </p:sp>
    </p:spTree>
    <p:extLst>
      <p:ext uri="{BB962C8B-B14F-4D97-AF65-F5344CB8AC3E}">
        <p14:creationId xmlns:p14="http://schemas.microsoft.com/office/powerpoint/2010/main" val="339580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the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Many questions can be solved with the measure of similarity.</a:t>
                </a:r>
              </a:p>
              <a:p>
                <a:pPr lvl="1"/>
                <a:r>
                  <a:rPr lang="en-US" dirty="0"/>
                  <a:t>Sport articles are </a:t>
                </a:r>
                <a:r>
                  <a:rPr lang="en-US" i="1" dirty="0"/>
                  <a:t>similar</a:t>
                </a:r>
                <a:r>
                  <a:rPr lang="en-US" dirty="0"/>
                  <a:t>. A document is about sport if it is similar to a corpus about sport</a:t>
                </a:r>
                <a:r>
                  <a:rPr lang="en-US" dirty="0" smtClean="0"/>
                  <a:t>.</a:t>
                </a:r>
              </a:p>
              <a:p>
                <a:r>
                  <a:rPr lang="en-US" b="1" dirty="0"/>
                  <a:t>Approach:</a:t>
                </a:r>
                <a:r>
                  <a:rPr lang="en-US" dirty="0"/>
                  <a:t> proximity </a:t>
                </a:r>
                <a:r>
                  <a:rPr lang="en-US" dirty="0" smtClean="0"/>
                  <a:t>≈</a:t>
                </a:r>
                <a:r>
                  <a:rPr lang="en-US" dirty="0"/>
                  <a:t> negative distance</a:t>
                </a:r>
              </a:p>
              <a:p>
                <a:pPr lvl="1"/>
                <a:r>
                  <a:rPr lang="en-US" dirty="0"/>
                  <a:t>Two documents are similar if their </a:t>
                </a:r>
                <a:r>
                  <a:rPr lang="en-US" dirty="0" smtClean="0"/>
                  <a:t>represented </a:t>
                </a:r>
                <a:r>
                  <a:rPr lang="en-US" dirty="0"/>
                  <a:t>points in the term model space are close to each other.</a:t>
                </a:r>
              </a:p>
              <a:p>
                <a:pPr lvl="1"/>
                <a:r>
                  <a:rPr lang="en-US" dirty="0"/>
                  <a:t>How to define distance between two documents?</a:t>
                </a:r>
              </a:p>
              <a:p>
                <a:r>
                  <a:rPr lang="en-US" dirty="0" smtClean="0"/>
                  <a:t>Euclidean distance – learned in Algebra courses</a:t>
                </a:r>
              </a:p>
              <a:p>
                <a:pPr lvl="1"/>
                <a:r>
                  <a:rPr lang="en-US" dirty="0" smtClean="0"/>
                  <a:t>Example: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d>
                  </m:oMath>
                </a14:m>
                <a:r>
                  <a:rPr lang="en-US" dirty="0" smtClean="0"/>
                  <a:t> and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e>
                              </m:d>
                            </m:e>
                            <m:sup>
                              <m:r>
                                <a:rPr lang="en-US" i="1">
                                  <a:latin typeface="Cambria Math" panose="02040503050406030204" pitchFamily="18" charset="0"/>
                                </a:rPr>
                                <m:t>2</m:t>
                              </m:r>
                            </m:sup>
                          </m:sSup>
                        </m:e>
                      </m:ra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t="-1724" r="-773"/>
                </a:stretch>
              </a:blipFill>
            </p:spPr>
            <p:txBody>
              <a:bodyPr/>
              <a:lstStyle/>
              <a:p>
                <a:r>
                  <a:rPr lang="en-US">
                    <a:noFill/>
                  </a:rPr>
                  <a:t> </a:t>
                </a:r>
              </a:p>
            </p:txBody>
          </p:sp>
        </mc:Fallback>
      </mc:AlternateContent>
    </p:spTree>
    <p:extLst>
      <p:ext uri="{BB962C8B-B14F-4D97-AF65-F5344CB8AC3E}">
        <p14:creationId xmlns:p14="http://schemas.microsoft.com/office/powerpoint/2010/main" val="2473929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Metrics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Euclidean distance.</a:t>
                </a:r>
              </a:p>
              <a:p>
                <a:r>
                  <a:rPr lang="en-US" dirty="0" smtClean="0"/>
                  <a:t>Manhattan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t="-1724"/>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11" y="2884811"/>
            <a:ext cx="3708178" cy="3708178"/>
          </a:xfrm>
          <a:prstGeom prst="rect">
            <a:avLst/>
          </a:prstGeom>
        </p:spPr>
      </p:pic>
    </p:spTree>
    <p:extLst>
      <p:ext uri="{BB962C8B-B14F-4D97-AF65-F5344CB8AC3E}">
        <p14:creationId xmlns:p14="http://schemas.microsoft.com/office/powerpoint/2010/main" val="14388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distance is a bad idea</a:t>
            </a:r>
            <a:endParaRPr lang="en-US" dirty="0"/>
          </a:p>
        </p:txBody>
      </p:sp>
      <p:sp>
        <p:nvSpPr>
          <p:cNvPr id="3" name="Content Placeholder 2"/>
          <p:cNvSpPr>
            <a:spLocks noGrp="1"/>
          </p:cNvSpPr>
          <p:nvPr>
            <p:ph idx="1"/>
          </p:nvPr>
        </p:nvSpPr>
        <p:spPr/>
        <p:txBody>
          <a:bodyPr/>
          <a:lstStyle/>
          <a:p>
            <a:r>
              <a:rPr lang="en-US" dirty="0"/>
              <a:t>Euclidean distance is </a:t>
            </a:r>
            <a:r>
              <a:rPr lang="en-US" b="1" dirty="0"/>
              <a:t>large</a:t>
            </a:r>
            <a:r>
              <a:rPr lang="en-US" dirty="0"/>
              <a:t> for vectors of </a:t>
            </a:r>
            <a:r>
              <a:rPr lang="en-US" b="1" dirty="0"/>
              <a:t>different lengths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7812"/>
            <a:ext cx="9144000" cy="4356698"/>
          </a:xfrm>
          <a:prstGeom prst="rect">
            <a:avLst/>
          </a:prstGeom>
        </p:spPr>
      </p:pic>
    </p:spTree>
    <p:extLst>
      <p:ext uri="{BB962C8B-B14F-4D97-AF65-F5344CB8AC3E}">
        <p14:creationId xmlns:p14="http://schemas.microsoft.com/office/powerpoint/2010/main" val="1078119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angle instead of distance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580147"/>
                <a:ext cx="7886700" cy="5022954"/>
              </a:xfrm>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r>
                  <a:rPr lang="en-US" dirty="0" smtClean="0"/>
                  <a:t>Use the cosine of the angle to measure the similarity.</a:t>
                </a:r>
              </a:p>
              <a:p>
                <a:pPr lvl="1"/>
                <a:r>
                  <a:rPr lang="en-US" dirty="0"/>
                  <a:t>Cosine is a monotonically decreasing function of the angle for the interval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𝜋</m:t>
                    </m:r>
                    <m:r>
                      <a:rPr lang="en-US" b="0" i="1" smtClean="0">
                        <a:latin typeface="Cambria Math" panose="02040503050406030204" pitchFamily="18" charset="0"/>
                      </a:rPr>
                      <m:t>]</m:t>
                    </m:r>
                  </m:oMath>
                </a14:m>
                <a:r>
                  <a:rPr lang="en-US" dirty="0" smtClean="0"/>
                  <a:t>.</a:t>
                </a:r>
                <a:endParaRPr lang="en-US" dirty="0"/>
              </a:p>
              <a:p>
                <a:pPr lvl="1"/>
                <a:r>
                  <a:rPr lang="en-US" dirty="0"/>
                  <a:t>How to compute the cosine? </a:t>
                </a:r>
                <a:r>
                  <a:rPr lang="en-US" dirty="0" smtClean="0"/>
                  <a:t>from MATH 222?</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580147"/>
                <a:ext cx="7886700" cy="5022954"/>
              </a:xfrm>
              <a:blipFill rotWithShape="0">
                <a:blip r:embed="rId2"/>
                <a:stretch>
                  <a:fillRect l="-1005"/>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494005"/>
            <a:ext cx="4572000" cy="3311896"/>
          </a:xfrm>
          <a:prstGeom prst="rect">
            <a:avLst/>
          </a:prstGeom>
        </p:spPr>
      </p:pic>
    </p:spTree>
    <p:extLst>
      <p:ext uri="{BB962C8B-B14F-4D97-AF65-F5344CB8AC3E}">
        <p14:creationId xmlns:p14="http://schemas.microsoft.com/office/powerpoint/2010/main" val="1344371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and Data Mining</a:t>
            </a:r>
            <a:endParaRPr lang="en-US" dirty="0"/>
          </a:p>
        </p:txBody>
      </p:sp>
      <p:sp>
        <p:nvSpPr>
          <p:cNvPr id="3" name="Content Placeholder 2"/>
          <p:cNvSpPr>
            <a:spLocks noGrp="1"/>
          </p:cNvSpPr>
          <p:nvPr>
            <p:ph idx="1"/>
          </p:nvPr>
        </p:nvSpPr>
        <p:spPr/>
        <p:txBody>
          <a:bodyPr/>
          <a:lstStyle/>
          <a:p>
            <a:r>
              <a:rPr lang="en-US" dirty="0" smtClean="0"/>
              <a:t>A large collection of ML/DM is supervising methods.</a:t>
            </a:r>
          </a:p>
          <a:p>
            <a:pPr lvl="1"/>
            <a:r>
              <a:rPr lang="en-US" u="sng" dirty="0" smtClean="0"/>
              <a:t>Big idea:</a:t>
            </a:r>
            <a:r>
              <a:rPr lang="en-US" dirty="0" smtClean="0"/>
              <a:t> Predict the values of the response using some function of available predictors.</a:t>
            </a:r>
          </a:p>
          <a:p>
            <a:pPr lvl="1"/>
            <a:r>
              <a:rPr lang="en-US" dirty="0" smtClean="0"/>
              <a:t>Supervised methods build models based on the data set with both responses and predictors.</a:t>
            </a:r>
          </a:p>
          <a:p>
            <a:pPr lvl="1"/>
            <a:r>
              <a:rPr lang="en-US" dirty="0" smtClean="0"/>
              <a:t>Example: Regression models, tree-based models (for small to medium data), neural network and deep learning (large data sets)</a:t>
            </a:r>
          </a:p>
          <a:p>
            <a:r>
              <a:rPr lang="en-US" dirty="0" smtClean="0"/>
              <a:t>More relevant in text analysis, we don’t have a response, things get a little messier…</a:t>
            </a:r>
          </a:p>
          <a:p>
            <a:pPr lvl="1"/>
            <a:r>
              <a:rPr lang="en-US" dirty="0" smtClean="0"/>
              <a:t>Very large dimension (i.e., dimension = total number of unique tokens in the data set)</a:t>
            </a:r>
          </a:p>
        </p:txBody>
      </p:sp>
    </p:spTree>
    <p:extLst>
      <p:ext uri="{BB962C8B-B14F-4D97-AF65-F5344CB8AC3E}">
        <p14:creationId xmlns:p14="http://schemas.microsoft.com/office/powerpoint/2010/main" val="41171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442"/>
            <a:ext cx="7886700" cy="1563254"/>
          </a:xfrm>
        </p:spPr>
        <p:txBody>
          <a:bodyPr/>
          <a:lstStyle/>
          <a:p>
            <a:r>
              <a:rPr lang="en-US" dirty="0" smtClean="0"/>
              <a:t>Unsupervised Method</a:t>
            </a:r>
            <a:br>
              <a:rPr lang="en-US" dirty="0" smtClean="0"/>
            </a:br>
            <a:r>
              <a:rPr lang="en-US" dirty="0" smtClean="0"/>
              <a:t>Clustering</a:t>
            </a:r>
            <a:endParaRPr lang="en-US" dirty="0"/>
          </a:p>
        </p:txBody>
      </p:sp>
      <p:sp>
        <p:nvSpPr>
          <p:cNvPr id="3" name="Content Placeholder 2"/>
          <p:cNvSpPr>
            <a:spLocks noGrp="1"/>
          </p:cNvSpPr>
          <p:nvPr>
            <p:ph idx="1"/>
          </p:nvPr>
        </p:nvSpPr>
        <p:spPr>
          <a:xfrm>
            <a:off x="628650" y="1820707"/>
            <a:ext cx="7886700" cy="4356255"/>
          </a:xfrm>
        </p:spPr>
        <p:txBody>
          <a:bodyPr/>
          <a:lstStyle/>
          <a:p>
            <a:pPr>
              <a:lnSpc>
                <a:spcPct val="100000"/>
              </a:lnSpc>
            </a:pPr>
            <a:r>
              <a:rPr lang="en-US" b="1" dirty="0"/>
              <a:t>Goal:</a:t>
            </a:r>
            <a:r>
              <a:rPr lang="en-US" dirty="0"/>
              <a:t> partition the observations into a </a:t>
            </a:r>
            <a:r>
              <a:rPr lang="en-US" b="1" dirty="0" smtClean="0"/>
              <a:t>pre-specified </a:t>
            </a:r>
            <a:r>
              <a:rPr lang="en-US" dirty="0" smtClean="0"/>
              <a:t>number </a:t>
            </a:r>
            <a:r>
              <a:rPr lang="en-US" dirty="0"/>
              <a:t>of groups</a:t>
            </a:r>
          </a:p>
          <a:p>
            <a:pPr lvl="1">
              <a:lnSpc>
                <a:spcPct val="100000"/>
              </a:lnSpc>
            </a:pPr>
            <a:r>
              <a:rPr lang="en-US" dirty="0"/>
              <a:t>"partition" means that each observation is assigned to </a:t>
            </a:r>
            <a:r>
              <a:rPr lang="en-US" b="1" dirty="0"/>
              <a:t>exactly one</a:t>
            </a:r>
            <a:r>
              <a:rPr lang="en-US" dirty="0"/>
              <a:t> group.</a:t>
            </a:r>
          </a:p>
          <a:p>
            <a:pPr lvl="1">
              <a:lnSpc>
                <a:spcPct val="100000"/>
              </a:lnSpc>
            </a:pPr>
            <a:r>
              <a:rPr lang="en-US" dirty="0" smtClean="0"/>
              <a:t>(If time permits) </a:t>
            </a:r>
            <a:r>
              <a:rPr lang="en-US" dirty="0"/>
              <a:t>In topic modeling, an document/article can be about two or more topics.</a:t>
            </a:r>
          </a:p>
          <a:p>
            <a:pPr>
              <a:lnSpc>
                <a:spcPct val="100000"/>
              </a:lnSpc>
            </a:pPr>
            <a:r>
              <a:rPr lang="en-US" i="1" dirty="0"/>
              <a:t>Brainstorming:</a:t>
            </a:r>
            <a:r>
              <a:rPr lang="en-US" dirty="0"/>
              <a:t> How should we define a cluster?</a:t>
            </a:r>
          </a:p>
          <a:p>
            <a:pPr lvl="1">
              <a:lnSpc>
                <a:spcPct val="100000"/>
              </a:lnSpc>
            </a:pPr>
            <a:r>
              <a:rPr lang="en-US" b="1" dirty="0"/>
              <a:t>Big idea:</a:t>
            </a:r>
            <a:r>
              <a:rPr lang="en-US" dirty="0"/>
              <a:t> good clustering = </a:t>
            </a:r>
            <a:r>
              <a:rPr lang="en-US" b="1" dirty="0"/>
              <a:t>within-cluster variation</a:t>
            </a:r>
            <a:r>
              <a:rPr lang="en-US" dirty="0"/>
              <a:t> is as small as possible</a:t>
            </a:r>
          </a:p>
          <a:p>
            <a:endParaRPr lang="en-US" dirty="0"/>
          </a:p>
        </p:txBody>
      </p:sp>
    </p:spTree>
    <p:extLst>
      <p:ext uri="{BB962C8B-B14F-4D97-AF65-F5344CB8AC3E}">
        <p14:creationId xmlns:p14="http://schemas.microsoft.com/office/powerpoint/2010/main" val="794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 A bit of Math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580147"/>
                <a:ext cx="7886700" cy="4942034"/>
              </a:xfrm>
            </p:spPr>
            <p:txBody>
              <a:bodyPr>
                <a:normAutofit/>
              </a:bodyPr>
              <a:lstStyle/>
              <a:p>
                <a:r>
                  <a:rPr lang="en-US" dirty="0" smtClean="0"/>
                  <a:t>Performing clustering is equivalent to solving:</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min</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𝐾</m:t>
                              </m:r>
                            </m:sub>
                          </m:sSub>
                        </m:sub>
                      </m:sSub>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𝐾</m:t>
                          </m:r>
                        </m:sup>
                        <m:e>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r>
                            <a:rPr lang="en-US" b="0" i="1" smtClean="0">
                              <a:latin typeface="Cambria Math" panose="02040503050406030204" pitchFamily="18" charset="0"/>
                            </a:rPr>
                            <m:t>) </m:t>
                          </m:r>
                        </m:e>
                      </m:nary>
                    </m:oMath>
                  </m:oMathPara>
                </a14:m>
                <a:endParaRPr lang="en-US" dirty="0" smtClean="0"/>
              </a:p>
              <a:p>
                <a:pPr marL="0" indent="0">
                  <a:buNone/>
                </a:pPr>
                <a:r>
                  <a:rPr lang="en-US" dirty="0"/>
                  <a:t> </a:t>
                </a:r>
                <a:r>
                  <a:rPr lang="en-US" dirty="0" smtClean="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oMath>
                </a14:m>
                <a:r>
                  <a:rPr lang="en-US" dirty="0" smtClean="0"/>
                  <a:t> are partitions of observations and</a:t>
                </a:r>
                <a:br>
                  <a:rPr lang="en-US" dirty="0" smtClean="0"/>
                </a:br>
                <a:r>
                  <a:rPr lang="en-US" dirty="0" smtClean="0"/>
                  <a:t>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smtClean="0"/>
                  <a:t> measures the within-cluster variation</a:t>
                </a:r>
              </a:p>
              <a:p>
                <a:r>
                  <a:rPr lang="en-US" dirty="0"/>
                  <a:t>Many ways to measure the within-cluster variation.</a:t>
                </a:r>
              </a:p>
              <a:p>
                <a:pPr lvl="1"/>
                <a:r>
                  <a:rPr lang="en-US" dirty="0"/>
                  <a:t>Example: </a:t>
                </a:r>
                <a14:m>
                  <m:oMath xmlns:m="http://schemas.openxmlformats.org/officeDocument/2006/math">
                    <m:r>
                      <a:rPr lang="en-US" b="0" i="1" smtClean="0">
                        <a:latin typeface="Cambria Math" panose="02040503050406030204" pitchFamily="18" charset="0"/>
                      </a:rPr>
                      <m:t>𝑊</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e>
                    </m:d>
                  </m:oMath>
                </a14:m>
                <a:r>
                  <a:rPr lang="en-US" dirty="0"/>
                  <a:t> is the average over the Euclidean distance between all pairs with cluster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oMath>
                </a14:m>
                <a:endParaRPr lang="en-US" dirty="0" smtClean="0"/>
              </a:p>
              <a:p>
                <a:r>
                  <a:rPr lang="en-US" b="1" dirty="0"/>
                  <a:t>Question:</a:t>
                </a:r>
                <a:r>
                  <a:rPr lang="en-US" dirty="0"/>
                  <a:t> Any concerns with the approach? What is the problem with this approach?</a:t>
                </a:r>
              </a:p>
              <a:p>
                <a:pPr lvl="1"/>
                <a:r>
                  <a:rPr lang="en-US" dirty="0"/>
                  <a:t>There are too many ways to partition observations into K pre-specified clusters</a:t>
                </a:r>
                <a:r>
                  <a:rPr lang="en-US" dirty="0" smtClean="0"/>
                  <a:t>.</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580147"/>
                <a:ext cx="7886700" cy="4942034"/>
              </a:xfrm>
              <a:blipFill rotWithShape="0">
                <a:blip r:embed="rId2"/>
                <a:stretch>
                  <a:fillRect l="-1005" t="-1603" r="-1700"/>
                </a:stretch>
              </a:blipFill>
            </p:spPr>
            <p:txBody>
              <a:bodyPr/>
              <a:lstStyle/>
              <a:p>
                <a:r>
                  <a:rPr lang="en-US">
                    <a:noFill/>
                  </a:rPr>
                  <a:t> </a:t>
                </a:r>
              </a:p>
            </p:txBody>
          </p:sp>
        </mc:Fallback>
      </mc:AlternateContent>
    </p:spTree>
    <p:extLst>
      <p:ext uri="{BB962C8B-B14F-4D97-AF65-F5344CB8AC3E}">
        <p14:creationId xmlns:p14="http://schemas.microsoft.com/office/powerpoint/2010/main" val="74006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Algorithm</a:t>
            </a:r>
            <a:endParaRPr lang="en-US" dirty="0"/>
          </a:p>
        </p:txBody>
      </p:sp>
      <p:sp>
        <p:nvSpPr>
          <p:cNvPr id="3" name="Content Placeholder 2"/>
          <p:cNvSpPr>
            <a:spLocks noGrp="1"/>
          </p:cNvSpPr>
          <p:nvPr>
            <p:ph idx="1"/>
          </p:nvPr>
        </p:nvSpPr>
        <p:spPr>
          <a:xfrm>
            <a:off x="628650" y="1580147"/>
            <a:ext cx="7886700" cy="4950126"/>
          </a:xfrm>
        </p:spPr>
        <p:txBody>
          <a:bodyPr>
            <a:normAutofit/>
          </a:bodyPr>
          <a:lstStyle/>
          <a:p>
            <a:pPr>
              <a:lnSpc>
                <a:spcPct val="100000"/>
              </a:lnSpc>
            </a:pPr>
            <a:r>
              <a:rPr lang="en-US" dirty="0"/>
              <a:t>A very simple algorithm can be shown to provide </a:t>
            </a:r>
            <a:r>
              <a:rPr lang="en-US" dirty="0" smtClean="0"/>
              <a:t> </a:t>
            </a:r>
            <a:r>
              <a:rPr lang="en-US" dirty="0"/>
              <a:t>a "pretty good" </a:t>
            </a:r>
            <a:r>
              <a:rPr lang="en-US" dirty="0" smtClean="0"/>
              <a:t>solution (frequently used in practice).</a:t>
            </a:r>
          </a:p>
          <a:p>
            <a:pPr>
              <a:lnSpc>
                <a:spcPct val="100000"/>
              </a:lnSpc>
            </a:pPr>
            <a:r>
              <a:rPr lang="en-US" b="1" dirty="0" smtClean="0"/>
              <a:t>Algorithm:</a:t>
            </a:r>
          </a:p>
          <a:p>
            <a:pPr marL="914400" lvl="1" indent="-457200">
              <a:lnSpc>
                <a:spcPct val="100000"/>
              </a:lnSpc>
              <a:buFont typeface="+mj-lt"/>
              <a:buAutoNum type="arabicPeriod"/>
            </a:pPr>
            <a:r>
              <a:rPr lang="en-US" dirty="0"/>
              <a:t>Randomly assign a number, from 1 to </a:t>
            </a:r>
            <a:r>
              <a:rPr lang="en-US" dirty="0" smtClean="0"/>
              <a:t>K, </a:t>
            </a:r>
            <a:r>
              <a:rPr lang="en-US" dirty="0"/>
              <a:t>to each of the observations. These served as initial cluster assignments for the observations.</a:t>
            </a:r>
          </a:p>
          <a:p>
            <a:pPr marL="914400" lvl="1" indent="-457200">
              <a:lnSpc>
                <a:spcPct val="100000"/>
              </a:lnSpc>
              <a:buFont typeface="+mj-lt"/>
              <a:buAutoNum type="arabicPeriod"/>
            </a:pPr>
            <a:r>
              <a:rPr lang="en-US" dirty="0"/>
              <a:t>Iterate until the cluster assignments stop changing:</a:t>
            </a:r>
          </a:p>
          <a:p>
            <a:pPr marL="1371600" lvl="2" indent="-457200">
              <a:lnSpc>
                <a:spcPct val="100000"/>
              </a:lnSpc>
              <a:buFont typeface="+mj-lt"/>
              <a:buAutoNum type="alphaLcParenR"/>
            </a:pPr>
            <a:r>
              <a:rPr lang="en-US" dirty="0" smtClean="0"/>
              <a:t>Compute </a:t>
            </a:r>
            <a:r>
              <a:rPr lang="en-US" dirty="0"/>
              <a:t>the vector of the feature means for the observation in the k-</a:t>
            </a:r>
            <a:r>
              <a:rPr lang="en-US" dirty="0" err="1"/>
              <a:t>th</a:t>
            </a:r>
            <a:r>
              <a:rPr lang="en-US" dirty="0"/>
              <a:t> cluster (this is called the </a:t>
            </a:r>
            <a:r>
              <a:rPr lang="en-US" b="1" dirty="0"/>
              <a:t>centroid</a:t>
            </a:r>
            <a:r>
              <a:rPr lang="en-US" dirty="0"/>
              <a:t>)</a:t>
            </a:r>
          </a:p>
          <a:p>
            <a:pPr marL="1371600" lvl="2" indent="-457200">
              <a:lnSpc>
                <a:spcPct val="100000"/>
              </a:lnSpc>
              <a:buFont typeface="+mj-lt"/>
              <a:buAutoNum type="alphaLcParenR"/>
            </a:pPr>
            <a:r>
              <a:rPr lang="en-US" dirty="0" smtClean="0"/>
              <a:t>Assign </a:t>
            </a:r>
            <a:r>
              <a:rPr lang="en-US" dirty="0"/>
              <a:t>each observation to the cluster whose centroid is closest (where "closest" is defined using Euclidean distance)</a:t>
            </a:r>
          </a:p>
          <a:p>
            <a:pPr marL="914400" lvl="1" indent="-457200">
              <a:buFont typeface="+mj-lt"/>
              <a:buAutoNum type="arabicPeriod"/>
            </a:pPr>
            <a:endParaRPr lang="en-US" dirty="0" smtClean="0"/>
          </a:p>
        </p:txBody>
      </p:sp>
    </p:spTree>
    <p:extLst>
      <p:ext uri="{BB962C8B-B14F-4D97-AF65-F5344CB8AC3E}">
        <p14:creationId xmlns:p14="http://schemas.microsoft.com/office/powerpoint/2010/main" val="2402385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Example – K = 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579563"/>
            <a:ext cx="3657600" cy="5219274"/>
          </a:xfrm>
        </p:spPr>
      </p:pic>
    </p:spTree>
    <p:extLst>
      <p:ext uri="{BB962C8B-B14F-4D97-AF65-F5344CB8AC3E}">
        <p14:creationId xmlns:p14="http://schemas.microsoft.com/office/powerpoint/2010/main" val="1727888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Example – K = 3</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579563"/>
            <a:ext cx="3657600" cy="5229065"/>
          </a:xfrm>
        </p:spPr>
      </p:pic>
    </p:spTree>
    <p:extLst>
      <p:ext uri="{BB962C8B-B14F-4D97-AF65-F5344CB8AC3E}">
        <p14:creationId xmlns:p14="http://schemas.microsoft.com/office/powerpoint/2010/main" val="3451687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Example – K = 3</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579563"/>
            <a:ext cx="3657600" cy="5229065"/>
          </a:xfrm>
        </p:spPr>
      </p:pic>
    </p:spTree>
    <p:extLst>
      <p:ext uri="{BB962C8B-B14F-4D97-AF65-F5344CB8AC3E}">
        <p14:creationId xmlns:p14="http://schemas.microsoft.com/office/powerpoint/2010/main" val="2056498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Example – K = 3</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579563"/>
            <a:ext cx="3657600" cy="5219273"/>
          </a:xfrm>
        </p:spPr>
      </p:pic>
    </p:spTree>
    <p:extLst>
      <p:ext uri="{BB962C8B-B14F-4D97-AF65-F5344CB8AC3E}">
        <p14:creationId xmlns:p14="http://schemas.microsoft.com/office/powerpoint/2010/main" val="3849819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Example – K = 3</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579563"/>
            <a:ext cx="3657600" cy="5219274"/>
          </a:xfrm>
        </p:spPr>
      </p:pic>
    </p:spTree>
    <p:extLst>
      <p:ext uri="{BB962C8B-B14F-4D97-AF65-F5344CB8AC3E}">
        <p14:creationId xmlns:p14="http://schemas.microsoft.com/office/powerpoint/2010/main" val="22025006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Example – K = 3</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6040" y="1579561"/>
            <a:ext cx="3931920" cy="5228838"/>
          </a:xfrm>
        </p:spPr>
      </p:pic>
    </p:spTree>
    <p:extLst>
      <p:ext uri="{BB962C8B-B14F-4D97-AF65-F5344CB8AC3E}">
        <p14:creationId xmlns:p14="http://schemas.microsoft.com/office/powerpoint/2010/main" val="2959683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lstStyle/>
          <a:p>
            <a:r>
              <a:rPr lang="en-US" b="1" dirty="0" smtClean="0"/>
              <a:t>Question: </a:t>
            </a:r>
            <a:r>
              <a:rPr lang="en-US" dirty="0" smtClean="0"/>
              <a:t>Why does the K-means algorithm work?</a:t>
            </a:r>
          </a:p>
          <a:p>
            <a:r>
              <a:rPr lang="en-US" b="1" dirty="0" smtClean="0"/>
              <a:t>Answer: </a:t>
            </a:r>
          </a:p>
          <a:p>
            <a:pPr lvl="1"/>
            <a:r>
              <a:rPr lang="en-US" dirty="0" smtClean="0"/>
              <a:t>The process decreases the cluster variation at each step. </a:t>
            </a:r>
          </a:p>
          <a:p>
            <a:pPr lvl="1"/>
            <a:r>
              <a:rPr lang="en-US" dirty="0" smtClean="0"/>
              <a:t>For a list of numbers, the mean minimizes the sum of squares (for Euclidean distance)</a:t>
            </a:r>
          </a:p>
          <a:p>
            <a:r>
              <a:rPr lang="en-US" b="1" dirty="0" smtClean="0"/>
              <a:t>Note:</a:t>
            </a:r>
          </a:p>
          <a:p>
            <a:pPr lvl="1"/>
            <a:r>
              <a:rPr lang="en-US" dirty="0" smtClean="0"/>
              <a:t>K-means algorithm find a local rather than a global best solutions</a:t>
            </a:r>
            <a:endParaRPr lang="en-US" dirty="0"/>
          </a:p>
          <a:p>
            <a:pPr lvl="1"/>
            <a:r>
              <a:rPr lang="en-US" dirty="0" smtClean="0"/>
              <a:t>Due to the initial (random) assignment </a:t>
            </a:r>
          </a:p>
          <a:p>
            <a:pPr lvl="1"/>
            <a:r>
              <a:rPr lang="en-US" dirty="0" smtClean="0"/>
              <a:t>In practice: run algorithm multiple times from different initial configurations to avoid getting “stuck”</a:t>
            </a:r>
          </a:p>
        </p:txBody>
      </p:sp>
    </p:spTree>
    <p:extLst>
      <p:ext uri="{BB962C8B-B14F-4D97-AF65-F5344CB8AC3E}">
        <p14:creationId xmlns:p14="http://schemas.microsoft.com/office/powerpoint/2010/main" val="2257002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smtClean="0"/>
                  <a:t>Goal:</a:t>
                </a:r>
                <a:r>
                  <a:rPr lang="en-US" dirty="0" smtClean="0"/>
                  <a:t> </a:t>
                </a:r>
                <a:r>
                  <a:rPr lang="en-US" dirty="0"/>
                  <a:t>look for structures or patterns in the </a:t>
                </a:r>
                <a:r>
                  <a:rPr lang="en-US" dirty="0" smtClean="0"/>
                  <a:t>data </a:t>
                </a:r>
                <a:r>
                  <a:rPr lang="en-US" b="1" dirty="0" smtClean="0"/>
                  <a:t>without </a:t>
                </a:r>
                <a:r>
                  <a:rPr lang="en-US" dirty="0" smtClean="0"/>
                  <a:t>having </a:t>
                </a:r>
                <a:r>
                  <a:rPr lang="en-US" dirty="0"/>
                  <a:t>a clear goal (i.e., predict </a:t>
                </a:r>
                <a14:m>
                  <m:oMath xmlns:m="http://schemas.openxmlformats.org/officeDocument/2006/math">
                    <m:r>
                      <a:rPr lang="en-US" b="0" i="1" smtClean="0">
                        <a:latin typeface="Cambria Math" panose="02040503050406030204" pitchFamily="18" charset="0"/>
                      </a:rPr>
                      <m:t>𝑦</m:t>
                    </m:r>
                  </m:oMath>
                </a14:m>
                <a:r>
                  <a:rPr lang="en-US" dirty="0" smtClean="0"/>
                  <a:t> from</a:t>
                </a:r>
                <a:r>
                  <a:rPr lang="en-US" dirty="0"/>
                  <a:t> </a:t>
                </a:r>
                <a14:m>
                  <m:oMath xmlns:m="http://schemas.openxmlformats.org/officeDocument/2006/math">
                    <m:r>
                      <a:rPr lang="en-US" b="0" i="1" smtClean="0">
                        <a:latin typeface="Cambria Math" panose="02040503050406030204" pitchFamily="18" charset="0"/>
                      </a:rPr>
                      <m:t>𝑋</m:t>
                    </m:r>
                  </m:oMath>
                </a14:m>
                <a:r>
                  <a:rPr lang="en-US" dirty="0" smtClean="0"/>
                  <a:t>).</a:t>
                </a:r>
              </a:p>
              <a:p>
                <a:r>
                  <a:rPr lang="en-US" b="1" dirty="0" smtClean="0"/>
                  <a:t>Example:</a:t>
                </a:r>
              </a:p>
              <a:p>
                <a:pPr lvl="1"/>
                <a:r>
                  <a:rPr lang="en-US" dirty="0"/>
                  <a:t>A online shopping site might try </a:t>
                </a:r>
                <a:r>
                  <a:rPr lang="en-US" dirty="0" smtClean="0"/>
                  <a:t>to </a:t>
                </a:r>
                <a:r>
                  <a:rPr lang="en-US" dirty="0"/>
                  <a:t>identify groups of shoppers with similar browsing and purchase histories.</a:t>
                </a:r>
              </a:p>
              <a:p>
                <a:pPr lvl="1"/>
                <a:r>
                  <a:rPr lang="en-US" dirty="0" smtClean="0"/>
                  <a:t>A </a:t>
                </a:r>
                <a:r>
                  <a:rPr lang="en-US" dirty="0"/>
                  <a:t>cancer researcher might look for subgroups among tissue samples from 100 breast cancer patients.</a:t>
                </a:r>
              </a:p>
              <a:p>
                <a:pPr lvl="1"/>
                <a:r>
                  <a:rPr lang="en-US" dirty="0" smtClean="0"/>
                  <a:t>A </a:t>
                </a:r>
                <a:r>
                  <a:rPr lang="en-US" dirty="0"/>
                  <a:t>search engine might </a:t>
                </a:r>
                <a:r>
                  <a:rPr lang="en-US" dirty="0" smtClean="0"/>
                  <a:t>prioritize </a:t>
                </a:r>
                <a:r>
                  <a:rPr lang="en-US" dirty="0"/>
                  <a:t>search results based on the click histories of other individuals with similar patterns</a:t>
                </a:r>
              </a:p>
              <a:p>
                <a:pPr lvl="1"/>
                <a:r>
                  <a:rPr lang="en-US" dirty="0" smtClean="0"/>
                  <a:t>With </a:t>
                </a:r>
                <a:r>
                  <a:rPr lang="en-US" dirty="0"/>
                  <a:t>a collection of documents, how should we divide into natural groups so that we can understand them separately?</a:t>
                </a:r>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t="-1724" r="-1777" b="-265"/>
                </a:stretch>
              </a:blipFill>
            </p:spPr>
            <p:txBody>
              <a:bodyPr/>
              <a:lstStyle/>
              <a:p>
                <a:r>
                  <a:rPr lang="en-US">
                    <a:noFill/>
                  </a:rPr>
                  <a:t> </a:t>
                </a:r>
              </a:p>
            </p:txBody>
          </p:sp>
        </mc:Fallback>
      </mc:AlternateContent>
    </p:spTree>
    <p:extLst>
      <p:ext uri="{BB962C8B-B14F-4D97-AF65-F5344CB8AC3E}">
        <p14:creationId xmlns:p14="http://schemas.microsoft.com/office/powerpoint/2010/main" val="137760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the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Many questions can be solved with the measure of similarity.</a:t>
                </a:r>
              </a:p>
              <a:p>
                <a:pPr lvl="1"/>
                <a:r>
                  <a:rPr lang="en-US" dirty="0"/>
                  <a:t>Sport articles are </a:t>
                </a:r>
                <a:r>
                  <a:rPr lang="en-US" i="1" dirty="0"/>
                  <a:t>similar</a:t>
                </a:r>
                <a:r>
                  <a:rPr lang="en-US" dirty="0"/>
                  <a:t>. A document is about sport if it is similar to a corpus about sport</a:t>
                </a:r>
                <a:r>
                  <a:rPr lang="en-US" dirty="0" smtClean="0"/>
                  <a:t>.</a:t>
                </a:r>
              </a:p>
              <a:p>
                <a:r>
                  <a:rPr lang="en-US" b="1" dirty="0"/>
                  <a:t>Approach:</a:t>
                </a:r>
                <a:r>
                  <a:rPr lang="en-US" dirty="0"/>
                  <a:t> proximity </a:t>
                </a:r>
                <a:r>
                  <a:rPr lang="en-US" dirty="0" smtClean="0"/>
                  <a:t>≈</a:t>
                </a:r>
                <a:r>
                  <a:rPr lang="en-US" dirty="0"/>
                  <a:t> negative distance</a:t>
                </a:r>
              </a:p>
              <a:p>
                <a:pPr lvl="1"/>
                <a:r>
                  <a:rPr lang="en-US" dirty="0"/>
                  <a:t>Two documents are similar if their </a:t>
                </a:r>
                <a:r>
                  <a:rPr lang="en-US" dirty="0" smtClean="0"/>
                  <a:t>represented </a:t>
                </a:r>
                <a:r>
                  <a:rPr lang="en-US" dirty="0"/>
                  <a:t>points in the term model space are close to each other.</a:t>
                </a:r>
              </a:p>
              <a:p>
                <a:pPr lvl="1"/>
                <a:r>
                  <a:rPr lang="en-US" dirty="0"/>
                  <a:t>How to define distance between two documents?</a:t>
                </a:r>
              </a:p>
              <a:p>
                <a:r>
                  <a:rPr lang="en-US" dirty="0" smtClean="0"/>
                  <a:t>Euclidean distance – learned in Algebra courses</a:t>
                </a:r>
              </a:p>
              <a:p>
                <a:pPr lvl="1"/>
                <a:r>
                  <a:rPr lang="en-US" dirty="0" smtClean="0"/>
                  <a:t>Example: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d>
                  </m:oMath>
                </a14:m>
                <a:r>
                  <a:rPr lang="en-US" dirty="0" smtClean="0"/>
                  <a:t> and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e>
                              </m:d>
                            </m:e>
                            <m:sup>
                              <m:r>
                                <a:rPr lang="en-US" i="1">
                                  <a:latin typeface="Cambria Math" panose="02040503050406030204" pitchFamily="18" charset="0"/>
                                </a:rPr>
                                <m:t>2</m:t>
                              </m:r>
                            </m:sup>
                          </m:sSup>
                        </m:e>
                      </m:ra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t="-1724" r="-773"/>
                </a:stretch>
              </a:blipFill>
            </p:spPr>
            <p:txBody>
              <a:bodyPr/>
              <a:lstStyle/>
              <a:p>
                <a:r>
                  <a:rPr lang="en-US">
                    <a:noFill/>
                  </a:rPr>
                  <a:t> </a:t>
                </a:r>
              </a:p>
            </p:txBody>
          </p:sp>
        </mc:Fallback>
      </mc:AlternateContent>
    </p:spTree>
    <p:extLst>
      <p:ext uri="{BB962C8B-B14F-4D97-AF65-F5344CB8AC3E}">
        <p14:creationId xmlns:p14="http://schemas.microsoft.com/office/powerpoint/2010/main" val="3772115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Metrics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Euclidean distance.</a:t>
                </a:r>
              </a:p>
              <a:p>
                <a:r>
                  <a:rPr lang="en-US" dirty="0" smtClean="0"/>
                  <a:t>Manhattan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t="-1724"/>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11" y="2884811"/>
            <a:ext cx="3708178" cy="3708178"/>
          </a:xfrm>
          <a:prstGeom prst="rect">
            <a:avLst/>
          </a:prstGeom>
        </p:spPr>
      </p:pic>
    </p:spTree>
    <p:extLst>
      <p:ext uri="{BB962C8B-B14F-4D97-AF65-F5344CB8AC3E}">
        <p14:creationId xmlns:p14="http://schemas.microsoft.com/office/powerpoint/2010/main" val="1996496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distance is a bad idea</a:t>
            </a:r>
            <a:endParaRPr lang="en-US" dirty="0"/>
          </a:p>
        </p:txBody>
      </p:sp>
      <p:sp>
        <p:nvSpPr>
          <p:cNvPr id="3" name="Content Placeholder 2"/>
          <p:cNvSpPr>
            <a:spLocks noGrp="1"/>
          </p:cNvSpPr>
          <p:nvPr>
            <p:ph idx="1"/>
          </p:nvPr>
        </p:nvSpPr>
        <p:spPr/>
        <p:txBody>
          <a:bodyPr/>
          <a:lstStyle/>
          <a:p>
            <a:r>
              <a:rPr lang="en-US" dirty="0"/>
              <a:t>Euclidean distance is </a:t>
            </a:r>
            <a:r>
              <a:rPr lang="en-US" b="1" dirty="0"/>
              <a:t>large</a:t>
            </a:r>
            <a:r>
              <a:rPr lang="en-US" dirty="0"/>
              <a:t> for vectors of </a:t>
            </a:r>
            <a:r>
              <a:rPr lang="en-US" b="1" dirty="0"/>
              <a:t>different lengths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7812"/>
            <a:ext cx="9144000" cy="4356698"/>
          </a:xfrm>
          <a:prstGeom prst="rect">
            <a:avLst/>
          </a:prstGeom>
        </p:spPr>
      </p:pic>
    </p:spTree>
    <p:extLst>
      <p:ext uri="{BB962C8B-B14F-4D97-AF65-F5344CB8AC3E}">
        <p14:creationId xmlns:p14="http://schemas.microsoft.com/office/powerpoint/2010/main" val="3946896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angle instead of distance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580147"/>
                <a:ext cx="7886700" cy="5022954"/>
              </a:xfrm>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r>
                  <a:rPr lang="en-US" dirty="0" smtClean="0"/>
                  <a:t>Use the cosine of the angle to measure the similarity.</a:t>
                </a:r>
              </a:p>
              <a:p>
                <a:pPr lvl="1"/>
                <a:r>
                  <a:rPr lang="en-US" dirty="0"/>
                  <a:t>Cosine is a monotonically decreasing function of the angle for the interval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𝜋</m:t>
                    </m:r>
                    <m:r>
                      <a:rPr lang="en-US" b="0" i="1" smtClean="0">
                        <a:latin typeface="Cambria Math" panose="02040503050406030204" pitchFamily="18" charset="0"/>
                      </a:rPr>
                      <m:t>]</m:t>
                    </m:r>
                  </m:oMath>
                </a14:m>
                <a:r>
                  <a:rPr lang="en-US" dirty="0" smtClean="0"/>
                  <a:t>.</a:t>
                </a:r>
                <a:endParaRPr lang="en-US" dirty="0"/>
              </a:p>
              <a:p>
                <a:pPr lvl="1"/>
                <a:r>
                  <a:rPr lang="en-US" dirty="0"/>
                  <a:t>How to compute the cosine? </a:t>
                </a:r>
                <a:r>
                  <a:rPr lang="en-US" dirty="0" smtClean="0"/>
                  <a:t>from MATH 222?</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580147"/>
                <a:ext cx="7886700" cy="5022954"/>
              </a:xfrm>
              <a:blipFill rotWithShape="0">
                <a:blip r:embed="rId2"/>
                <a:stretch>
                  <a:fillRect l="-1005"/>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494005"/>
            <a:ext cx="4572000" cy="3311896"/>
          </a:xfrm>
          <a:prstGeom prst="rect">
            <a:avLst/>
          </a:prstGeom>
        </p:spPr>
      </p:pic>
    </p:spTree>
    <p:extLst>
      <p:ext uri="{BB962C8B-B14F-4D97-AF65-F5344CB8AC3E}">
        <p14:creationId xmlns:p14="http://schemas.microsoft.com/office/powerpoint/2010/main" val="3817654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a:t>
            </a:r>
          </a:p>
        </p:txBody>
      </p:sp>
      <p:sp>
        <p:nvSpPr>
          <p:cNvPr id="4" name="Content Placeholder 3"/>
          <p:cNvSpPr>
            <a:spLocks noGrp="1"/>
          </p:cNvSpPr>
          <p:nvPr>
            <p:ph sz="half" idx="1"/>
          </p:nvPr>
        </p:nvSpPr>
        <p:spPr/>
        <p:txBody>
          <a:bodyPr/>
          <a:lstStyle/>
          <a:p>
            <a:pPr marL="0" indent="0">
              <a:buNone/>
            </a:pPr>
            <a:r>
              <a:rPr lang="en-US" b="1" dirty="0"/>
              <a:t>Big Idea:</a:t>
            </a:r>
            <a:r>
              <a:rPr lang="en-US" dirty="0"/>
              <a:t> adapt tree-based methods to perform clustering </a:t>
            </a:r>
            <a:r>
              <a:rPr lang="en-US" b="1" dirty="0"/>
              <a:t>without</a:t>
            </a:r>
            <a:r>
              <a:rPr lang="en-US" dirty="0"/>
              <a:t> having to </a:t>
            </a:r>
            <a:r>
              <a:rPr lang="en-US" dirty="0" smtClean="0"/>
              <a:t>pre-specify </a:t>
            </a:r>
            <a:r>
              <a:rPr lang="en-US" dirty="0"/>
              <a:t># of </a:t>
            </a:r>
            <a:r>
              <a:rPr lang="en-US" dirty="0" smtClean="0"/>
              <a:t>clusters</a:t>
            </a:r>
          </a:p>
          <a:p>
            <a:pPr marL="0" indent="0">
              <a:buNone/>
            </a:pP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3199" y="3280317"/>
            <a:ext cx="3886200" cy="344011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4761" y="1436031"/>
            <a:ext cx="3391673" cy="5284404"/>
          </a:xfrm>
          <a:prstGeom prst="rect">
            <a:avLst/>
          </a:prstGeom>
        </p:spPr>
      </p:pic>
    </p:spTree>
    <p:extLst>
      <p:ext uri="{BB962C8B-B14F-4D97-AF65-F5344CB8AC3E}">
        <p14:creationId xmlns:p14="http://schemas.microsoft.com/office/powerpoint/2010/main" val="174857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742" y="0"/>
            <a:ext cx="7886700" cy="1325563"/>
          </a:xfrm>
        </p:spPr>
        <p:txBody>
          <a:bodyPr/>
          <a:lstStyle/>
          <a:p>
            <a:r>
              <a:rPr lang="en-US" dirty="0" err="1" smtClean="0"/>
              <a:t>Dendrograms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7542" b="7169"/>
          <a:stretch/>
        </p:blipFill>
        <p:spPr>
          <a:xfrm>
            <a:off x="2348774" y="1057593"/>
            <a:ext cx="6360785" cy="5800407"/>
          </a:xfrm>
        </p:spPr>
      </p:pic>
    </p:spTree>
    <p:extLst>
      <p:ext uri="{BB962C8B-B14F-4D97-AF65-F5344CB8AC3E}">
        <p14:creationId xmlns:p14="http://schemas.microsoft.com/office/powerpoint/2010/main" val="42016381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err="1" smtClean="0"/>
              <a:t>Dendrograms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998" b="6857"/>
          <a:stretch/>
        </p:blipFill>
        <p:spPr>
          <a:xfrm>
            <a:off x="432799" y="996474"/>
            <a:ext cx="8278403" cy="5861526"/>
          </a:xfrm>
        </p:spPr>
      </p:pic>
    </p:spTree>
    <p:extLst>
      <p:ext uri="{BB962C8B-B14F-4D97-AF65-F5344CB8AC3E}">
        <p14:creationId xmlns:p14="http://schemas.microsoft.com/office/powerpoint/2010/main" val="2005998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929443"/>
            <a:ext cx="7808808" cy="3881518"/>
          </a:xfrm>
          <a:prstGeom prst="rect">
            <a:avLst/>
          </a:prstGeom>
        </p:spPr>
      </p:pic>
      <p:sp>
        <p:nvSpPr>
          <p:cNvPr id="2" name="Title 1"/>
          <p:cNvSpPr>
            <a:spLocks noGrp="1"/>
          </p:cNvSpPr>
          <p:nvPr>
            <p:ph type="title"/>
          </p:nvPr>
        </p:nvSpPr>
        <p:spPr>
          <a:xfrm>
            <a:off x="628650" y="6601"/>
            <a:ext cx="7886700" cy="1325563"/>
          </a:xfrm>
        </p:spPr>
        <p:txBody>
          <a:bodyPr/>
          <a:lstStyle/>
          <a:p>
            <a:r>
              <a:rPr lang="en-US" dirty="0"/>
              <a:t>Hierarchical </a:t>
            </a:r>
            <a:r>
              <a:rPr lang="en-US" dirty="0" smtClean="0"/>
              <a:t>clustering</a:t>
            </a:r>
            <a:endParaRPr lang="en-US" dirty="0"/>
          </a:p>
        </p:txBody>
      </p:sp>
      <p:sp>
        <p:nvSpPr>
          <p:cNvPr id="3" name="Content Placeholder 2"/>
          <p:cNvSpPr>
            <a:spLocks noGrp="1"/>
          </p:cNvSpPr>
          <p:nvPr>
            <p:ph idx="1"/>
          </p:nvPr>
        </p:nvSpPr>
        <p:spPr>
          <a:xfrm>
            <a:off x="628650" y="1580147"/>
            <a:ext cx="7886700" cy="5006770"/>
          </a:xfrm>
        </p:spPr>
        <p:txBody>
          <a:bodyPr/>
          <a:lstStyle/>
          <a:p>
            <a:r>
              <a:rPr lang="en-US" dirty="0"/>
              <a:t>To go from a </a:t>
            </a:r>
            <a:r>
              <a:rPr lang="en-US" dirty="0" err="1"/>
              <a:t>dendrogram</a:t>
            </a:r>
            <a:r>
              <a:rPr lang="en-US" dirty="0"/>
              <a:t> to actual clusters, just cut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b="1" dirty="0"/>
              <a:t>height</a:t>
            </a:r>
            <a:r>
              <a:rPr lang="en-US" dirty="0"/>
              <a:t> of the cut serves the same role as the </a:t>
            </a:r>
            <a:r>
              <a:rPr lang="en-US" dirty="0" smtClean="0"/>
              <a:t>K</a:t>
            </a:r>
            <a:r>
              <a:rPr lang="en-US" dirty="0"/>
              <a:t> in k-means clustering: it controls the number of clusters.</a:t>
            </a:r>
          </a:p>
          <a:p>
            <a:pPr marL="0" indent="0">
              <a:buNone/>
            </a:pPr>
            <a:endParaRPr lang="en-US" dirty="0"/>
          </a:p>
        </p:txBody>
      </p:sp>
    </p:spTree>
    <p:extLst>
      <p:ext uri="{BB962C8B-B14F-4D97-AF65-F5344CB8AC3E}">
        <p14:creationId xmlns:p14="http://schemas.microsoft.com/office/powerpoint/2010/main" val="2936813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a:t>
            </a:r>
            <a:r>
              <a:rPr lang="en-US" dirty="0" err="1" smtClean="0"/>
              <a:t>dendrogram</a:t>
            </a:r>
            <a:endParaRPr lang="en-US" dirty="0"/>
          </a:p>
        </p:txBody>
      </p:sp>
      <p:sp>
        <p:nvSpPr>
          <p:cNvPr id="3" name="Content Placeholder 2"/>
          <p:cNvSpPr>
            <a:spLocks noGrp="1"/>
          </p:cNvSpPr>
          <p:nvPr>
            <p:ph idx="1"/>
          </p:nvPr>
        </p:nvSpPr>
        <p:spPr/>
        <p:txBody>
          <a:bodyPr/>
          <a:lstStyle/>
          <a:p>
            <a:r>
              <a:rPr lang="en-US" dirty="0"/>
              <a:t>Let's start with a small data set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05194092"/>
              </p:ext>
            </p:extLst>
          </p:nvPr>
        </p:nvGraphicFramePr>
        <p:xfrm>
          <a:off x="2468880" y="2284350"/>
          <a:ext cx="4206240" cy="1847850"/>
        </p:xfrm>
        <a:graphic>
          <a:graphicData uri="http://schemas.openxmlformats.org/drawingml/2006/table">
            <a:tbl>
              <a:tblPr/>
              <a:tblGrid>
                <a:gridCol w="2103120"/>
                <a:gridCol w="2103120"/>
              </a:tblGrid>
              <a:tr h="0">
                <a:tc>
                  <a:txBody>
                    <a:bodyPr/>
                    <a:lstStyle/>
                    <a:p>
                      <a:pPr algn="ctr"/>
                      <a:r>
                        <a:rPr lang="en-US" dirty="0">
                          <a:effectLst/>
                        </a:rPr>
                        <a:t>City</a:t>
                      </a:r>
                    </a:p>
                  </a:txBody>
                  <a:tcPr marL="47625" marR="47625" marT="47625" marB="47625" anchor="ctr">
                    <a:lnL>
                      <a:noFill/>
                    </a:lnL>
                    <a:lnR>
                      <a:noFill/>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pPr algn="ctr"/>
                      <a:r>
                        <a:rPr lang="en-US">
                          <a:effectLst/>
                        </a:rPr>
                        <a:t>Annual rainfall (in)</a:t>
                      </a:r>
                    </a:p>
                  </a:txBody>
                  <a:tcPr marL="47625" marR="47625" marT="47625" marB="47625" anchor="ctr">
                    <a:lnL>
                      <a:noFill/>
                    </a:lnL>
                    <a:lnR>
                      <a:noFill/>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0">
                <a:tc>
                  <a:txBody>
                    <a:bodyPr/>
                    <a:lstStyle/>
                    <a:p>
                      <a:pPr algn="ctr"/>
                      <a:r>
                        <a:rPr lang="en-US">
                          <a:effectLst/>
                        </a:rPr>
                        <a:t>Boston</a:t>
                      </a:r>
                    </a:p>
                  </a:txBody>
                  <a:tcPr marL="47625" marR="47625" marT="47625" marB="47625" anchor="ctr">
                    <a:lnL>
                      <a:noFill/>
                    </a:lnL>
                    <a:lnR>
                      <a:noFill/>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pPr algn="ctr"/>
                      <a:r>
                        <a:rPr lang="en-US" dirty="0">
                          <a:effectLst/>
                        </a:rPr>
                        <a:t>43.77</a:t>
                      </a:r>
                    </a:p>
                  </a:txBody>
                  <a:tcPr marL="47625" marR="47625" marT="47625" marB="47625" anchor="ctr">
                    <a:lnL>
                      <a:noFill/>
                    </a:lnL>
                    <a:lnR>
                      <a:noFill/>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0">
                <a:tc>
                  <a:txBody>
                    <a:bodyPr/>
                    <a:lstStyle/>
                    <a:p>
                      <a:pPr algn="ctr"/>
                      <a:r>
                        <a:rPr lang="en-US">
                          <a:effectLst/>
                        </a:rPr>
                        <a:t>Cleveland</a:t>
                      </a:r>
                    </a:p>
                  </a:txBody>
                  <a:tcPr marL="47625" marR="47625" marT="47625" marB="47625" anchor="ctr">
                    <a:lnL>
                      <a:noFill/>
                    </a:lnL>
                    <a:lnR>
                      <a:noFill/>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EEEEE"/>
                    </a:solidFill>
                  </a:tcPr>
                </a:tc>
                <a:tc>
                  <a:txBody>
                    <a:bodyPr/>
                    <a:lstStyle/>
                    <a:p>
                      <a:pPr algn="ctr"/>
                      <a:r>
                        <a:rPr lang="en-US" dirty="0">
                          <a:effectLst/>
                        </a:rPr>
                        <a:t>39.14</a:t>
                      </a:r>
                    </a:p>
                  </a:txBody>
                  <a:tcPr marL="47625" marR="47625" marT="47625" marB="47625" anchor="ctr">
                    <a:lnL>
                      <a:noFill/>
                    </a:lnL>
                    <a:lnR>
                      <a:noFill/>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EEEEE"/>
                    </a:solidFill>
                  </a:tcPr>
                </a:tc>
              </a:tr>
              <a:tr h="0">
                <a:tc>
                  <a:txBody>
                    <a:bodyPr/>
                    <a:lstStyle/>
                    <a:p>
                      <a:pPr algn="ctr"/>
                      <a:r>
                        <a:rPr lang="en-US">
                          <a:effectLst/>
                        </a:rPr>
                        <a:t>Portland</a:t>
                      </a:r>
                    </a:p>
                  </a:txBody>
                  <a:tcPr marL="47625" marR="47625" marT="47625" marB="47625" anchor="ctr">
                    <a:lnL>
                      <a:noFill/>
                    </a:lnL>
                    <a:lnR>
                      <a:noFill/>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pPr algn="ctr"/>
                      <a:r>
                        <a:rPr lang="en-US" dirty="0">
                          <a:effectLst/>
                        </a:rPr>
                        <a:t>39.14</a:t>
                      </a:r>
                    </a:p>
                  </a:txBody>
                  <a:tcPr marL="47625" marR="47625" marT="47625" marB="47625" anchor="ctr">
                    <a:lnL>
                      <a:noFill/>
                    </a:lnL>
                    <a:lnR>
                      <a:noFill/>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0">
                <a:tc>
                  <a:txBody>
                    <a:bodyPr/>
                    <a:lstStyle/>
                    <a:p>
                      <a:pPr algn="ctr"/>
                      <a:r>
                        <a:rPr lang="en-US">
                          <a:effectLst/>
                        </a:rPr>
                        <a:t>New Orleans</a:t>
                      </a:r>
                    </a:p>
                  </a:txBody>
                  <a:tcPr marL="47625" marR="47625" marT="47625" marB="47625" anchor="ctr">
                    <a:lnL>
                      <a:noFill/>
                    </a:lnL>
                    <a:lnR>
                      <a:noFill/>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EEEEE"/>
                    </a:solidFill>
                  </a:tcPr>
                </a:tc>
                <a:tc>
                  <a:txBody>
                    <a:bodyPr/>
                    <a:lstStyle/>
                    <a:p>
                      <a:pPr algn="ctr"/>
                      <a:r>
                        <a:rPr lang="en-US" dirty="0">
                          <a:effectLst/>
                        </a:rPr>
                        <a:t>62.45</a:t>
                      </a:r>
                    </a:p>
                  </a:txBody>
                  <a:tcPr marL="47625" marR="47625" marT="47625" marB="47625" anchor="ctr">
                    <a:lnL>
                      <a:noFill/>
                    </a:lnL>
                    <a:lnR>
                      <a:noFill/>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EEEEE"/>
                    </a:solidFill>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840" y="4255940"/>
            <a:ext cx="3010320" cy="2505425"/>
          </a:xfrm>
          <a:prstGeom prst="rect">
            <a:avLst/>
          </a:prstGeom>
        </p:spPr>
      </p:pic>
    </p:spTree>
    <p:extLst>
      <p:ext uri="{BB962C8B-B14F-4D97-AF65-F5344CB8AC3E}">
        <p14:creationId xmlns:p14="http://schemas.microsoft.com/office/powerpoint/2010/main" val="385023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a:t>
            </a:r>
            <a:r>
              <a:rPr lang="en-US" dirty="0" err="1" smtClean="0"/>
              <a:t>dendrogram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Begin with </a:t>
                </a:r>
                <a:r>
                  <a:rPr lang="en-US" dirty="0" smtClean="0"/>
                  <a:t>n</a:t>
                </a:r>
                <a:r>
                  <a:rPr lang="en-US" dirty="0"/>
                  <a:t> observations and a measure of all the (n choose 2) pairwise distances. Treat each observation as its own cluster.</a:t>
                </a:r>
              </a:p>
              <a:p>
                <a:r>
                  <a:rPr lang="en-US" dirty="0"/>
                  <a:t>For </a:t>
                </a:r>
                <a14:m>
                  <m:oMath xmlns:m="http://schemas.openxmlformats.org/officeDocument/2006/math">
                    <m:r>
                      <a:rPr lang="en-US" i="1" dirty="0"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−1,…,2</m:t>
                    </m:r>
                  </m:oMath>
                </a14:m>
                <a:r>
                  <a:rPr lang="en-US" dirty="0"/>
                  <a:t>:</a:t>
                </a:r>
              </a:p>
              <a:p>
                <a:pPr lvl="1"/>
                <a:r>
                  <a:rPr lang="en-US" dirty="0"/>
                  <a:t>Examine all pairwise inter-cluster distances and identify the pair of clusters that are most similar.</a:t>
                </a:r>
              </a:p>
              <a:p>
                <a:pPr lvl="1"/>
                <a:r>
                  <a:rPr lang="en-US" dirty="0"/>
                  <a:t>Fuse these two clusters. The distances between these two clusters indicates the height in the </a:t>
                </a:r>
                <a:r>
                  <a:rPr lang="en-US" dirty="0" err="1"/>
                  <a:t>dendrogram</a:t>
                </a:r>
                <a:r>
                  <a:rPr lang="en-US" dirty="0"/>
                  <a:t> at which the fusion should be placed.</a:t>
                </a:r>
              </a:p>
              <a:p>
                <a:pPr lvl="1"/>
                <a:r>
                  <a:rPr lang="en-US" dirty="0"/>
                  <a:t>Compute the new pairwise inter-cluster distances</a:t>
                </a:r>
                <a:r>
                  <a:rPr lang="en-US" dirty="0" smtClean="0"/>
                  <a:t>.</a:t>
                </a:r>
              </a:p>
              <a:p>
                <a:r>
                  <a:rPr lang="en-US" dirty="0" smtClean="0"/>
                  <a:t>But how </a:t>
                </a:r>
                <a:r>
                  <a:rPr lang="en-US" dirty="0"/>
                  <a:t>d</a:t>
                </a:r>
                <a:r>
                  <a:rPr lang="en-US" dirty="0" smtClean="0"/>
                  <a:t>o we measure distance between clusters?</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t="-1724" r="-155"/>
                </a:stretch>
              </a:blipFill>
            </p:spPr>
            <p:txBody>
              <a:bodyPr/>
              <a:lstStyle/>
              <a:p>
                <a:r>
                  <a:rPr lang="en-US">
                    <a:noFill/>
                  </a:rPr>
                  <a:t> </a:t>
                </a:r>
              </a:p>
            </p:txBody>
          </p:sp>
        </mc:Fallback>
      </mc:AlternateContent>
    </p:spTree>
    <p:extLst>
      <p:ext uri="{BB962C8B-B14F-4D97-AF65-F5344CB8AC3E}">
        <p14:creationId xmlns:p14="http://schemas.microsoft.com/office/powerpoint/2010/main" val="165584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method</a:t>
            </a:r>
            <a:br>
              <a:rPr lang="en-US" dirty="0" smtClean="0"/>
            </a:br>
            <a:r>
              <a:rPr lang="en-US" dirty="0" smtClean="0"/>
              <a:t>Dimensionality Reduction</a:t>
            </a:r>
            <a:endParaRPr lang="en-US" dirty="0"/>
          </a:p>
        </p:txBody>
      </p:sp>
      <p:sp>
        <p:nvSpPr>
          <p:cNvPr id="3" name="Content Placeholder 2"/>
          <p:cNvSpPr>
            <a:spLocks noGrp="1"/>
          </p:cNvSpPr>
          <p:nvPr>
            <p:ph idx="1"/>
          </p:nvPr>
        </p:nvSpPr>
        <p:spPr>
          <a:xfrm>
            <a:off x="628650" y="1778402"/>
            <a:ext cx="7886700" cy="5079598"/>
          </a:xfrm>
        </p:spPr>
        <p:txBody>
          <a:bodyPr>
            <a:normAutofit/>
          </a:bodyPr>
          <a:lstStyle/>
          <a:p>
            <a:r>
              <a:rPr lang="en-US" dirty="0"/>
              <a:t>Typically, a document is represented by a very high-dimensional vector, up to 10,000s </a:t>
            </a:r>
            <a:r>
              <a:rPr lang="en-US" dirty="0" smtClean="0"/>
              <a:t>coordinates. </a:t>
            </a:r>
            <a:endParaRPr lang="en-US" dirty="0"/>
          </a:p>
          <a:p>
            <a:r>
              <a:rPr lang="en-US" dirty="0" smtClean="0"/>
              <a:t>High-dimensionality </a:t>
            </a:r>
            <a:r>
              <a:rPr lang="en-US" dirty="0"/>
              <a:t>is not bounded in the context of text analysis, but a very common issue in most of the current data science project.</a:t>
            </a:r>
          </a:p>
          <a:p>
            <a:pPr lvl="1"/>
            <a:r>
              <a:rPr lang="en-US" dirty="0" smtClean="0"/>
              <a:t>Your </a:t>
            </a:r>
            <a:r>
              <a:rPr lang="en-US" dirty="0"/>
              <a:t>smartphone apps collect a lot of personal information about you.</a:t>
            </a:r>
          </a:p>
          <a:p>
            <a:pPr lvl="1"/>
            <a:r>
              <a:rPr lang="en-US" dirty="0" smtClean="0"/>
              <a:t>Amazon </a:t>
            </a:r>
            <a:r>
              <a:rPr lang="en-US" dirty="0"/>
              <a:t>collects data of what you buy, view, click, etc. on their </a:t>
            </a:r>
            <a:r>
              <a:rPr lang="en-US" dirty="0" smtClean="0"/>
              <a:t>site.</a:t>
            </a:r>
            <a:endParaRPr lang="en-US" dirty="0"/>
          </a:p>
          <a:p>
            <a:pPr lvl="1"/>
            <a:r>
              <a:rPr lang="en-US" dirty="0" smtClean="0"/>
              <a:t>Casinos record </a:t>
            </a:r>
            <a:r>
              <a:rPr lang="en-US" dirty="0"/>
              <a:t>every move each customer </a:t>
            </a:r>
            <a:r>
              <a:rPr lang="en-US" dirty="0" smtClean="0"/>
              <a:t>makes.</a:t>
            </a:r>
            <a:endParaRPr lang="en-US" dirty="0"/>
          </a:p>
          <a:p>
            <a:r>
              <a:rPr lang="en-US" dirty="0" smtClean="0"/>
              <a:t>The </a:t>
            </a:r>
            <a:r>
              <a:rPr lang="en-US" dirty="0"/>
              <a:t>process of reducing the number of </a:t>
            </a:r>
            <a:r>
              <a:rPr lang="en-US" dirty="0" smtClean="0"/>
              <a:t>features or variables </a:t>
            </a:r>
            <a:r>
              <a:rPr lang="en-US" dirty="0"/>
              <a:t>that would be used in the analysis is called dimensionality reduction.</a:t>
            </a:r>
          </a:p>
        </p:txBody>
      </p:sp>
    </p:spTree>
    <p:extLst>
      <p:ext uri="{BB962C8B-B14F-4D97-AF65-F5344CB8AC3E}">
        <p14:creationId xmlns:p14="http://schemas.microsoft.com/office/powerpoint/2010/main" val="24941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Linkage types</a:t>
            </a:r>
            <a:endParaRPr lang="en-US" dirty="0"/>
          </a:p>
        </p:txBody>
      </p:sp>
      <p:sp>
        <p:nvSpPr>
          <p:cNvPr id="3" name="Content Placeholder 2"/>
          <p:cNvSpPr>
            <a:spLocks noGrp="1"/>
          </p:cNvSpPr>
          <p:nvPr>
            <p:ph idx="1"/>
          </p:nvPr>
        </p:nvSpPr>
        <p:spPr/>
        <p:txBody>
          <a:bodyPr/>
          <a:lstStyle/>
          <a:p>
            <a:pPr>
              <a:lnSpc>
                <a:spcPct val="100000"/>
              </a:lnSpc>
            </a:pPr>
            <a:r>
              <a:rPr lang="en-US" b="1" dirty="0"/>
              <a:t>Complete:</a:t>
            </a:r>
            <a:r>
              <a:rPr lang="en-US" dirty="0"/>
              <a:t> maximal inter-cluster distance (all pairs)</a:t>
            </a:r>
          </a:p>
          <a:p>
            <a:pPr>
              <a:lnSpc>
                <a:spcPct val="100000"/>
              </a:lnSpc>
            </a:pPr>
            <a:r>
              <a:rPr lang="en-US" b="1" dirty="0"/>
              <a:t>Single:</a:t>
            </a:r>
            <a:r>
              <a:rPr lang="en-US" dirty="0"/>
              <a:t> minimal inter-cluster distance (all pairs)</a:t>
            </a:r>
          </a:p>
          <a:p>
            <a:pPr>
              <a:lnSpc>
                <a:spcPct val="100000"/>
              </a:lnSpc>
            </a:pPr>
            <a:r>
              <a:rPr lang="en-US" b="1" dirty="0"/>
              <a:t>Average:</a:t>
            </a:r>
            <a:r>
              <a:rPr lang="en-US" dirty="0"/>
              <a:t> mean inter-cluster distance (all pairs)</a:t>
            </a:r>
          </a:p>
          <a:p>
            <a:pPr>
              <a:lnSpc>
                <a:spcPct val="100000"/>
              </a:lnSpc>
            </a:pPr>
            <a:r>
              <a:rPr lang="en-US" b="1" dirty="0"/>
              <a:t>Centroid:</a:t>
            </a:r>
            <a:r>
              <a:rPr lang="en-US" dirty="0"/>
              <a:t> distance between cluster means (inexpensive, but may result in problematic inversions</a:t>
            </a:r>
            <a:r>
              <a:rPr lang="en-US" dirty="0" smtClean="0"/>
              <a:t>)</a:t>
            </a:r>
          </a:p>
          <a:p>
            <a:pPr>
              <a:lnSpc>
                <a:spcPct val="100000"/>
              </a:lnSpc>
            </a:pPr>
            <a:endParaRPr lang="en-US" dirty="0"/>
          </a:p>
          <a:p>
            <a:pPr marL="0" indent="0" algn="ctr">
              <a:lnSpc>
                <a:spcPct val="100000"/>
              </a:lnSpc>
              <a:buNone/>
            </a:pPr>
            <a:r>
              <a:rPr lang="en-US" dirty="0"/>
              <a:t>Average, complete = generally more </a:t>
            </a:r>
            <a:r>
              <a:rPr lang="en-US" b="1" dirty="0" smtClean="0"/>
              <a:t>balanced</a:t>
            </a:r>
            <a:endParaRPr lang="en-US" dirty="0"/>
          </a:p>
          <a:p>
            <a:endParaRPr lang="en-US" dirty="0"/>
          </a:p>
        </p:txBody>
      </p:sp>
    </p:spTree>
    <p:extLst>
      <p:ext uri="{BB962C8B-B14F-4D97-AF65-F5344CB8AC3E}">
        <p14:creationId xmlns:p14="http://schemas.microsoft.com/office/powerpoint/2010/main" val="1774354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Linkage </a:t>
            </a:r>
            <a:r>
              <a:rPr lang="en-US" dirty="0" smtClean="0"/>
              <a:t>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258" y="1579563"/>
            <a:ext cx="8635484" cy="5108892"/>
          </a:xfrm>
        </p:spPr>
      </p:pic>
    </p:spTree>
    <p:extLst>
      <p:ext uri="{BB962C8B-B14F-4D97-AF65-F5344CB8AC3E}">
        <p14:creationId xmlns:p14="http://schemas.microsoft.com/office/powerpoint/2010/main" val="2431903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Dimensionality reduction required?</a:t>
            </a:r>
            <a:endParaRPr lang="en-US" dirty="0"/>
          </a:p>
        </p:txBody>
      </p:sp>
      <p:sp>
        <p:nvSpPr>
          <p:cNvPr id="3" name="Content Placeholder 2"/>
          <p:cNvSpPr>
            <a:spLocks noGrp="1"/>
          </p:cNvSpPr>
          <p:nvPr>
            <p:ph idx="1"/>
          </p:nvPr>
        </p:nvSpPr>
        <p:spPr>
          <a:xfrm>
            <a:off x="628650" y="2000933"/>
            <a:ext cx="7886700" cy="4596816"/>
          </a:xfrm>
        </p:spPr>
        <p:txBody>
          <a:bodyPr>
            <a:normAutofit fontScale="92500"/>
          </a:bodyPr>
          <a:lstStyle/>
          <a:p>
            <a:r>
              <a:rPr lang="en-US" dirty="0"/>
              <a:t>Each observation (or document in the text analysis context) lives in high-dimensional space, but not all dimensions are equally interesting.</a:t>
            </a:r>
          </a:p>
          <a:p>
            <a:r>
              <a:rPr lang="en-US" dirty="0" smtClean="0"/>
              <a:t>Space </a:t>
            </a:r>
            <a:r>
              <a:rPr lang="en-US" dirty="0"/>
              <a:t>required to store the data is reduced as the number of dimensions comes down</a:t>
            </a:r>
          </a:p>
          <a:p>
            <a:r>
              <a:rPr lang="en-US" dirty="0" smtClean="0"/>
              <a:t>Less </a:t>
            </a:r>
            <a:r>
              <a:rPr lang="en-US" dirty="0"/>
              <a:t>dimensions lead to less computation/training time</a:t>
            </a:r>
          </a:p>
          <a:p>
            <a:r>
              <a:rPr lang="en-US" dirty="0" smtClean="0"/>
              <a:t>It </a:t>
            </a:r>
            <a:r>
              <a:rPr lang="en-US" dirty="0"/>
              <a:t>helps in visualizing data. It is very difficult to visualize data in higher dimensions so reducing our space to 2D or 3D may allow us to plot and observe patterns more clearly</a:t>
            </a:r>
          </a:p>
          <a:p>
            <a:r>
              <a:rPr lang="en-US" dirty="0" smtClean="0"/>
              <a:t>Some </a:t>
            </a:r>
            <a:r>
              <a:rPr lang="en-US" dirty="0"/>
              <a:t>algorithms/methods do not perform well when we have a large dimensions. So reducing these dimensions is </a:t>
            </a:r>
            <a:r>
              <a:rPr lang="en-US" dirty="0" smtClean="0"/>
              <a:t>required </a:t>
            </a:r>
            <a:r>
              <a:rPr lang="en-US" dirty="0"/>
              <a:t>when using the algorithms</a:t>
            </a:r>
          </a:p>
        </p:txBody>
      </p:sp>
    </p:spTree>
    <p:extLst>
      <p:ext uri="{BB962C8B-B14F-4D97-AF65-F5344CB8AC3E}">
        <p14:creationId xmlns:p14="http://schemas.microsoft.com/office/powerpoint/2010/main" val="332090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techniques for dimensionality reduction</a:t>
            </a:r>
            <a:endParaRPr lang="en-US" dirty="0"/>
          </a:p>
        </p:txBody>
      </p:sp>
      <p:sp>
        <p:nvSpPr>
          <p:cNvPr id="3" name="Content Placeholder 2"/>
          <p:cNvSpPr>
            <a:spLocks noGrp="1"/>
          </p:cNvSpPr>
          <p:nvPr>
            <p:ph idx="1"/>
          </p:nvPr>
        </p:nvSpPr>
        <p:spPr>
          <a:xfrm>
            <a:off x="628650" y="1950181"/>
            <a:ext cx="8078380" cy="4226782"/>
          </a:xfrm>
        </p:spPr>
        <p:txBody>
          <a:bodyPr/>
          <a:lstStyle/>
          <a:p>
            <a:pPr>
              <a:lnSpc>
                <a:spcPct val="100000"/>
              </a:lnSpc>
            </a:pPr>
            <a:r>
              <a:rPr lang="en-US" dirty="0" smtClean="0"/>
              <a:t>Techniques can be roughly grouped into 2 categories:</a:t>
            </a:r>
          </a:p>
          <a:p>
            <a:pPr marL="914400" lvl="1" indent="-457200">
              <a:lnSpc>
                <a:spcPct val="100000"/>
              </a:lnSpc>
              <a:buFont typeface="+mj-lt"/>
              <a:buAutoNum type="arabicPeriod"/>
            </a:pPr>
            <a:r>
              <a:rPr lang="en-US" dirty="0"/>
              <a:t>Only keep the most relevant </a:t>
            </a:r>
            <a:r>
              <a:rPr lang="en-US" dirty="0" smtClean="0"/>
              <a:t>variables (feature selection)</a:t>
            </a:r>
          </a:p>
          <a:p>
            <a:pPr marL="914400" lvl="1" indent="-457200">
              <a:lnSpc>
                <a:spcPct val="100000"/>
              </a:lnSpc>
              <a:buFont typeface="+mj-lt"/>
              <a:buAutoNum type="arabicPeriod"/>
            </a:pPr>
            <a:r>
              <a:rPr lang="en-US" dirty="0" smtClean="0"/>
              <a:t>Find a smaller set of new variables (derived from the original ones) containing </a:t>
            </a:r>
            <a:r>
              <a:rPr lang="en-US" u="sng" dirty="0" smtClean="0"/>
              <a:t>roughly</a:t>
            </a:r>
            <a:r>
              <a:rPr lang="en-US" dirty="0" smtClean="0"/>
              <a:t> the same info.</a:t>
            </a:r>
          </a:p>
          <a:p>
            <a:pPr>
              <a:lnSpc>
                <a:spcPct val="100000"/>
              </a:lnSpc>
            </a:pPr>
            <a:r>
              <a:rPr lang="en-US" b="1" dirty="0" smtClean="0"/>
              <a:t>Missing Value Ratio:</a:t>
            </a:r>
            <a:r>
              <a:rPr lang="en-US" dirty="0" smtClean="0"/>
              <a:t> remove variables that have too many missing values.</a:t>
            </a:r>
          </a:p>
          <a:p>
            <a:pPr lvl="1">
              <a:lnSpc>
                <a:spcPct val="100000"/>
              </a:lnSpc>
            </a:pPr>
            <a:r>
              <a:rPr lang="en-US" dirty="0"/>
              <a:t>Rule of thumb (but not set in stone): any variable with more than 50% missing value</a:t>
            </a:r>
          </a:p>
          <a:p>
            <a:pPr lvl="1">
              <a:lnSpc>
                <a:spcPct val="100000"/>
              </a:lnSpc>
            </a:pPr>
            <a:r>
              <a:rPr lang="en-US" dirty="0" smtClean="0"/>
              <a:t>Not </a:t>
            </a:r>
            <a:r>
              <a:rPr lang="en-US" dirty="0"/>
              <a:t>applicable for text mining as there is no missing values for document-term matrices.</a:t>
            </a:r>
          </a:p>
        </p:txBody>
      </p:sp>
    </p:spTree>
    <p:extLst>
      <p:ext uri="{BB962C8B-B14F-4D97-AF65-F5344CB8AC3E}">
        <p14:creationId xmlns:p14="http://schemas.microsoft.com/office/powerpoint/2010/main" val="37664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techniques for dimensionality reduction</a:t>
            </a:r>
          </a:p>
        </p:txBody>
      </p:sp>
      <p:sp>
        <p:nvSpPr>
          <p:cNvPr id="3" name="Content Placeholder 2"/>
          <p:cNvSpPr>
            <a:spLocks noGrp="1"/>
          </p:cNvSpPr>
          <p:nvPr>
            <p:ph idx="1"/>
          </p:nvPr>
        </p:nvSpPr>
        <p:spPr>
          <a:xfrm>
            <a:off x="628650" y="2031101"/>
            <a:ext cx="7886700" cy="4145862"/>
          </a:xfrm>
        </p:spPr>
        <p:txBody>
          <a:bodyPr/>
          <a:lstStyle/>
          <a:p>
            <a:pPr>
              <a:lnSpc>
                <a:spcPct val="100000"/>
              </a:lnSpc>
            </a:pPr>
            <a:r>
              <a:rPr lang="en-US" b="1" dirty="0"/>
              <a:t>Low variance Filter:</a:t>
            </a:r>
            <a:r>
              <a:rPr lang="en-US" dirty="0"/>
              <a:t> Variable with low variance tends to have very low impact on the target variable </a:t>
            </a:r>
            <a:r>
              <a:rPr lang="en-US" dirty="0" smtClean="0"/>
              <a:t>(response</a:t>
            </a:r>
            <a:r>
              <a:rPr lang="en-US" dirty="0"/>
              <a:t>)</a:t>
            </a:r>
          </a:p>
          <a:p>
            <a:pPr lvl="1">
              <a:lnSpc>
                <a:spcPct val="100000"/>
              </a:lnSpc>
            </a:pPr>
            <a:r>
              <a:rPr lang="en-US" dirty="0"/>
              <a:t>Extreme example: All the observations have the same value, say 1.</a:t>
            </a:r>
          </a:p>
          <a:p>
            <a:pPr>
              <a:lnSpc>
                <a:spcPct val="100000"/>
              </a:lnSpc>
            </a:pPr>
            <a:r>
              <a:rPr lang="en-US" dirty="0"/>
              <a:t>But, in text mining, author detection takes advantage of rare appearance of rare words.</a:t>
            </a:r>
          </a:p>
          <a:p>
            <a:pPr lvl="1">
              <a:lnSpc>
                <a:spcPct val="100000"/>
              </a:lnSpc>
            </a:pPr>
            <a:r>
              <a:rPr lang="en-US" dirty="0"/>
              <a:t>Example: anonymous NYT op-ed </a:t>
            </a:r>
            <a:r>
              <a:rPr lang="en-US" dirty="0" smtClean="0"/>
              <a:t>article in 2017: </a:t>
            </a:r>
            <a:r>
              <a:rPr lang="en-US" dirty="0"/>
              <a:t>“I Am Part of the Resistance Inside the Trump Administration” by "senior official in the Trump administration"</a:t>
            </a:r>
          </a:p>
          <a:p>
            <a:pPr lvl="1">
              <a:lnSpc>
                <a:spcPct val="100000"/>
              </a:lnSpc>
            </a:pPr>
            <a:r>
              <a:rPr lang="en-US" dirty="0"/>
              <a:t>Rare words: "malign behavior", "lodestar"</a:t>
            </a:r>
          </a:p>
          <a:p>
            <a:endParaRPr lang="en-US" dirty="0"/>
          </a:p>
        </p:txBody>
      </p:sp>
    </p:spTree>
    <p:extLst>
      <p:ext uri="{BB962C8B-B14F-4D97-AF65-F5344CB8AC3E}">
        <p14:creationId xmlns:p14="http://schemas.microsoft.com/office/powerpoint/2010/main" val="109945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techniques for dimensionality reduction</a:t>
            </a:r>
          </a:p>
        </p:txBody>
      </p:sp>
      <p:sp>
        <p:nvSpPr>
          <p:cNvPr id="3" name="Content Placeholder 2"/>
          <p:cNvSpPr>
            <a:spLocks noGrp="1"/>
          </p:cNvSpPr>
          <p:nvPr>
            <p:ph idx="1"/>
          </p:nvPr>
        </p:nvSpPr>
        <p:spPr>
          <a:xfrm>
            <a:off x="628650" y="1580147"/>
            <a:ext cx="7886700" cy="4990586"/>
          </a:xfrm>
        </p:spPr>
        <p:txBody>
          <a:bodyPr>
            <a:normAutofit/>
          </a:bodyPr>
          <a:lstStyle/>
          <a:p>
            <a:pPr>
              <a:lnSpc>
                <a:spcPct val="100000"/>
              </a:lnSpc>
            </a:pPr>
            <a:r>
              <a:rPr lang="en-US" b="1" dirty="0"/>
              <a:t>High Correlation Filter:</a:t>
            </a:r>
            <a:r>
              <a:rPr lang="en-US" dirty="0"/>
              <a:t> High correlation between two variables means they have similar trends and are likely to carry similar information.</a:t>
            </a:r>
          </a:p>
          <a:p>
            <a:pPr lvl="1">
              <a:lnSpc>
                <a:spcPct val="100000"/>
              </a:lnSpc>
            </a:pPr>
            <a:r>
              <a:rPr lang="en-US" dirty="0"/>
              <a:t>If the correlation coefficient crosses a certain threshold value, we can drop one of the variables</a:t>
            </a:r>
          </a:p>
          <a:p>
            <a:pPr lvl="1">
              <a:lnSpc>
                <a:spcPct val="100000"/>
              </a:lnSpc>
            </a:pPr>
            <a:r>
              <a:rPr lang="en-US" dirty="0"/>
              <a:t>Dropping a variable is highly subjective and should always be done keeping the domain in mind</a:t>
            </a:r>
          </a:p>
          <a:p>
            <a:pPr lvl="1">
              <a:lnSpc>
                <a:spcPct val="100000"/>
              </a:lnSpc>
            </a:pPr>
            <a:r>
              <a:rPr lang="en-US" b="1" dirty="0"/>
              <a:t>As a general guideline, we should keep those variables which show a decent or high correlation with the target variable.</a:t>
            </a:r>
            <a:endParaRPr lang="en-US" dirty="0"/>
          </a:p>
          <a:p>
            <a:pPr lvl="1">
              <a:lnSpc>
                <a:spcPct val="100000"/>
              </a:lnSpc>
            </a:pPr>
            <a:r>
              <a:rPr lang="en-US" dirty="0"/>
              <a:t>Might be applicable in text analysis, depending on the goal of the project, e.g., topic modeling versus text </a:t>
            </a:r>
            <a:r>
              <a:rPr lang="en-US" dirty="0" smtClean="0"/>
              <a:t>classification</a:t>
            </a:r>
            <a:endParaRPr lang="en-US" dirty="0"/>
          </a:p>
        </p:txBody>
      </p:sp>
    </p:spTree>
    <p:extLst>
      <p:ext uri="{BB962C8B-B14F-4D97-AF65-F5344CB8AC3E}">
        <p14:creationId xmlns:p14="http://schemas.microsoft.com/office/powerpoint/2010/main" val="17796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techniques for dimensionality reduction</a:t>
            </a:r>
          </a:p>
        </p:txBody>
      </p:sp>
      <p:sp>
        <p:nvSpPr>
          <p:cNvPr id="3" name="Content Placeholder 2"/>
          <p:cNvSpPr>
            <a:spLocks noGrp="1"/>
          </p:cNvSpPr>
          <p:nvPr>
            <p:ph idx="1"/>
          </p:nvPr>
        </p:nvSpPr>
        <p:spPr/>
        <p:txBody>
          <a:bodyPr/>
          <a:lstStyle/>
          <a:p>
            <a:pPr>
              <a:lnSpc>
                <a:spcPct val="100000"/>
              </a:lnSpc>
            </a:pPr>
            <a:r>
              <a:rPr lang="en-US" b="1" dirty="0"/>
              <a:t>Forward Selection and Backward Elimination:</a:t>
            </a:r>
            <a:r>
              <a:rPr lang="en-US" dirty="0"/>
              <a:t> Very popular in modeling.</a:t>
            </a:r>
          </a:p>
          <a:p>
            <a:pPr lvl="1">
              <a:lnSpc>
                <a:spcPct val="100000"/>
              </a:lnSpc>
            </a:pPr>
            <a:r>
              <a:rPr lang="en-US" dirty="0"/>
              <a:t>Typically associated with linear regression or logistic regression models.</a:t>
            </a:r>
          </a:p>
          <a:p>
            <a:pPr lvl="1">
              <a:lnSpc>
                <a:spcPct val="100000"/>
              </a:lnSpc>
            </a:pPr>
            <a:r>
              <a:rPr lang="en-US" dirty="0"/>
              <a:t>Dropping/Adding variables one at a time depends on their effect on the response.</a:t>
            </a:r>
          </a:p>
          <a:p>
            <a:pPr>
              <a:lnSpc>
                <a:spcPct val="100000"/>
              </a:lnSpc>
            </a:pPr>
            <a:r>
              <a:rPr lang="en-US" b="1" dirty="0" smtClean="0"/>
              <a:t>Factor </a:t>
            </a:r>
            <a:r>
              <a:rPr lang="en-US" b="1" dirty="0"/>
              <a:t>Analysis:</a:t>
            </a:r>
            <a:r>
              <a:rPr lang="en-US" dirty="0"/>
              <a:t> Variability among high-dimensional observations correlates with a lower number of unobserved variables called </a:t>
            </a:r>
            <a:r>
              <a:rPr lang="en-US" b="1" dirty="0"/>
              <a:t>factor</a:t>
            </a:r>
            <a:r>
              <a:rPr lang="en-US" dirty="0"/>
              <a:t> (or </a:t>
            </a:r>
            <a:r>
              <a:rPr lang="en-US" i="1" dirty="0"/>
              <a:t>latent variables</a:t>
            </a:r>
            <a:r>
              <a:rPr lang="en-US" dirty="0"/>
              <a:t>)</a:t>
            </a:r>
          </a:p>
          <a:p>
            <a:pPr lvl="1">
              <a:lnSpc>
                <a:spcPct val="100000"/>
              </a:lnSpc>
            </a:pPr>
            <a:r>
              <a:rPr lang="en-US" dirty="0"/>
              <a:t>Developed in psychology for measuring intelligence.</a:t>
            </a:r>
          </a:p>
          <a:p>
            <a:pPr lvl="1">
              <a:lnSpc>
                <a:spcPct val="100000"/>
              </a:lnSpc>
            </a:pPr>
            <a:r>
              <a:rPr lang="en-US" dirty="0"/>
              <a:t>Text analysis equivalent technique is call </a:t>
            </a:r>
            <a:r>
              <a:rPr lang="en-US" b="1" dirty="0"/>
              <a:t>topic modeling</a:t>
            </a:r>
            <a:endParaRPr lang="en-US" dirty="0"/>
          </a:p>
          <a:p>
            <a:endParaRPr lang="en-US" dirty="0"/>
          </a:p>
        </p:txBody>
      </p:sp>
    </p:spTree>
    <p:extLst>
      <p:ext uri="{BB962C8B-B14F-4D97-AF65-F5344CB8AC3E}">
        <p14:creationId xmlns:p14="http://schemas.microsoft.com/office/powerpoint/2010/main" val="153767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6CA70E-ED75-4FF0-A862-8EF12B737755}">
  <ds:schemaRefs>
    <ds:schemaRef ds:uri="http://www.w3.org/XML/1998/namespace"/>
    <ds:schemaRef ds:uri="http://purl.org/dc/term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16c05727-aa75-4e4a-9b5f-8a80a1165891"/>
    <ds:schemaRef ds:uri="71af3243-3dd4-4a8d-8c0d-dd76da1f02a5"/>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1052</Words>
  <Application>Microsoft Office PowerPoint</Application>
  <PresentationFormat>On-screen Show (4:3)</PresentationFormat>
  <Paragraphs>221</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Roboto</vt:lpstr>
      <vt:lpstr>Tahoma</vt:lpstr>
      <vt:lpstr>Office Theme</vt:lpstr>
      <vt:lpstr>Unsupervised Learning</vt:lpstr>
      <vt:lpstr>Machine Learning and Data Mining</vt:lpstr>
      <vt:lpstr>Unsupervised Methods</vt:lpstr>
      <vt:lpstr>Unsupervised method Dimensionality Reduction</vt:lpstr>
      <vt:lpstr>Why is Dimensionality reduction required?</vt:lpstr>
      <vt:lpstr>Common techniques for dimensionality reduction</vt:lpstr>
      <vt:lpstr>Common techniques for dimensionality reduction</vt:lpstr>
      <vt:lpstr>Common techniques for dimensionality reduction</vt:lpstr>
      <vt:lpstr>Common techniques for dimensionality reduction</vt:lpstr>
      <vt:lpstr>Principal Component Analysis</vt:lpstr>
      <vt:lpstr>Principal Component Analysis</vt:lpstr>
      <vt:lpstr>Principal Component Analysis</vt:lpstr>
      <vt:lpstr>Important details: Scaling</vt:lpstr>
      <vt:lpstr>Important details</vt:lpstr>
      <vt:lpstr>Unsupervised Method Clustering</vt:lpstr>
      <vt:lpstr>How to measure the similarity?</vt:lpstr>
      <vt:lpstr>Distance Metrics</vt:lpstr>
      <vt:lpstr>Why distance is a bad idea</vt:lpstr>
      <vt:lpstr>Use angle instead of distance</vt:lpstr>
      <vt:lpstr>Unsupervised Method Clustering</vt:lpstr>
      <vt:lpstr>Clustering – A bit of Math</vt:lpstr>
      <vt:lpstr>K-means Algorithm</vt:lpstr>
      <vt:lpstr>K-means Example – K = 3</vt:lpstr>
      <vt:lpstr>K-means Example – K = 3</vt:lpstr>
      <vt:lpstr>K-means Example – K = 3</vt:lpstr>
      <vt:lpstr>K-means Example – K = 3</vt:lpstr>
      <vt:lpstr>K-means Example – K = 3</vt:lpstr>
      <vt:lpstr>K-means Example – K = 3</vt:lpstr>
      <vt:lpstr>K-means Clustering</vt:lpstr>
      <vt:lpstr>How to measure the similarity?</vt:lpstr>
      <vt:lpstr>Distance Metrics</vt:lpstr>
      <vt:lpstr>Why distance is a bad idea</vt:lpstr>
      <vt:lpstr>Use angle instead of distance</vt:lpstr>
      <vt:lpstr>Hierarchical clustering</vt:lpstr>
      <vt:lpstr>Dendrograms</vt:lpstr>
      <vt:lpstr>Dendrograms</vt:lpstr>
      <vt:lpstr>Hierarchical clustering</vt:lpstr>
      <vt:lpstr>Building the dendrogram</vt:lpstr>
      <vt:lpstr>Building the dendrogram</vt:lpstr>
      <vt:lpstr>Linkage types</vt:lpstr>
      <vt:lpstr>Linkage types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2019-08-21T01:30:27Z</dcterms:created>
  <dcterms:modified xsi:type="dcterms:W3CDTF">2019-12-03T06:54:35Z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