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3707" autoAdjust="0"/>
  </p:normalViewPr>
  <p:slideViewPr>
    <p:cSldViewPr snapToGrid="0">
      <p:cViewPr varScale="1">
        <p:scale>
          <a:sx n="118" d="100"/>
          <a:sy n="11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442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7"/>
            <a:ext cx="7886700" cy="4596816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7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2505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9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6789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3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4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install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i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9"/>
          <a:stretch/>
        </p:blipFill>
        <p:spPr bwMode="auto">
          <a:xfrm>
            <a:off x="1893655" y="234669"/>
            <a:ext cx="5356687" cy="41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378200"/>
            <a:ext cx="7772400" cy="1913991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Introduction to </a:t>
            </a:r>
            <a:r>
              <a:rPr lang="en-US" sz="5000" dirty="0" smtClean="0">
                <a:latin typeface="Roboto" panose="02000000000000000000" pitchFamily="2" charset="0"/>
                <a:ea typeface="Roboto" panose="02000000000000000000" pitchFamily="2" charset="0"/>
              </a:rPr>
              <a:t>MongoDB</a:t>
            </a:r>
            <a:endParaRPr lang="en-US" sz="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5292191"/>
            <a:ext cx="6858000" cy="558926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 474 – Techniques for Large Data Set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MongoDB is the most popular NoSQL database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Document-oriented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JSON-like documents with “schemas”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Free, open-source, and cross-platform database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download and install on your </a:t>
            </a:r>
            <a:r>
              <a:rPr lang="en-US" dirty="0" smtClean="0"/>
              <a:t>machine.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://docs.mongodb.com/manual/installation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Several R packages have been created to interact with MongoDB. A fast and simple one is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mongolite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R does not support document data structure; extracted data will be converted to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cs typeface="Courier New" panose="02070309020205020404" pitchFamily="49" charset="0"/>
              </a:rPr>
              <a:t> 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data organized in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made up of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databases</a:t>
            </a:r>
            <a:r>
              <a:rPr lang="en-US" dirty="0"/>
              <a:t> which contain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dirty="0"/>
              <a:t> is made up of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dirty="0"/>
              <a:t> is made up of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Collections can be indexed, which improves lookup and sorting performance.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5321"/>
              </p:ext>
            </p:extLst>
          </p:nvPr>
        </p:nvGraphicFramePr>
        <p:xfrm>
          <a:off x="1532092" y="4136646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Relational Concepts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MongoDB Equivalent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Database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Database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Table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Collection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Rows (Records)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Documents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  <a:endParaRPr lang="en-US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74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Document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/>
          <a:stretch/>
        </p:blipFill>
        <p:spPr>
          <a:xfrm>
            <a:off x="628650" y="1539610"/>
            <a:ext cx="7886700" cy="4378366"/>
          </a:xfrm>
        </p:spPr>
      </p:pic>
    </p:spTree>
    <p:extLst>
      <p:ext uri="{BB962C8B-B14F-4D97-AF65-F5344CB8AC3E}">
        <p14:creationId xmlns:p14="http://schemas.microsoft.com/office/powerpoint/2010/main" val="41301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in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Inspired by </a:t>
            </a:r>
            <a:r>
              <a:rPr lang="en-US" dirty="0"/>
              <a:t>JSON specification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://www.json.org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u="sng" dirty="0" smtClean="0"/>
              <a:t>Basic structure:</a:t>
            </a:r>
            <a:r>
              <a:rPr lang="en-US" dirty="0" smtClean="0"/>
              <a:t> a pair of key-value (a.k.a. field-value) in form of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{string : value}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cs typeface="Courier New" panose="02070309020205020404" pitchFamily="49" charset="0"/>
              </a:rPr>
              <a:t>key in form of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Values in field-value pairs can be geospatial, Date, arrays, subdocuments, etc.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Arrays in form: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b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string2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value2, ....,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string_k:value_k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Subdocuments: surrounding by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{....}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JSON-type is text-based. MongoDB also support binary-encoded JSON format, called </a:t>
            </a:r>
            <a:r>
              <a:rPr lang="en-US" b="1" dirty="0" smtClean="0">
                <a:cs typeface="Courier New" panose="02070309020205020404" pitchFamily="49" charset="0"/>
              </a:rPr>
              <a:t>BSON</a:t>
            </a:r>
          </a:p>
        </p:txBody>
      </p:sp>
    </p:spTree>
    <p:extLst>
      <p:ext uri="{BB962C8B-B14F-4D97-AF65-F5344CB8AC3E}">
        <p14:creationId xmlns:p14="http://schemas.microsoft.com/office/powerpoint/2010/main" val="4855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in MongoDB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/>
          <a:stretch/>
        </p:blipFill>
        <p:spPr>
          <a:xfrm>
            <a:off x="628650" y="1539610"/>
            <a:ext cx="7886700" cy="4378366"/>
          </a:xfrm>
        </p:spPr>
      </p:pic>
    </p:spTree>
    <p:extLst>
      <p:ext uri="{BB962C8B-B14F-4D97-AF65-F5344CB8AC3E}">
        <p14:creationId xmlns:p14="http://schemas.microsoft.com/office/powerpoint/2010/main" val="5865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Demo in MongoDB shell</a:t>
            </a:r>
            <a:br>
              <a:rPr lang="en-US" sz="5400" dirty="0" smtClean="0"/>
            </a:br>
            <a:r>
              <a:rPr lang="en-US" sz="5400" dirty="0" smtClean="0"/>
              <a:t>&amp;</a:t>
            </a:r>
            <a:br>
              <a:rPr lang="en-US" sz="5400" dirty="0" smtClean="0"/>
            </a:br>
            <a:r>
              <a:rPr lang="en-US" sz="5400" dirty="0" smtClean="0"/>
              <a:t>In-class Activities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purl.org/dc/elements/1.1/"/>
    <ds:schemaRef ds:uri="16c05727-aa75-4e4a-9b5f-8a80a1165891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244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Roboto</vt:lpstr>
      <vt:lpstr>Tahoma</vt:lpstr>
      <vt:lpstr>Office Theme</vt:lpstr>
      <vt:lpstr>Introduction to MongoDB</vt:lpstr>
      <vt:lpstr>What is MongoDB?</vt:lpstr>
      <vt:lpstr>How are data organized in MongoDB</vt:lpstr>
      <vt:lpstr>Example of a Document</vt:lpstr>
      <vt:lpstr>Documents in MongoDB</vt:lpstr>
      <vt:lpstr>Documents in MongoDB</vt:lpstr>
      <vt:lpstr>Demo in MongoDB shell &amp; In-class Activities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2019-08-21T01:30:27Z</dcterms:created>
  <dcterms:modified xsi:type="dcterms:W3CDTF">2019-10-03T03:01:33Z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