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0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83676" autoAdjust="0"/>
  </p:normalViewPr>
  <p:slideViewPr>
    <p:cSldViewPr snapToGrid="0">
      <p:cViewPr varScale="1">
        <p:scale>
          <a:sx n="105" d="100"/>
          <a:sy n="105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10/17/19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10/17/19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 : in array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981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5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2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7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442"/>
            <a:ext cx="7886700" cy="1325563"/>
          </a:xfrm>
        </p:spPr>
        <p:txBody>
          <a:bodyPr/>
          <a:lstStyle>
            <a:lvl1pPr algn="ctr"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0147"/>
            <a:ext cx="7886700" cy="4596816"/>
          </a:xfrm>
        </p:spPr>
        <p:txBody>
          <a:bodyPr/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7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 algn="ctr">
              <a:defRPr sz="6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2505"/>
            <a:ext cx="7886700" cy="1325563"/>
          </a:xfrm>
        </p:spPr>
        <p:txBody>
          <a:bodyPr/>
          <a:lstStyle>
            <a:lvl1pPr algn="ctr"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defRPr>
            </a:lvl1pPr>
            <a:lvl2pPr>
              <a:defRPr sz="2200"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9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7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6789"/>
            <a:ext cx="7886700" cy="1325563"/>
          </a:xfrm>
        </p:spPr>
        <p:txBody>
          <a:bodyPr/>
          <a:lstStyle>
            <a:lvl1pPr algn="ctr"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3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2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4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6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4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installa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big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9"/>
          <a:stretch/>
        </p:blipFill>
        <p:spPr bwMode="auto">
          <a:xfrm>
            <a:off x="1893655" y="234669"/>
            <a:ext cx="5356687" cy="419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3378200"/>
            <a:ext cx="7772400" cy="1913991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Roboto" panose="02000000000000000000" pitchFamily="2" charset="0"/>
                <a:ea typeface="Roboto" panose="02000000000000000000" pitchFamily="2" charset="0"/>
              </a:rPr>
              <a:t>Introduction to MongoDB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8" y="5292191"/>
            <a:ext cx="6858000" cy="558926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 474 – Techniques for Large Data Set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in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update() </a:t>
            </a:r>
            <a:r>
              <a:rPr lang="en-US" dirty="0"/>
              <a:t>takes two arguments: the selector (i.e. WHERE in SQL) to use and what updates to apply to fields.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update('{"name" : "Peter"}', '{"$set" : {"age" : 90}}')</a:t>
            </a:r>
          </a:p>
          <a:p>
            <a:endParaRPr lang="en-US" dirty="0"/>
          </a:p>
          <a:p>
            <a:r>
              <a:rPr lang="en-US" u="sng" dirty="0"/>
              <a:t>Activity:</a:t>
            </a:r>
            <a:r>
              <a:rPr lang="en-US" dirty="0"/>
              <a:t> Verify the effect of updating command. What happens if you forget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$set </a:t>
            </a:r>
            <a:r>
              <a:rPr lang="en-US" dirty="0"/>
              <a:t>operator?</a:t>
            </a:r>
          </a:p>
        </p:txBody>
      </p:sp>
    </p:spTree>
    <p:extLst>
      <p:ext uri="{BB962C8B-B14F-4D97-AF65-F5344CB8AC3E}">
        <p14:creationId xmlns:p14="http://schemas.microsoft.com/office/powerpoint/2010/main" val="3581927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in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0146"/>
            <a:ext cx="7886700" cy="4933941"/>
          </a:xfrm>
        </p:spPr>
        <p:txBody>
          <a:bodyPr/>
          <a:lstStyle/>
          <a:p>
            <a:r>
              <a:rPr lang="en-US" dirty="0"/>
              <a:t>Adding value to an array: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update('{"name" : "Peter"}',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'{"$push" : {"loves" :  "candy"}}')</a:t>
            </a:r>
          </a:p>
          <a:p>
            <a:r>
              <a:rPr lang="en-US" u="sng" dirty="0">
                <a:cs typeface="Courier New" panose="02070309020205020404" pitchFamily="49" charset="0"/>
              </a:rPr>
              <a:t>Question:</a:t>
            </a:r>
            <a:r>
              <a:rPr lang="en-US" dirty="0">
                <a:cs typeface="Courier New" panose="02070309020205020404" pitchFamily="49" charset="0"/>
              </a:rPr>
              <a:t> What happens if we mistakenly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$set</a:t>
            </a:r>
            <a:r>
              <a:rPr lang="en-US" dirty="0">
                <a:cs typeface="Courier New" panose="02070309020205020404" pitchFamily="49" charset="0"/>
              </a:rPr>
              <a:t>?</a:t>
            </a:r>
          </a:p>
          <a:p>
            <a:r>
              <a:rPr lang="en-US" dirty="0" err="1">
                <a:cs typeface="Courier New" panose="02070309020205020404" pitchFamily="49" charset="0"/>
              </a:rPr>
              <a:t>Upserts</a:t>
            </a:r>
            <a:r>
              <a:rPr lang="en-US" dirty="0">
                <a:cs typeface="Courier New" panose="02070309020205020404" pitchFamily="49" charset="0"/>
              </a:rPr>
              <a:t> = update document if found; otherwise insert.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update('{"name": "Bob"}',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'{"$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":{"age" : 1}}',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T)</a:t>
            </a:r>
          </a:p>
          <a:p>
            <a:r>
              <a:rPr lang="en-US" u="sng" dirty="0">
                <a:cs typeface="Courier New" panose="02070309020205020404" pitchFamily="49" charset="0"/>
              </a:rPr>
              <a:t>Question:</a:t>
            </a:r>
            <a:r>
              <a:rPr lang="en-US" dirty="0">
                <a:cs typeface="Courier New" panose="02070309020205020404" pitchFamily="49" charset="0"/>
              </a:rPr>
              <a:t> What do you observe when running the above query? Comment on the effect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>
                <a:cs typeface="Courier New" panose="02070309020205020404" pitchFamily="49" charset="0"/>
              </a:rPr>
              <a:t>?</a:t>
            </a:r>
          </a:p>
          <a:p>
            <a:r>
              <a:rPr lang="en-US" u="sng" dirty="0">
                <a:cs typeface="Courier New" panose="02070309020205020404" pitchFamily="49" charset="0"/>
              </a:rPr>
              <a:t>Question:</a:t>
            </a:r>
            <a:r>
              <a:rPr lang="en-US" dirty="0">
                <a:cs typeface="Courier New" panose="02070309020205020404" pitchFamily="49" charset="0"/>
              </a:rPr>
              <a:t> Add a field vaccinated (Boolean type) with value TRUE for all documents.</a:t>
            </a:r>
          </a:p>
        </p:txBody>
      </p:sp>
    </p:spTree>
    <p:extLst>
      <p:ext uri="{BB962C8B-B14F-4D97-AF65-F5344CB8AC3E}">
        <p14:creationId xmlns:p14="http://schemas.microsoft.com/office/powerpoint/2010/main" val="385029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advance query language to transform and combine data from multiple documents.</a:t>
            </a:r>
          </a:p>
          <a:p>
            <a:pPr lvl="1"/>
            <a:r>
              <a:rPr lang="en-US" dirty="0"/>
              <a:t>The MongoDB's equivalence to the SQL's GROUP BY clause.</a:t>
            </a:r>
          </a:p>
          <a:p>
            <a:r>
              <a:rPr lang="en-US" dirty="0"/>
              <a:t>A call to the aggregation framework defines a pipeline, the </a:t>
            </a:r>
            <a:r>
              <a:rPr lang="en-US" b="1" dirty="0"/>
              <a:t>aggregation pipeline</a:t>
            </a:r>
            <a:r>
              <a:rPr lang="en-US" dirty="0"/>
              <a:t>, where the output from each step in the pipeline provides input to the next step.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04123"/>
            <a:ext cx="9144000" cy="133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75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25475324"/>
              </p:ext>
            </p:extLst>
          </p:nvPr>
        </p:nvGraphicFramePr>
        <p:xfrm>
          <a:off x="868680" y="638040"/>
          <a:ext cx="7406640" cy="5277120"/>
        </p:xfrm>
        <a:graphic>
          <a:graphicData uri="http://schemas.openxmlformats.org/drawingml/2006/table">
            <a:tbl>
              <a:tblPr/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SQL </a:t>
                      </a:r>
                      <a:br>
                        <a:rPr lang="en-US" sz="20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r>
                        <a:rPr lang="en-US" sz="20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command</a:t>
                      </a:r>
                    </a:p>
                  </a:txBody>
                  <a:tcPr marL="29380" marR="29380" marT="29380" marB="293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Aggregation operator</a:t>
                      </a:r>
                    </a:p>
                  </a:txBody>
                  <a:tcPr marL="29380" marR="29380" marT="29380" marB="293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Meaning</a:t>
                      </a:r>
                    </a:p>
                  </a:txBody>
                  <a:tcPr marL="29380" marR="29380" marT="29380" marB="293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SELECT</a:t>
                      </a:r>
                    </a:p>
                  </a:txBody>
                  <a:tcPr marL="29380" marR="29380" marT="29380" marB="293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$project</a:t>
                      </a:r>
                    </a:p>
                  </a:txBody>
                  <a:tcPr marL="29380" marR="29380" marT="29380" marB="293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Specify fields in the output document</a:t>
                      </a:r>
                    </a:p>
                  </a:txBody>
                  <a:tcPr marL="29380" marR="29380" marT="29380" marB="293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20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9380" marR="29380" marT="29380" marB="293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$group </a:t>
                      </a:r>
                      <a:br>
                        <a:rPr lang="en-US" sz="20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r>
                        <a:rPr lang="en-US" sz="20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functions</a:t>
                      </a:r>
                    </a:p>
                  </a:txBody>
                  <a:tcPr marL="29380" marR="29380" marT="29380" marB="293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20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Ex: $sum, $avg, $min,</a:t>
                      </a:r>
                      <a:r>
                        <a:rPr lang="nb-NO" sz="2000" baseline="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$max, $first, $last</a:t>
                      </a:r>
                      <a:endParaRPr lang="nb-NO" sz="20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9380" marR="29380" marT="29380" marB="293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FROM</a:t>
                      </a:r>
                    </a:p>
                  </a:txBody>
                  <a:tcPr marL="29380" marR="29380" marT="29380" marB="293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9380" marR="29380" marT="29380" marB="293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Specify in </a:t>
                      </a:r>
                      <a:r>
                        <a:rPr lang="en-US" sz="20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collection$aggregate</a:t>
                      </a:r>
                      <a:r>
                        <a:rPr lang="en-US" sz="20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(...)</a:t>
                      </a:r>
                    </a:p>
                  </a:txBody>
                  <a:tcPr marL="29380" marR="29380" marT="29380" marB="293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JOIN</a:t>
                      </a:r>
                    </a:p>
                  </a:txBody>
                  <a:tcPr marL="29380" marR="29380" marT="29380" marB="293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9380" marR="29380" marT="29380" marB="293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There is no join in MongoDB</a:t>
                      </a:r>
                    </a:p>
                  </a:txBody>
                  <a:tcPr marL="29380" marR="29380" marT="29380" marB="293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20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9380" marR="29380" marT="29380" marB="293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$unwind</a:t>
                      </a:r>
                    </a:p>
                  </a:txBody>
                  <a:tcPr marL="29380" marR="29380" marT="29380" marB="293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Expand an array, one document for each array entry</a:t>
                      </a:r>
                    </a:p>
                  </a:txBody>
                  <a:tcPr marL="29380" marR="29380" marT="29380" marB="293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WHERE</a:t>
                      </a:r>
                    </a:p>
                  </a:txBody>
                  <a:tcPr marL="29380" marR="29380" marT="29380" marB="293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$match</a:t>
                      </a:r>
                    </a:p>
                  </a:txBody>
                  <a:tcPr marL="29380" marR="29380" marT="29380" marB="293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Select documents to be processed</a:t>
                      </a:r>
                    </a:p>
                  </a:txBody>
                  <a:tcPr marL="29380" marR="29380" marT="29380" marB="293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GROUP BY</a:t>
                      </a:r>
                    </a:p>
                  </a:txBody>
                  <a:tcPr marL="29380" marR="29380" marT="29380" marB="293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$group</a:t>
                      </a:r>
                    </a:p>
                  </a:txBody>
                  <a:tcPr marL="29380" marR="29380" marT="29380" marB="293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Group documents by a specified key</a:t>
                      </a:r>
                    </a:p>
                  </a:txBody>
                  <a:tcPr marL="29380" marR="29380" marT="29380" marB="293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HAVING</a:t>
                      </a:r>
                    </a:p>
                  </a:txBody>
                  <a:tcPr marL="29380" marR="29380" marT="29380" marB="293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$match</a:t>
                      </a:r>
                    </a:p>
                  </a:txBody>
                  <a:tcPr marL="29380" marR="29380" marT="29380" marB="293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Select documents to be processed</a:t>
                      </a:r>
                    </a:p>
                  </a:txBody>
                  <a:tcPr marL="29380" marR="29380" marT="29380" marB="293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ORDER BY</a:t>
                      </a:r>
                    </a:p>
                  </a:txBody>
                  <a:tcPr marL="29380" marR="29380" marT="29380" marB="293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$sort</a:t>
                      </a:r>
                    </a:p>
                  </a:txBody>
                  <a:tcPr marL="29380" marR="29380" marT="29380" marB="293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Sort documents</a:t>
                      </a:r>
                    </a:p>
                  </a:txBody>
                  <a:tcPr marL="29380" marR="29380" marT="29380" marB="293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LIMIT</a:t>
                      </a:r>
                    </a:p>
                  </a:txBody>
                  <a:tcPr marL="29380" marR="29380" marT="29380" marB="293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$limit</a:t>
                      </a:r>
                    </a:p>
                  </a:txBody>
                  <a:tcPr marL="29380" marR="29380" marT="29380" marB="293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Limit the number of output documents</a:t>
                      </a:r>
                    </a:p>
                  </a:txBody>
                  <a:tcPr marL="29380" marR="29380" marT="29380" marB="293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20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9380" marR="29380" marT="29380" marB="293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$out</a:t>
                      </a:r>
                    </a:p>
                  </a:txBody>
                  <a:tcPr marL="29380" marR="29380" marT="29380" marB="293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Write the results to a collection</a:t>
                      </a:r>
                    </a:p>
                  </a:txBody>
                  <a:tcPr marL="29380" marR="29380" marT="29380" marB="293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674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</a:t>
            </a:r>
            <a:r>
              <a:rPr lang="en-US" dirty="0" err="1"/>
              <a:t>Zipcodes</a:t>
            </a:r>
            <a:r>
              <a:rPr lang="en-US" dirty="0"/>
              <a:t>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074" y="1580147"/>
            <a:ext cx="8124404" cy="5006770"/>
          </a:xfrm>
        </p:spPr>
        <p:txBody>
          <a:bodyPr>
            <a:normAutofit/>
          </a:bodyPr>
          <a:lstStyle/>
          <a:p>
            <a:r>
              <a:rPr lang="en-US" u="sng" dirty="0"/>
              <a:t>Activity:</a:t>
            </a:r>
            <a:r>
              <a:rPr lang="en-US" dirty="0"/>
              <a:t> Look at the collection and query one document. What does it look like?</a:t>
            </a:r>
          </a:p>
          <a:p>
            <a:r>
              <a:rPr lang="en-US" u="sng" dirty="0"/>
              <a:t>Question:</a:t>
            </a:r>
            <a:r>
              <a:rPr lang="en-US" dirty="0"/>
              <a:t> Write a SQL query to return states with populations above </a:t>
            </a:r>
            <a:r>
              <a:rPr lang="en-US"/>
              <a:t>10 million</a:t>
            </a:r>
            <a:endParaRPr lang="en-US" dirty="0"/>
          </a:p>
          <a:p>
            <a:r>
              <a:rPr lang="en-US" dirty="0"/>
              <a:t>In MongoDB: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zipcodes$aggregate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{"$group": {"_id": "$state",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":{"$sum": "$pop"}}},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"$match": {"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":{"$gte":10000000}}}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/>
              <a:t>The dollar sign ($) refers to the field in the document.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30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in Aggregate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8" y="1580147"/>
            <a:ext cx="8054104" cy="4596816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$group</a:t>
            </a:r>
            <a:r>
              <a:rPr lang="en-US" dirty="0"/>
              <a:t> operator always has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“_id”:$&lt;field name&gt;</a:t>
            </a:r>
          </a:p>
          <a:p>
            <a:r>
              <a:rPr lang="en-US" dirty="0">
                <a:cs typeface="Courier New" panose="02070309020205020404" pitchFamily="49" charset="0"/>
              </a:rPr>
              <a:t>Grouping with multiple fields: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{"$group" : {"_id":{"state" : "$state",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"city" : "$city"} } }</a:t>
            </a:r>
          </a:p>
          <a:p>
            <a:r>
              <a:rPr lang="en-US" u="sng" dirty="0"/>
              <a:t>Question:</a:t>
            </a:r>
            <a:r>
              <a:rPr lang="en-US" dirty="0"/>
              <a:t> What does this query do?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example$aggregate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('[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{"$unwind" : "$loves"},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{"$group"  :{"_id" : "$loves",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"total" : {"$sum" : 1}}},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{"$sort": {"total" : -1}},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{"$limit" : 1} ]')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6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961685"/>
            <a:ext cx="7886700" cy="321527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Return Average City Population by State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Return 10 cities with the most number of zip codes. </a:t>
            </a:r>
            <a:r>
              <a:rPr lang="en-US" u="sng" dirty="0"/>
              <a:t>Note:</a:t>
            </a:r>
            <a:r>
              <a:rPr lang="en-US" dirty="0"/>
              <a:t> different states might have cities with the same name.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Return the largest cities by each state.</a:t>
            </a:r>
          </a:p>
        </p:txBody>
      </p:sp>
    </p:spTree>
    <p:extLst>
      <p:ext uri="{BB962C8B-B14F-4D97-AF65-F5344CB8AC3E}">
        <p14:creationId xmlns:p14="http://schemas.microsoft.com/office/powerpoint/2010/main" val="288247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MongoDB?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MongoDB is the most popular NoSQL database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Document-oriented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JSON-like documents with “schemas”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Free, open-source, and cross-platform database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 download and install on your machine. </a:t>
            </a:r>
            <a:br>
              <a:rPr lang="en-US" dirty="0"/>
            </a:br>
            <a:r>
              <a:rPr lang="en-US" dirty="0">
                <a:hlinkClick r:id="rId2"/>
              </a:rPr>
              <a:t>https://docs.mongodb.com/manual/installation/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Several R packages have been created to interact with MongoDB. A fast and simple one is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mongolite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Courier New" panose="02070309020205020404" pitchFamily="49" charset="0"/>
              </a:rPr>
              <a:t>R does not support document data structure; extracted data will be converted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>
                <a:cs typeface="Courier New" panose="02070309020205020404" pitchFamily="49" charset="0"/>
              </a:rPr>
              <a:t>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44548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data organized in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 is made up of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databases</a:t>
            </a:r>
            <a:r>
              <a:rPr lang="en-US" dirty="0"/>
              <a:t> which contain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en-US" dirty="0"/>
              <a:t> is made up of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en-US" dirty="0"/>
              <a:t>.</a:t>
            </a:r>
          </a:p>
          <a:p>
            <a:r>
              <a:rPr lang="en-US" dirty="0"/>
              <a:t>Each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US" dirty="0"/>
              <a:t> is made up of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dirty="0"/>
              <a:t>.</a:t>
            </a:r>
          </a:p>
          <a:p>
            <a:r>
              <a:rPr lang="en-US" dirty="0"/>
              <a:t>Collections can be indexed, which improves lookup and sorting performance.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15321"/>
              </p:ext>
            </p:extLst>
          </p:nvPr>
        </p:nvGraphicFramePr>
        <p:xfrm>
          <a:off x="1532092" y="4136646"/>
          <a:ext cx="6096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Relational Concepts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MongoDB Equivalent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Collection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Rows (Records)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Documents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74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Document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7"/>
          <a:stretch/>
        </p:blipFill>
        <p:spPr>
          <a:xfrm>
            <a:off x="628650" y="1539610"/>
            <a:ext cx="7886700" cy="4378366"/>
          </a:xfrm>
        </p:spPr>
      </p:pic>
    </p:spTree>
    <p:extLst>
      <p:ext uri="{BB962C8B-B14F-4D97-AF65-F5344CB8AC3E}">
        <p14:creationId xmlns:p14="http://schemas.microsoft.com/office/powerpoint/2010/main" val="413015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 in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Inspired by JSON specification (</a:t>
            </a:r>
            <a:r>
              <a:rPr lang="en-US" dirty="0">
                <a:hlinkClick r:id="rId2"/>
              </a:rPr>
              <a:t>http://www.json.org/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u="sng" dirty="0"/>
              <a:t>Basic structure:</a:t>
            </a:r>
            <a:r>
              <a:rPr lang="en-US" dirty="0"/>
              <a:t> a pair of key-value (a.k.a. field-value) in form of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{string : value}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cs typeface="Courier New" panose="02070309020205020404" pitchFamily="49" charset="0"/>
              </a:rPr>
              <a:t>key in form of string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Courier New" panose="02070309020205020404" pitchFamily="49" charset="0"/>
              </a:rPr>
              <a:t>Values in field-value pairs can be geospatial, Date, arrays, subdocuments, etc.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cs typeface="Courier New" panose="02070309020205020404" pitchFamily="49" charset="0"/>
              </a:rPr>
              <a:t>Arrays in form: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[string1 : value1, 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string2 : value2, ....,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string_k:value_k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cs typeface="Courier New" panose="02070309020205020404" pitchFamily="49" charset="0"/>
              </a:rPr>
              <a:t>Subdocuments: surrounding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{....}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Courier New" panose="02070309020205020404" pitchFamily="49" charset="0"/>
              </a:rPr>
              <a:t>JSON-type is text-based. MongoDB also support binary-encoded JSON format, called </a:t>
            </a:r>
            <a:r>
              <a:rPr lang="en-US" b="1" dirty="0">
                <a:cs typeface="Courier New" panose="02070309020205020404" pitchFamily="49" charset="0"/>
              </a:rPr>
              <a:t>BSON</a:t>
            </a:r>
          </a:p>
        </p:txBody>
      </p:sp>
    </p:spTree>
    <p:extLst>
      <p:ext uri="{BB962C8B-B14F-4D97-AF65-F5344CB8AC3E}">
        <p14:creationId xmlns:p14="http://schemas.microsoft.com/office/powerpoint/2010/main" val="48552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 in MongoDB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7"/>
          <a:stretch/>
        </p:blipFill>
        <p:spPr>
          <a:xfrm>
            <a:off x="628650" y="1539610"/>
            <a:ext cx="7886700" cy="4378366"/>
          </a:xfrm>
        </p:spPr>
      </p:pic>
    </p:spTree>
    <p:extLst>
      <p:ext uri="{BB962C8B-B14F-4D97-AF65-F5344CB8AC3E}">
        <p14:creationId xmlns:p14="http://schemas.microsoft.com/office/powerpoint/2010/main" val="58659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Demo in MongoDB shell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53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168442"/>
            <a:ext cx="7886700" cy="1411705"/>
          </a:xfrm>
        </p:spPr>
        <p:txBody>
          <a:bodyPr/>
          <a:lstStyle/>
          <a:p>
            <a:r>
              <a:rPr lang="en-US" dirty="0"/>
              <a:t>Basic CRUD operations in MongoDB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691234"/>
            <a:ext cx="7973184" cy="475002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CRUD</a:t>
            </a:r>
            <a:r>
              <a:rPr lang="en-US" dirty="0"/>
              <a:t> stands for </a:t>
            </a:r>
            <a:r>
              <a:rPr lang="en-US" i="1" dirty="0"/>
              <a:t>creating, reading, updating </a:t>
            </a:r>
            <a:r>
              <a:rPr lang="en-US" dirty="0"/>
              <a:t>and </a:t>
            </a:r>
            <a:r>
              <a:rPr lang="en-US" i="1" dirty="0"/>
              <a:t>deleting</a:t>
            </a:r>
          </a:p>
          <a:p>
            <a:r>
              <a:rPr lang="en-US" i="1" dirty="0"/>
              <a:t>Creating </a:t>
            </a:r>
            <a:r>
              <a:rPr lang="en-US" dirty="0"/>
              <a:t>via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insert()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Accepts data frame or JSON strings (one string for each document)</a:t>
            </a:r>
          </a:p>
          <a:p>
            <a:pPr lvl="1"/>
            <a:r>
              <a:rPr lang="en-US" dirty="0"/>
              <a:t>Atomicity: single document insertion is atomic, while multiple-document insertion is not.</a:t>
            </a:r>
          </a:p>
          <a:p>
            <a:r>
              <a:rPr lang="en-US" dirty="0"/>
              <a:t>We have worked with reading via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find()</a:t>
            </a:r>
            <a:r>
              <a:rPr lang="en-US" dirty="0"/>
              <a:t> function.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fields=</a:t>
            </a:r>
            <a:r>
              <a:rPr lang="en-US" dirty="0"/>
              <a:t> option allows selection of listed fields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sort=</a:t>
            </a:r>
            <a:r>
              <a:rPr lang="en-US" dirty="0"/>
              <a:t> option allows sorting</a:t>
            </a:r>
          </a:p>
          <a:p>
            <a:r>
              <a:rPr lang="en-US" i="1" dirty="0"/>
              <a:t>Deleting</a:t>
            </a:r>
            <a:r>
              <a:rPr lang="en-US" dirty="0"/>
              <a:t> operation is straightforward</a:t>
            </a:r>
          </a:p>
          <a:p>
            <a:pPr lvl="1"/>
            <a:r>
              <a:rPr lang="en-US" dirty="0"/>
              <a:t>Drop the whole collection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drop()</a:t>
            </a:r>
            <a:r>
              <a:rPr lang="en-US" dirty="0">
                <a:cs typeface="Courier New" panose="02070309020205020404" pitchFamily="49" charset="0"/>
              </a:rPr>
              <a:t>, or document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remove()</a:t>
            </a:r>
          </a:p>
        </p:txBody>
      </p:sp>
    </p:spTree>
    <p:extLst>
      <p:ext uri="{BB962C8B-B14F-4D97-AF65-F5344CB8AC3E}">
        <p14:creationId xmlns:p14="http://schemas.microsoft.com/office/powerpoint/2010/main" val="3127376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0147"/>
            <a:ext cx="8062196" cy="45968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Insert the following documents: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{"name" : "Peter", "age" : 99, "loves": ["apple"]}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{"name" : "Ruth", "age" : 93, "loves": ["apple", "sugar"]}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{"name" : "Jack", "loves" : ["bananas"]}</a:t>
            </a:r>
          </a:p>
          <a:p>
            <a:r>
              <a:rPr lang="en-US" dirty="0">
                <a:cs typeface="Courier New" panose="02070309020205020404" pitchFamily="49" charset="0"/>
              </a:rPr>
              <a:t>Check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find()</a:t>
            </a:r>
            <a:r>
              <a:rPr lang="en-US" dirty="0">
                <a:cs typeface="Courier New" panose="02070309020205020404" pitchFamily="49" charset="0"/>
              </a:rPr>
              <a:t> to see if everything is insert correctly</a:t>
            </a:r>
          </a:p>
          <a:p>
            <a:r>
              <a:rPr lang="en-US" dirty="0">
                <a:cs typeface="Courier New" panose="02070309020205020404" pitchFamily="49" charset="0"/>
              </a:rPr>
              <a:t>What do you observe with the following query: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find('{}', sort = '{"age" : 1}')</a:t>
            </a:r>
          </a:p>
          <a:p>
            <a:r>
              <a:rPr lang="en-US" dirty="0">
                <a:cs typeface="Courier New" panose="02070309020205020404" pitchFamily="49" charset="0"/>
              </a:rPr>
              <a:t>What happen when you change the number 1? Try other numbers, including -1. Comment and take note to yourself about the sorting feature.</a:t>
            </a:r>
          </a:p>
        </p:txBody>
      </p:sp>
    </p:spTree>
    <p:extLst>
      <p:ext uri="{BB962C8B-B14F-4D97-AF65-F5344CB8AC3E}">
        <p14:creationId xmlns:p14="http://schemas.microsoft.com/office/powerpoint/2010/main" val="258753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6CA70E-ED75-4FF0-A862-8EF12B737755}">
  <ds:schemaRefs>
    <ds:schemaRef ds:uri="http://purl.org/dc/elements/1.1/"/>
    <ds:schemaRef ds:uri="16c05727-aa75-4e4a-9b5f-8a80a1165891"/>
    <ds:schemaRef ds:uri="http://purl.org/dc/dcmitype/"/>
    <ds:schemaRef ds:uri="http://www.w3.org/XML/1998/namespace"/>
    <ds:schemaRef ds:uri="http://purl.org/dc/terms/"/>
    <ds:schemaRef ds:uri="http://schemas.microsoft.com/office/2006/metadata/properties"/>
    <ds:schemaRef ds:uri="71af3243-3dd4-4a8d-8c0d-dd76da1f02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661</Words>
  <Application>Microsoft Macintosh PowerPoint</Application>
  <PresentationFormat>On-screen Show (4:3)</PresentationFormat>
  <Paragraphs>121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Roboto</vt:lpstr>
      <vt:lpstr>Tahoma</vt:lpstr>
      <vt:lpstr>Office Theme</vt:lpstr>
      <vt:lpstr>Introduction to MongoDB</vt:lpstr>
      <vt:lpstr>What is MongoDB?</vt:lpstr>
      <vt:lpstr>How are data organized in MongoDB</vt:lpstr>
      <vt:lpstr>Example of a Document</vt:lpstr>
      <vt:lpstr>Documents in MongoDB</vt:lpstr>
      <vt:lpstr>Documents in MongoDB</vt:lpstr>
      <vt:lpstr>Demo in MongoDB shell </vt:lpstr>
      <vt:lpstr>Basic CRUD operations in MongoDB</vt:lpstr>
      <vt:lpstr>In-class Activity</vt:lpstr>
      <vt:lpstr>Updating in MongoDB</vt:lpstr>
      <vt:lpstr>Updating in MongoDB</vt:lpstr>
      <vt:lpstr>Aggregation Framework</vt:lpstr>
      <vt:lpstr>PowerPoint Presentation</vt:lpstr>
      <vt:lpstr>Example – Zipcodes collection</vt:lpstr>
      <vt:lpstr>Grouping in Aggregate Framework</vt:lpstr>
      <vt:lpstr>In-Class Exercise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2019-08-21T01:30:27Z</dcterms:created>
  <dcterms:modified xsi:type="dcterms:W3CDTF">2019-10-17T16:42:25Z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