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83676" autoAdjust="0"/>
  </p:normalViewPr>
  <p:slideViewPr>
    <p:cSldViewPr snapToGrid="0">
      <p:cViewPr varScale="1">
        <p:scale>
          <a:sx n="105" d="100"/>
          <a:sy n="105" d="100"/>
        </p:scale>
        <p:origin x="1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Unstructured ; video, </a:t>
            </a:r>
            <a:r>
              <a:rPr lang="en-US" dirty="0" err="1"/>
              <a:t>unwork</a:t>
            </a:r>
            <a:endParaRPr lang="en-US" dirty="0"/>
          </a:p>
          <a:p>
            <a:r>
              <a:rPr lang="en-US" dirty="0" err="1"/>
              <a:t>Structued</a:t>
            </a:r>
            <a:r>
              <a:rPr lang="en-US" dirty="0"/>
              <a:t> : worked , nice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4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6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442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7"/>
            <a:ext cx="7886700" cy="4596816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2505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6789"/>
            <a:ext cx="7886700" cy="1325563"/>
          </a:xfrm>
        </p:spPr>
        <p:txBody>
          <a:bodyPr/>
          <a:lstStyle>
            <a:lvl1pPr algn="ctr"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4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ig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9"/>
          <a:stretch/>
        </p:blipFill>
        <p:spPr bwMode="auto">
          <a:xfrm>
            <a:off x="1893655" y="234669"/>
            <a:ext cx="5356687" cy="419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8" y="4001286"/>
            <a:ext cx="7772400" cy="1784519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Introduction to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5858633"/>
            <a:ext cx="6858000" cy="55892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 474 – Techniques for Large Data Set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and its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</a:t>
            </a:r>
            <a:r>
              <a:rPr lang="en-US" i="1" dirty="0"/>
              <a:t>“Friends, Romans and Countrymen”</a:t>
            </a:r>
          </a:p>
          <a:p>
            <a:pPr lvl="1"/>
            <a:r>
              <a:rPr lang="en-US" dirty="0"/>
              <a:t>Tokens: “Friends”, “Romans”, “Countrymen”</a:t>
            </a:r>
          </a:p>
          <a:p>
            <a:pPr lvl="1"/>
            <a:r>
              <a:rPr lang="en-US" dirty="0"/>
              <a:t>Should the word “and” be a token? </a:t>
            </a:r>
          </a:p>
          <a:p>
            <a:r>
              <a:rPr lang="en-US" dirty="0"/>
              <a:t>Example: </a:t>
            </a:r>
            <a:r>
              <a:rPr lang="en-US" i="1" dirty="0"/>
              <a:t>Finland's capital</a:t>
            </a:r>
          </a:p>
          <a:p>
            <a:pPr lvl="1"/>
            <a:r>
              <a:rPr lang="en-US" i="1" dirty="0"/>
              <a:t>Finland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? </a:t>
            </a:r>
            <a:r>
              <a:rPr lang="en-US" i="1" dirty="0" err="1"/>
              <a:t>Finlands</a:t>
            </a:r>
            <a:r>
              <a:rPr lang="en-US" dirty="0"/>
              <a:t>? </a:t>
            </a:r>
            <a:r>
              <a:rPr lang="en-US" i="1" dirty="0"/>
              <a:t>Finland's</a:t>
            </a:r>
            <a:r>
              <a:rPr lang="en-US" dirty="0"/>
              <a:t>?</a:t>
            </a:r>
          </a:p>
          <a:p>
            <a:r>
              <a:rPr lang="en-US" dirty="0"/>
              <a:t>Example: Hewlett-Packard is </a:t>
            </a:r>
            <a:r>
              <a:rPr lang="en-US" dirty="0" err="1"/>
              <a:t>splitted</a:t>
            </a:r>
            <a:r>
              <a:rPr lang="en-US" dirty="0"/>
              <a:t> into Hewlett and Packard as two tokens?</a:t>
            </a:r>
          </a:p>
          <a:p>
            <a:pPr lvl="1"/>
            <a:r>
              <a:rPr lang="en-US" dirty="0"/>
              <a:t>typical solution: break up hyphenated sequence</a:t>
            </a:r>
          </a:p>
          <a:p>
            <a:pPr lvl="1"/>
            <a:r>
              <a:rPr lang="en-US" dirty="0"/>
              <a:t>Tough choice: co-education? </a:t>
            </a:r>
          </a:p>
          <a:p>
            <a:pPr lvl="1"/>
            <a:r>
              <a:rPr lang="en-US" dirty="0"/>
              <a:t>lowercase vs lower-case vs lower case?</a:t>
            </a:r>
          </a:p>
          <a:p>
            <a:r>
              <a:rPr lang="en-US" dirty="0"/>
              <a:t>Example: </a:t>
            </a:r>
            <a:r>
              <a:rPr lang="en-US" i="1" dirty="0"/>
              <a:t>San Francisco</a:t>
            </a:r>
            <a:r>
              <a:rPr lang="en-US" dirty="0"/>
              <a:t> - one token or two?</a:t>
            </a:r>
          </a:p>
          <a:p>
            <a:pPr marL="0" indent="0">
              <a:buNone/>
            </a:pPr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344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 words which would appear to be of little value. For example: the, a, and, to, be, …</a:t>
            </a:r>
          </a:p>
          <a:p>
            <a:pPr>
              <a:lnSpc>
                <a:spcPct val="100000"/>
              </a:lnSpc>
            </a:pPr>
            <a:r>
              <a:rPr lang="en-US" dirty="0"/>
              <a:t>With a stop word list, you exclude all the commonest words from the list of tokens. </a:t>
            </a:r>
            <a:r>
              <a:rPr lang="en-US" i="1" u="sng" dirty="0"/>
              <a:t>Intuition: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have little semantic(meaning) content.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a lot of them: about 30% of Twitter postings are top 30 words.</a:t>
            </a:r>
          </a:p>
          <a:p>
            <a:pPr>
              <a:lnSpc>
                <a:spcPct val="100000"/>
              </a:lnSpc>
            </a:pPr>
            <a:r>
              <a:rPr lang="en-US" dirty="0"/>
              <a:t>Texts specific domain may have different sets of stop words.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Legal documents have a lot of “defendant”, “plaintiff”, …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Twitter postings have many “LOL”, “BTW”, “OMG”,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or not remove stop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2155"/>
            <a:ext cx="7886700" cy="4404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Benefit of removing:</a:t>
            </a:r>
            <a:r>
              <a:rPr lang="en-US" dirty="0"/>
              <a:t> saving storage and improve performance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Arguments against removing stop words: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Presence of good compression techniques means the space for including stop words in a system is very small.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Good query optimization techniques mean you pay little at query time for including stop words.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cases require stop words: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Phrase queries: "King of Denmark"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Various song titles, etc.: "Let it be", "To be or not to be"</a:t>
            </a:r>
          </a:p>
        </p:txBody>
      </p:sp>
    </p:spTree>
    <p:extLst>
      <p:ext uri="{BB962C8B-B14F-4D97-AF65-F5344CB8AC3E}">
        <p14:creationId xmlns:p14="http://schemas.microsoft.com/office/powerpoint/2010/main" val="7124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4489"/>
            <a:ext cx="7886700" cy="5225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may need to "normalize" words in the text as well as tokens (words) into the same form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to match U.S.A. and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Abbreviation: approx. -&gt; approximate, lib. -&gt; library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Internet acronyms: </a:t>
            </a:r>
            <a:r>
              <a:rPr lang="en-US" dirty="0" err="1"/>
              <a:t>diy</a:t>
            </a:r>
            <a:r>
              <a:rPr lang="en-US" dirty="0"/>
              <a:t> -&gt; “Do it yourself”,</a:t>
            </a:r>
            <a:br>
              <a:rPr lang="en-US" dirty="0"/>
            </a:br>
            <a:r>
              <a:rPr lang="en-US" dirty="0"/>
              <a:t>FYI -&gt; “For your information”,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messaging shortcut: 2moro -&gt; “tomorrow”, </a:t>
            </a:r>
            <a:br>
              <a:rPr lang="en-US" dirty="0"/>
            </a:br>
            <a:r>
              <a:rPr lang="en-US" dirty="0"/>
              <a:t>2nite -&gt; “tonight”, “CUL8R” -&gt; “see you later”</a:t>
            </a:r>
          </a:p>
          <a:p>
            <a:pPr>
              <a:lnSpc>
                <a:spcPct val="100000"/>
              </a:lnSpc>
            </a:pPr>
            <a:r>
              <a:rPr lang="en-US" dirty="0"/>
              <a:t>Implicitly define equivalence classes of terms: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deleting periods to form a term, e.g., U.S.A.-&gt;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deleting hyphens to form a term, </a:t>
            </a:r>
            <a:br>
              <a:rPr lang="en-US" dirty="0"/>
            </a:br>
            <a:r>
              <a:rPr lang="en-US" dirty="0"/>
              <a:t>e.g., anti-discriminatory -&gt; </a:t>
            </a:r>
            <a:r>
              <a:rPr lang="en-US" dirty="0" err="1"/>
              <a:t>antidiscriminatory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6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pre-processing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146"/>
            <a:ext cx="7886700" cy="5217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Case folding: reduce all letters to lower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Exception: uppercase in the mid-sentence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General Motors, Fed vs fed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hard to deal with exception -&gt; lowercase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Longstanding Google example: search for “C.A.T” will return pages about “cats”, not Caterpillar Inc.</a:t>
            </a:r>
          </a:p>
          <a:p>
            <a:pPr>
              <a:lnSpc>
                <a:spcPct val="100000"/>
              </a:lnSpc>
            </a:pPr>
            <a:r>
              <a:rPr lang="en-US" dirty="0"/>
              <a:t>Lemmatization: reduce inflectional/variant forms to base forms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am, are, is -&gt; be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Car, cars, car’s, cars’ -&gt; car</a:t>
            </a:r>
          </a:p>
          <a:p>
            <a:pPr>
              <a:lnSpc>
                <a:spcPct val="100000"/>
              </a:lnSpc>
            </a:pPr>
            <a:r>
              <a:rPr lang="en-US" dirty="0"/>
              <a:t>Stemming: reduce words to their “roots”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Automate(s), automatic, automation -&gt; automat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speech tagging (text enrichment)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14" y="2113762"/>
            <a:ext cx="5515371" cy="414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to do all of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Must Do:</a:t>
            </a:r>
          </a:p>
          <a:p>
            <a:pPr lvl="1"/>
            <a:r>
              <a:rPr lang="en-US" dirty="0"/>
              <a:t>Noise removal: digits, numbers, punctuations, and special characters or emoticons.</a:t>
            </a:r>
          </a:p>
          <a:p>
            <a:pPr lvl="1"/>
            <a:r>
              <a:rPr lang="en-US" dirty="0"/>
              <a:t>Case folding (few scenarios where it’s not required)</a:t>
            </a:r>
          </a:p>
          <a:p>
            <a:r>
              <a:rPr lang="en-US" b="1" dirty="0"/>
              <a:t>Should Do:</a:t>
            </a:r>
          </a:p>
          <a:p>
            <a:pPr lvl="1"/>
            <a:r>
              <a:rPr lang="en-US" dirty="0"/>
              <a:t>Simple normalization, e.g., standardize near identical words</a:t>
            </a:r>
          </a:p>
          <a:p>
            <a:r>
              <a:rPr lang="en-US" b="1" dirty="0"/>
              <a:t>Task Dependent:</a:t>
            </a:r>
          </a:p>
          <a:p>
            <a:pPr lvl="1"/>
            <a:r>
              <a:rPr lang="en-US" dirty="0"/>
              <a:t>Advanced normalization (e.g., out-of-vocabulary words)</a:t>
            </a:r>
          </a:p>
          <a:p>
            <a:pPr lvl="1"/>
            <a:r>
              <a:rPr lang="en-US" dirty="0"/>
              <a:t>Stop word removal</a:t>
            </a:r>
          </a:p>
          <a:p>
            <a:pPr lvl="1"/>
            <a:r>
              <a:rPr lang="en-US" dirty="0"/>
              <a:t>Stemming or lemmatization</a:t>
            </a:r>
          </a:p>
          <a:p>
            <a:pPr lvl="1"/>
            <a:r>
              <a:rPr lang="en-US" dirty="0"/>
              <a:t>Natural Language Processing, text enrichment</a:t>
            </a:r>
          </a:p>
        </p:txBody>
      </p:sp>
    </p:spTree>
    <p:extLst>
      <p:ext uri="{BB962C8B-B14F-4D97-AF65-F5344CB8AC3E}">
        <p14:creationId xmlns:p14="http://schemas.microsoft.com/office/powerpoint/2010/main" val="81737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64" r="10293"/>
          <a:stretch/>
        </p:blipFill>
        <p:spPr>
          <a:xfrm>
            <a:off x="760651" y="1987795"/>
            <a:ext cx="7754699" cy="38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6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Simple Text Analysis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frequencies with classic novels</a:t>
            </a:r>
          </a:p>
        </p:txBody>
      </p:sp>
    </p:spTree>
    <p:extLst>
      <p:ext uri="{BB962C8B-B14F-4D97-AF65-F5344CB8AC3E}">
        <p14:creationId xmlns:p14="http://schemas.microsoft.com/office/powerpoint/2010/main" val="950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work with 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669" y="1572054"/>
            <a:ext cx="4118846" cy="4885389"/>
          </a:xfrm>
        </p:spPr>
        <p:txBody>
          <a:bodyPr>
            <a:normAutofit/>
          </a:bodyPr>
          <a:lstStyle/>
          <a:p>
            <a:r>
              <a:rPr lang="en-US" dirty="0"/>
              <a:t>Text data is everywhere. About 80% of world's data is in "unstructured text format"</a:t>
            </a:r>
          </a:p>
          <a:p>
            <a:r>
              <a:rPr lang="en-US" dirty="0"/>
              <a:t>Need methods to extract, summarize, and analyze useful information from unstructured/text data</a:t>
            </a:r>
          </a:p>
          <a:p>
            <a:r>
              <a:rPr lang="en-US" dirty="0"/>
              <a:t>Text mining seeks to automatically discover useful knowledge from </a:t>
            </a:r>
            <a:br>
              <a:rPr lang="en-US" dirty="0"/>
            </a:br>
            <a:r>
              <a:rPr lang="en-US" dirty="0"/>
              <a:t>the massive amount of 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" t="-221" r="52573" b="221"/>
          <a:stretch/>
        </p:blipFill>
        <p:spPr>
          <a:xfrm>
            <a:off x="323681" y="1944288"/>
            <a:ext cx="432923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for text mining</a:t>
            </a:r>
            <a:br>
              <a:rPr lang="en-US" dirty="0"/>
            </a:br>
            <a:r>
              <a:rPr lang="en-US" dirty="0"/>
              <a:t>Application in Biotech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17812"/>
            <a:ext cx="7886700" cy="42591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80% of biological knowledge is only in research paper (unstructured data)</a:t>
            </a:r>
          </a:p>
          <a:p>
            <a:pPr>
              <a:lnSpc>
                <a:spcPct val="100000"/>
              </a:lnSpc>
            </a:pPr>
            <a:r>
              <a:rPr lang="en-US" dirty="0"/>
              <a:t>If a scientist </a:t>
            </a:r>
            <a:r>
              <a:rPr lang="en-US" b="1" u="sng" dirty="0"/>
              <a:t>manually</a:t>
            </a:r>
            <a:r>
              <a:rPr lang="en-US" dirty="0"/>
              <a:t> read 50 research paper/week and only 10% of those data are useful then he/she manages only 5 research paper/week.</a:t>
            </a:r>
          </a:p>
          <a:p>
            <a:pPr>
              <a:lnSpc>
                <a:spcPct val="100000"/>
              </a:lnSpc>
            </a:pPr>
            <a:r>
              <a:rPr lang="en-US" dirty="0"/>
              <a:t>Online databases like </a:t>
            </a:r>
            <a:r>
              <a:rPr lang="en-US" b="1" dirty="0"/>
              <a:t>Medline</a:t>
            </a:r>
            <a:r>
              <a:rPr lang="en-US" dirty="0"/>
              <a:t> adds more than 10,000 abstracts per month using text mining:</a:t>
            </a:r>
          </a:p>
          <a:p>
            <a:pPr>
              <a:lnSpc>
                <a:spcPct val="100000"/>
              </a:lnSpc>
            </a:pPr>
            <a:r>
              <a:rPr lang="en-US" dirty="0"/>
              <a:t>The performance of gathering relevant data is increased dramatically when we use text mining</a:t>
            </a:r>
          </a:p>
        </p:txBody>
      </p:sp>
    </p:spTree>
    <p:extLst>
      <p:ext uri="{BB962C8B-B14F-4D97-AF65-F5344CB8AC3E}">
        <p14:creationId xmlns:p14="http://schemas.microsoft.com/office/powerpoint/2010/main" val="6282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u="sng" dirty="0"/>
              <a:t>Big picture definition:</a:t>
            </a:r>
            <a:r>
              <a:rPr lang="en-US" dirty="0"/>
              <a:t> Text mining is the process of distilling actionable insights from text.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Working definition: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of </a:t>
            </a:r>
            <a:r>
              <a:rPr lang="en-US" i="1" u="sng" dirty="0"/>
              <a:t>computational techniques</a:t>
            </a:r>
            <a:r>
              <a:rPr lang="en-US" dirty="0"/>
              <a:t> to extract high quality (quantified) information from text.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Extract and discover knowledge hidden in the text </a:t>
            </a:r>
            <a:r>
              <a:rPr lang="en-US" i="1" u="sng" dirty="0"/>
              <a:t>automatically.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SIGKDD’s definition:</a:t>
            </a:r>
            <a:r>
              <a:rPr lang="en-US" dirty="0"/>
              <a:t> “Discovery by computer of new previously unknown information, by automatically extracting information from a usually </a:t>
            </a:r>
            <a:r>
              <a:rPr lang="en-US" i="1" u="sng" dirty="0"/>
              <a:t>large amount</a:t>
            </a:r>
            <a:r>
              <a:rPr lang="en-US" dirty="0"/>
              <a:t> of different </a:t>
            </a:r>
            <a:r>
              <a:rPr lang="en-US" i="1" u="sng" dirty="0"/>
              <a:t>unstructured</a:t>
            </a:r>
            <a:r>
              <a:rPr lang="en-US" dirty="0"/>
              <a:t> textual resources."</a:t>
            </a:r>
          </a:p>
        </p:txBody>
      </p:sp>
    </p:spTree>
    <p:extLst>
      <p:ext uri="{BB962C8B-B14F-4D97-AF65-F5344CB8AC3E}">
        <p14:creationId xmlns:p14="http://schemas.microsoft.com/office/powerpoint/2010/main" val="24353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text mining is challenging?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419"/>
            <a:ext cx="7886700" cy="4469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u="sng" dirty="0"/>
              <a:t>Word Ambiguity: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Automobile = car = vehicle = Toyota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Apple (the company) or apple (fruit)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Context sensitivity: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"AOL merges with Time-Warner" versus "Time Warner is brought by AOL"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"This camera sucks." versus "This vacuum cleaner really sucks."</a:t>
            </a:r>
          </a:p>
          <a:p>
            <a:pPr>
              <a:lnSpc>
                <a:spcPct val="100000"/>
              </a:lnSpc>
            </a:pPr>
            <a:r>
              <a:rPr lang="en-US" b="1" u="sng" dirty="0"/>
              <a:t>Noisy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Spelling mistakes</a:t>
            </a:r>
          </a:p>
        </p:txBody>
      </p:sp>
    </p:spTree>
    <p:extLst>
      <p:ext uri="{BB962C8B-B14F-4D97-AF65-F5344CB8AC3E}">
        <p14:creationId xmlns:p14="http://schemas.microsoft.com/office/powerpoint/2010/main" val="16012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Workflow of a Text Mining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57" y="1494005"/>
            <a:ext cx="4647808" cy="5090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03179" y="1494005"/>
            <a:ext cx="3609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Define the problem and specific goal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Identify the text that needs to be collected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Organize the text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Extract features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Analyze</a:t>
            </a: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Reach an insight or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12563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8305"/>
            <a:ext cx="7886700" cy="5184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Suppose you are a Nike employee and you want to know about how consumers are viewing the Nike Men’s </a:t>
            </a:r>
            <a:r>
              <a:rPr lang="en-US" dirty="0" err="1"/>
              <a:t>Roshe</a:t>
            </a:r>
            <a:r>
              <a:rPr lang="en-US" dirty="0"/>
              <a:t> Run Shoes. </a:t>
            </a:r>
          </a:p>
          <a:p>
            <a:pPr marL="461963" indent="-461963">
              <a:buAutoNum type="arabicPeriod"/>
            </a:pPr>
            <a:r>
              <a:rPr lang="en-US" b="1" dirty="0"/>
              <a:t>Define the problem:</a:t>
            </a:r>
            <a:r>
              <a:rPr lang="en-US" dirty="0"/>
              <a:t> customer’s view of the product (positive versus negative, consistent poor reviews)</a:t>
            </a:r>
          </a:p>
          <a:p>
            <a:pPr marL="461963" indent="-461963">
              <a:buAutoNum type="arabicPeriod"/>
            </a:pPr>
            <a:r>
              <a:rPr lang="en-US" b="1" dirty="0"/>
              <a:t>Identify the text:</a:t>
            </a:r>
            <a:r>
              <a:rPr lang="en-US" dirty="0"/>
              <a:t> Reviews from Amazon, online stores, etc. form </a:t>
            </a:r>
            <a:r>
              <a:rPr lang="en-US" i="1" u="sng" dirty="0"/>
              <a:t>a corpus.</a:t>
            </a:r>
          </a:p>
          <a:p>
            <a:pPr marL="461963" indent="-461963">
              <a:buAutoNum type="arabicPeriod"/>
            </a:pPr>
            <a:r>
              <a:rPr lang="en-US" b="1" dirty="0"/>
              <a:t>Organize the text:</a:t>
            </a:r>
            <a:r>
              <a:rPr lang="en-US" dirty="0"/>
              <a:t> Distribution of product review stars, actual review messages.</a:t>
            </a:r>
          </a:p>
          <a:p>
            <a:pPr marL="461963" indent="-461963">
              <a:buAutoNum type="arabicPeriod"/>
            </a:pPr>
            <a:r>
              <a:rPr lang="en-US" b="1" dirty="0"/>
              <a:t>Extract features:</a:t>
            </a:r>
            <a:r>
              <a:rPr lang="en-US" dirty="0"/>
              <a:t> remove unnecessary words, scan for keywords of interest.</a:t>
            </a:r>
          </a:p>
          <a:p>
            <a:pPr marL="461963" indent="-461963">
              <a:buAutoNum type="arabicPeriod"/>
            </a:pPr>
            <a:r>
              <a:rPr lang="en-US" b="1" dirty="0"/>
              <a:t>Analyze:</a:t>
            </a:r>
            <a:r>
              <a:rPr lang="en-US" dirty="0"/>
              <a:t> association of poor reviews with keywords like “fit”, “narrow”, or “tear”</a:t>
            </a:r>
          </a:p>
          <a:p>
            <a:pPr marL="461963" indent="-461963">
              <a:buAutoNum type="arabicPeriod"/>
            </a:pPr>
            <a:r>
              <a:rPr lang="en-US" b="1" dirty="0"/>
              <a:t>Reach an insight or recommendation.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5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Steps in Text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0146"/>
            <a:ext cx="9314688" cy="48694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Text Pre-processing (Extracting feature)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Cleaning up: misspelling, lower- vs. upper-cases, punctuation,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Natural language processing: part of speech tagging, Syntactic parsing,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Concept of </a:t>
            </a:r>
            <a:r>
              <a:rPr lang="en-US" i="1" dirty="0" err="1"/>
              <a:t>tidytext</a:t>
            </a:r>
            <a:r>
              <a:rPr lang="en-US" dirty="0"/>
              <a:t>, tokenization, normalization, etc.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Feature Generation (Extracting feature)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Bag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Word2vec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Analyze: </a:t>
            </a:r>
            <a:r>
              <a:rPr lang="en-US" dirty="0"/>
              <a:t>feature selection (dimension reduction), statistical models (regression), machine learning (classification/clustering)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7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u="sng" dirty="0"/>
              <a:t>tidy text</a:t>
            </a:r>
            <a:r>
              <a:rPr lang="en-US" dirty="0"/>
              <a:t> format follows the </a:t>
            </a:r>
            <a:r>
              <a:rPr lang="en-US" u="sng" dirty="0"/>
              <a:t>tidy data principle</a:t>
            </a:r>
          </a:p>
          <a:p>
            <a:pPr lvl="1"/>
            <a:r>
              <a:rPr lang="en-US" dirty="0"/>
              <a:t>A table with one token per row</a:t>
            </a:r>
          </a:p>
          <a:p>
            <a:r>
              <a:rPr lang="en-US" dirty="0"/>
              <a:t>A </a:t>
            </a:r>
            <a:r>
              <a:rPr lang="en-US" b="1" dirty="0"/>
              <a:t>token</a:t>
            </a:r>
            <a:r>
              <a:rPr lang="en-US" dirty="0"/>
              <a:t> is a meaningful unit of text, such as a word that we are interested in using for analysis.</a:t>
            </a:r>
          </a:p>
          <a:p>
            <a:r>
              <a:rPr lang="en-US" dirty="0"/>
              <a:t>Tokenization = process of splitting text into tokens</a:t>
            </a:r>
          </a:p>
          <a:p>
            <a:r>
              <a:rPr lang="en-US" u="sng" dirty="0"/>
              <a:t>Non-tidy text format:</a:t>
            </a:r>
          </a:p>
          <a:p>
            <a:pPr lvl="1"/>
            <a:r>
              <a:rPr lang="en-US" i="1" dirty="0"/>
              <a:t>String</a:t>
            </a:r>
          </a:p>
          <a:p>
            <a:pPr lvl="1"/>
            <a:r>
              <a:rPr lang="en-US" i="1" dirty="0"/>
              <a:t>Corpus:</a:t>
            </a:r>
            <a:r>
              <a:rPr lang="en-US" dirty="0"/>
              <a:t> collections of raw strings annotated with additional metadata and details.</a:t>
            </a:r>
          </a:p>
          <a:p>
            <a:pPr lvl="1"/>
            <a:r>
              <a:rPr lang="en-US" i="1" dirty="0"/>
              <a:t>Document-term matrix:</a:t>
            </a:r>
            <a:r>
              <a:rPr lang="en-US" dirty="0"/>
              <a:t> describing a collection of documents (one row for each document, one column for each term)</a:t>
            </a:r>
          </a:p>
        </p:txBody>
      </p:sp>
    </p:spTree>
    <p:extLst>
      <p:ext uri="{BB962C8B-B14F-4D97-AF65-F5344CB8AC3E}">
        <p14:creationId xmlns:p14="http://schemas.microsoft.com/office/powerpoint/2010/main" val="7485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1184</Words>
  <Application>Microsoft Macintosh PowerPoint</Application>
  <PresentationFormat>On-screen Show (4:3)</PresentationFormat>
  <Paragraphs>131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Tahoma</vt:lpstr>
      <vt:lpstr>Office Theme</vt:lpstr>
      <vt:lpstr>Introduction to Text Mining</vt:lpstr>
      <vt:lpstr>Why should we work with text?</vt:lpstr>
      <vt:lpstr>Case study for text mining Application in Biotech industry</vt:lpstr>
      <vt:lpstr>What is Text Mining?</vt:lpstr>
      <vt:lpstr>Why text mining is challenging?</vt:lpstr>
      <vt:lpstr>A Basic Workflow of a Text Mining Project</vt:lpstr>
      <vt:lpstr>A simple Example</vt:lpstr>
      <vt:lpstr>Computational Steps in Text Mining</vt:lpstr>
      <vt:lpstr>Text Pre-processing</vt:lpstr>
      <vt:lpstr>Tokenization and its challenges</vt:lpstr>
      <vt:lpstr>Stop words</vt:lpstr>
      <vt:lpstr>Remove or not remove stop words</vt:lpstr>
      <vt:lpstr>Normalization</vt:lpstr>
      <vt:lpstr>Other pre-processing types</vt:lpstr>
      <vt:lpstr>Natural Language Processing</vt:lpstr>
      <vt:lpstr>Do we need to do all of them?</vt:lpstr>
      <vt:lpstr>Rule of Thumbs</vt:lpstr>
      <vt:lpstr>Demo Simple Text Analysis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2019-08-21T01:30:27Z</dcterms:created>
  <dcterms:modified xsi:type="dcterms:W3CDTF">2019-11-08T02:31:17Z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