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83708" autoAdjust="0"/>
  </p:normalViewPr>
  <p:slideViewPr>
    <p:cSldViewPr snapToGrid="0">
      <p:cViewPr varScale="1">
        <p:scale>
          <a:sx n="102" d="100"/>
          <a:sy n="10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6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population_(United_Nations)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electorgadget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HTTP_header_fiel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energy.ca.gov/almanac/renewables_data/solar/index_cms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the-da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784519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Getting Data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Web Scrapping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1627"/>
            <a:ext cx="7886700" cy="4275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Learn to write a html website at </a:t>
            </a:r>
            <a:r>
              <a:rPr lang="en-US" dirty="0">
                <a:hlinkClick r:id="rId2"/>
              </a:rPr>
              <a:t>https://www.w3schools.com/html/default.asp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 might be organized as a table on a webpage.</a:t>
            </a:r>
          </a:p>
          <a:p>
            <a:pPr>
              <a:lnSpc>
                <a:spcPct val="100000"/>
              </a:lnSpc>
            </a:pPr>
            <a:r>
              <a:rPr lang="en-US" dirty="0"/>
              <a:t>Extract the table by looking for the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Open the file simple2.html for structure of a table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R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rvest</a:t>
            </a:r>
            <a:r>
              <a:rPr lang="en-US" dirty="0">
                <a:cs typeface="Courier New" panose="02070309020205020404" pitchFamily="49" charset="0"/>
              </a:rPr>
              <a:t> provides tools to extract such data</a:t>
            </a:r>
          </a:p>
          <a:p>
            <a:pPr lvl="1">
              <a:lnSpc>
                <a:spcPct val="100000"/>
              </a:lnSpc>
            </a:pPr>
            <a:r>
              <a:rPr lang="en-US" u="sng" dirty="0">
                <a:cs typeface="Courier New" panose="02070309020205020404" pitchFamily="49" charset="0"/>
              </a:rPr>
              <a:t>Demo:</a:t>
            </a:r>
            <a:r>
              <a:rPr lang="en-US" dirty="0">
                <a:cs typeface="Courier New" panose="02070309020205020404" pitchFamily="49" charset="0"/>
              </a:rPr>
              <a:t> extract info about countries from Wikipedia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https://en.wikipedia.org/wiki/List_of_countries_by_population_(United_Nations)</a:t>
            </a:r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Scrapping HTML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scrap data from different HTML nodes: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h1, h2, …, h6</a:t>
            </a:r>
            <a:r>
              <a:rPr lang="en-US" dirty="0"/>
              <a:t>: section, subsection headings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/>
              <a:t>: unordered and ordered lists</a:t>
            </a:r>
          </a:p>
          <a:p>
            <a:r>
              <a:rPr lang="en-US" dirty="0"/>
              <a:t>We can scrap data from HTML attributes</a:t>
            </a:r>
          </a:p>
          <a:p>
            <a:pPr lvl="1"/>
            <a:r>
              <a:rPr lang="en-US" dirty="0"/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 attribute provides links to other webpages.</a:t>
            </a:r>
          </a:p>
          <a:p>
            <a:r>
              <a:rPr lang="en-US" dirty="0"/>
              <a:t>Many tools to identify specific nodes to scrap:</a:t>
            </a:r>
          </a:p>
          <a:p>
            <a:pPr lvl="1"/>
            <a:r>
              <a:rPr lang="en-US" dirty="0"/>
              <a:t>Chrome/Firefox browser built-in: developer tools</a:t>
            </a:r>
          </a:p>
          <a:p>
            <a:pPr lvl="1"/>
            <a:r>
              <a:rPr lang="en-US" dirty="0"/>
              <a:t>Chrome extension selector, obtained from </a:t>
            </a:r>
            <a:r>
              <a:rPr lang="en-US" dirty="0">
                <a:hlinkClick r:id="rId2" action="ppaction://hlinkfile"/>
              </a:rPr>
              <a:t>selectorgadget.com</a:t>
            </a:r>
            <a:r>
              <a:rPr lang="en-US" dirty="0"/>
              <a:t> </a:t>
            </a:r>
          </a:p>
          <a:p>
            <a:r>
              <a:rPr lang="en-US" u="sng" dirty="0"/>
              <a:t>Activity:</a:t>
            </a:r>
            <a:r>
              <a:rPr lang="en-US" dirty="0"/>
              <a:t> Scrapping data from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br>
              <a:rPr lang="en-US" dirty="0"/>
            </a:br>
            <a:r>
              <a:rPr lang="en-US" dirty="0"/>
              <a:t>Hypertext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2616"/>
            <a:ext cx="7886700" cy="43643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at CERN by Tim Berners-Lee in 1989 as part of the World Wide Web</a:t>
            </a:r>
          </a:p>
          <a:p>
            <a:pPr>
              <a:lnSpc>
                <a:spcPct val="100000"/>
              </a:lnSpc>
            </a:pPr>
            <a:r>
              <a:rPr lang="en-US" dirty="0"/>
              <a:t>Started as a simple </a:t>
            </a:r>
            <a:r>
              <a:rPr lang="en-US" b="1" dirty="0"/>
              <a:t>request-response protocol</a:t>
            </a:r>
            <a:r>
              <a:rPr lang="en-US" dirty="0"/>
              <a:t> used by web servers and browsers to access hypertext</a:t>
            </a:r>
          </a:p>
          <a:p>
            <a:pPr>
              <a:lnSpc>
                <a:spcPct val="100000"/>
              </a:lnSpc>
            </a:pPr>
            <a:r>
              <a:rPr lang="en-US" dirty="0"/>
              <a:t>Widely used to exchange data and to provide 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webpage and submit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API (</a:t>
            </a:r>
            <a:r>
              <a:rPr lang="en-US" i="1" dirty="0"/>
              <a:t>Application Programming Interface</a:t>
            </a:r>
            <a:r>
              <a:rPr lang="en-US" dirty="0"/>
              <a:t>) to access data and services across the internet</a:t>
            </a:r>
          </a:p>
          <a:p>
            <a:pPr>
              <a:lnSpc>
                <a:spcPct val="100000"/>
              </a:lnSpc>
            </a:pPr>
            <a:r>
              <a:rPr lang="en-US" dirty="0"/>
              <a:t>Foundation of modern REST APIs (</a:t>
            </a:r>
            <a:r>
              <a:rPr lang="en-US" i="1" dirty="0"/>
              <a:t>Representational state transfer)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02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web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6" y="1670906"/>
            <a:ext cx="8667968" cy="3855954"/>
          </a:xfrm>
        </p:spPr>
      </p:pic>
    </p:spTree>
    <p:extLst>
      <p:ext uri="{BB962C8B-B14F-4D97-AF65-F5344CB8AC3E}">
        <p14:creationId xmlns:p14="http://schemas.microsoft.com/office/powerpoint/2010/main" val="388457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Response Protocol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6843"/>
            <a:ext cx="7886700" cy="21370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" y="1675604"/>
            <a:ext cx="7891272" cy="2138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078" y="4361608"/>
            <a:ext cx="39103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Request’s 1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line contains: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 method: GET or POST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 URL or a path to the 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document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Protocol and its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9141" y="4361608"/>
            <a:ext cx="39504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Remaining header lines: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Key-value pairs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Other attributes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(Optional) Body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Extra parameters &amp; data</a:t>
            </a:r>
          </a:p>
        </p:txBody>
      </p:sp>
    </p:spTree>
    <p:extLst>
      <p:ext uri="{BB962C8B-B14F-4D97-AF65-F5344CB8AC3E}">
        <p14:creationId xmlns:p14="http://schemas.microsoft.com/office/powerpoint/2010/main" val="189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Response Protocol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3478"/>
            <a:ext cx="7886700" cy="17835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6" y="3536485"/>
            <a:ext cx="553564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20" y="1580146"/>
            <a:ext cx="8199761" cy="4917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GET</a:t>
            </a:r>
            <a:r>
              <a:rPr lang="en-US" dirty="0"/>
              <a:t> – get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passed in URI (Uniform Resource Identifier) (limited to ~2000 characters)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user_info.json?username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tuan&amp;version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Request body is typically ignored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not have side-effects (e.g., update user info)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be cached in on server, network, or in browser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POST</a:t>
            </a:r>
            <a:r>
              <a:rPr lang="en-US" dirty="0"/>
              <a:t> – send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passed in URI and BODY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and typically will have side-effects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used with web forms</a:t>
            </a:r>
          </a:p>
        </p:txBody>
      </p:sp>
    </p:spTree>
    <p:extLst>
      <p:ext uri="{BB962C8B-B14F-4D97-AF65-F5344CB8AC3E}">
        <p14:creationId xmlns:p14="http://schemas.microsoft.com/office/powerpoint/2010/main" val="26949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9986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100s Informational</a:t>
            </a:r>
            <a:r>
              <a:rPr lang="en-US" dirty="0"/>
              <a:t> – Communication continuing. more input expected from client or server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200s Success</a:t>
            </a:r>
            <a:r>
              <a:rPr lang="en-US" dirty="0"/>
              <a:t> – 200: General success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300s Redirection or Conditional Action</a:t>
            </a:r>
            <a:r>
              <a:rPr lang="en-US" dirty="0"/>
              <a:t> – requested URL is located somewhere else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400s Client Error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404 indicates the document was not found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403 indicates that the server understood the request but refuses to authorize 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500s Interval Server Error or Broken Request</a:t>
            </a:r>
            <a:r>
              <a:rPr lang="en-US" dirty="0"/>
              <a:t> – error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200632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4389"/>
            <a:ext cx="7886700" cy="40325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Renewable energy initiative has been emphasized in California for the past decade.</a:t>
            </a:r>
          </a:p>
          <a:p>
            <a:pPr>
              <a:lnSpc>
                <a:spcPct val="100000"/>
              </a:lnSpc>
            </a:pPr>
            <a:r>
              <a:rPr lang="en-US" dirty="0"/>
              <a:t>Historic data on renewable energy can be found at: </a:t>
            </a:r>
            <a:r>
              <a:rPr lang="en-US" dirty="0">
                <a:hlinkClick r:id="rId2"/>
              </a:rPr>
              <a:t>https://ww2.energy.ca.gov/almanac/renewables_data/solar/index_cms.php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want to collect data from this website for all available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</a:t>
            </a:r>
            <a:r>
              <a:rPr lang="en-US" dirty="0"/>
              <a:t> = </a:t>
            </a:r>
            <a:r>
              <a:rPr lang="en-US" b="1" u="sng" dirty="0"/>
              <a:t>A</a:t>
            </a:r>
            <a:r>
              <a:rPr lang="en-US" dirty="0"/>
              <a:t>pplication </a:t>
            </a:r>
            <a:r>
              <a:rPr lang="en-US" b="1" u="sng" dirty="0"/>
              <a:t>P</a:t>
            </a:r>
            <a:r>
              <a:rPr lang="en-US" dirty="0"/>
              <a:t>rogramming </a:t>
            </a:r>
            <a:r>
              <a:rPr lang="en-US" b="1" u="sng" dirty="0"/>
              <a:t>I</a:t>
            </a:r>
            <a:r>
              <a:rPr lang="en-US" dirty="0"/>
              <a:t>nterface, provide a general, standardized way to interact with data via web</a:t>
            </a:r>
          </a:p>
          <a:p>
            <a:r>
              <a:rPr lang="en-US" b="1" dirty="0"/>
              <a:t>REST</a:t>
            </a:r>
            <a:r>
              <a:rPr lang="en-US" dirty="0"/>
              <a:t> = </a:t>
            </a:r>
            <a:r>
              <a:rPr lang="en-US" b="1" u="sng" dirty="0"/>
              <a:t>Re</a:t>
            </a:r>
            <a:r>
              <a:rPr lang="en-US" dirty="0"/>
              <a:t>presentational </a:t>
            </a:r>
            <a:r>
              <a:rPr lang="en-US" b="1" u="sng" dirty="0"/>
              <a:t>S</a:t>
            </a:r>
            <a:r>
              <a:rPr lang="en-US" dirty="0"/>
              <a:t>tate </a:t>
            </a:r>
            <a:r>
              <a:rPr lang="en-US" b="1" u="sng" dirty="0"/>
              <a:t>T</a:t>
            </a:r>
            <a:r>
              <a:rPr lang="en-US" dirty="0"/>
              <a:t>ransfer; intuitively, a resource (either from software or from web services)</a:t>
            </a:r>
          </a:p>
          <a:p>
            <a:pPr lvl="1"/>
            <a:r>
              <a:rPr lang="en-US" dirty="0"/>
              <a:t> can use a URL as the address of a given resource</a:t>
            </a:r>
          </a:p>
          <a:p>
            <a:pPr lvl="1"/>
            <a:r>
              <a:rPr lang="en-US" dirty="0"/>
              <a:t>A resource can be a document as HTML page</a:t>
            </a:r>
          </a:p>
          <a:p>
            <a:pPr lvl="1"/>
            <a:r>
              <a:rPr lang="en-US" dirty="0"/>
              <a:t>A resource can be full or subset of a data set.</a:t>
            </a:r>
          </a:p>
          <a:p>
            <a:r>
              <a:rPr lang="en-US" dirty="0"/>
              <a:t>Most of systems require authentication via username and password or private token keys.</a:t>
            </a:r>
          </a:p>
          <a:p>
            <a:r>
              <a:rPr lang="en-US" u="sng" dirty="0"/>
              <a:t>Demo:</a:t>
            </a:r>
            <a:r>
              <a:rPr lang="en-US" dirty="0"/>
              <a:t> Colorado Population Projection. </a:t>
            </a:r>
          </a:p>
        </p:txBody>
      </p:sp>
    </p:spTree>
    <p:extLst>
      <p:ext uri="{BB962C8B-B14F-4D97-AF65-F5344CB8AC3E}">
        <p14:creationId xmlns:p14="http://schemas.microsoft.com/office/powerpoint/2010/main" val="415656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information has been available online in many forms (file links, text on webpages, API, etc.)</a:t>
            </a:r>
          </a:p>
          <a:p>
            <a:pPr lvl="1"/>
            <a:r>
              <a:rPr lang="en-US" dirty="0"/>
              <a:t>Open government initiative to promote transparency.</a:t>
            </a:r>
          </a:p>
          <a:p>
            <a:pPr lvl="1"/>
            <a:r>
              <a:rPr lang="en-US" dirty="0"/>
              <a:t>Blogs, twitters, Facebook posts become ubiquitous.</a:t>
            </a:r>
          </a:p>
          <a:p>
            <a:r>
              <a:rPr lang="en-US" b="1" dirty="0"/>
              <a:t>Web scraping </a:t>
            </a:r>
            <a:r>
              <a:rPr lang="en-US" dirty="0"/>
              <a:t> = converting (unstructured) data on webpage to the structured form</a:t>
            </a:r>
          </a:p>
          <a:p>
            <a:r>
              <a:rPr lang="en-US" u="sng" dirty="0"/>
              <a:t>Ways to scrap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Human Copy-and-Paste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 pattern matching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API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DOM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File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5277853"/>
          </a:xfrm>
        </p:spPr>
        <p:txBody>
          <a:bodyPr/>
          <a:lstStyle/>
          <a:p>
            <a:r>
              <a:rPr lang="en-US" dirty="0"/>
              <a:t>Many data repositories organize data in multiple data files (e.g., grouping by years, locations, etc.)</a:t>
            </a:r>
          </a:p>
          <a:p>
            <a:pPr lvl="1"/>
            <a:r>
              <a:rPr lang="en-US" dirty="0"/>
              <a:t>Possible to manually download one at a time, but boring and time-consuming.</a:t>
            </a:r>
          </a:p>
          <a:p>
            <a:pPr lvl="1"/>
            <a:r>
              <a:rPr lang="en-US" dirty="0"/>
              <a:t>Most have names following some patterns. Can be exploit to automate the process.</a:t>
            </a:r>
          </a:p>
          <a:p>
            <a:r>
              <a:rPr lang="en-US" dirty="0"/>
              <a:t>In 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 = string of the link to the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destfile</a:t>
            </a:r>
            <a:r>
              <a:rPr lang="en-US" dirty="0"/>
              <a:t> = location where the file will be stored</a:t>
            </a:r>
          </a:p>
          <a:p>
            <a:r>
              <a:rPr lang="en-US" u="sng" dirty="0"/>
              <a:t>Activity:</a:t>
            </a:r>
            <a:r>
              <a:rPr lang="en-US" dirty="0"/>
              <a:t> ASA Data Challenge in 2009 is about domestic airline flights. Visit the webpage and write a script to automatically download the data files.</a:t>
            </a:r>
          </a:p>
          <a:p>
            <a:pPr lvl="1"/>
            <a:r>
              <a:rPr lang="en-US" dirty="0">
                <a:hlinkClick r:id="rId3"/>
              </a:rPr>
              <a:t>http://stat-computing.org/dataexpo/2009/the-data.html</a:t>
            </a:r>
            <a:endParaRPr lang="en-US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static webpages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webpages are written in HTML, one of the variant of XML (</a:t>
            </a:r>
            <a:r>
              <a:rPr lang="en-US" dirty="0" err="1"/>
              <a:t>eXtensible</a:t>
            </a:r>
            <a:r>
              <a:rPr lang="en-US" dirty="0"/>
              <a:t> Markup Language).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4" y="2395242"/>
            <a:ext cx="5534952" cy="44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HTML/XML Syntax: Element/Node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4780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basic unit of XML code is called an "element" or "node".</a:t>
            </a:r>
          </a:p>
          <a:p>
            <a:r>
              <a:rPr lang="en-US" dirty="0"/>
              <a:t>Each node has a start tag and end tag.</a:t>
            </a:r>
          </a:p>
          <a:p>
            <a:pPr marL="0" indent="0" algn="ctr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&lt;zone&gt; 4 &lt;/zone&gt;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names are case-sensitive with no spaces between &lt; and </a:t>
            </a:r>
            <a:r>
              <a:rPr lang="en-US" dirty="0" err="1"/>
              <a:t>tagname</a:t>
            </a:r>
            <a:r>
              <a:rPr lang="en-US" dirty="0"/>
              <a:t>. Must begin with a letter and contain only alphanumeric characters.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006" y="3617140"/>
            <a:ext cx="224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Start tag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Format: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&lt;∙∙∙&gt;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29313" y="3099250"/>
            <a:ext cx="1137568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3728" y="3681682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Format: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&lt;/∙∙∙&gt;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17302" y="3099250"/>
            <a:ext cx="871917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5490" y="3878555"/>
            <a:ext cx="264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Content: anything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between start and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tags.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00436" y="3179888"/>
            <a:ext cx="71564" cy="69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note may contain other nodes (children) in addition to plain text content.</a:t>
            </a:r>
          </a:p>
          <a:p>
            <a:r>
              <a:rPr lang="en-US" dirty="0"/>
              <a:t>Indention is not needed, but often employed for clarity.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&lt;zone&gt; 4 &lt;/zone&gt;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&lt;light&gt; Mostly Shady &lt;/light&gt;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&lt;/plant&gt;</a:t>
            </a:r>
          </a:p>
          <a:p>
            <a:endParaRPr lang="en-US" dirty="0"/>
          </a:p>
          <a:p>
            <a:r>
              <a:rPr lang="en-US" dirty="0"/>
              <a:t>Tag must be </a:t>
            </a:r>
            <a:r>
              <a:rPr lang="en-US" b="1" u="sng" dirty="0"/>
              <a:t>properly nested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# place one inside </a:t>
            </a:r>
            <a:r>
              <a:rPr lang="en-US" b="1"/>
              <a:t>the others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949" y="2774729"/>
            <a:ext cx="140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Start tag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1037" y="3005561"/>
            <a:ext cx="1311912" cy="45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296" y="4845296"/>
            <a:ext cx="125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14322" y="4942034"/>
            <a:ext cx="1271974" cy="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3895" y="3203284"/>
            <a:ext cx="25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Content consists of two nodes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14604" y="3618782"/>
            <a:ext cx="1560413" cy="25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34249" y="3748668"/>
            <a:ext cx="740768" cy="44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Empty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8339"/>
            <a:ext cx="7886700" cy="4388623"/>
          </a:xfrm>
        </p:spPr>
        <p:txBody>
          <a:bodyPr/>
          <a:lstStyle/>
          <a:p>
            <a:r>
              <a:rPr lang="en-US" dirty="0"/>
              <a:t>Nodes may be empty (intentional or unintentional)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&lt;zone&gt;&lt;/zone&gt;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&lt;light/&gt;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&lt;/plant&gt;</a:t>
            </a:r>
          </a:p>
          <a:p>
            <a:r>
              <a:rPr lang="en-US" dirty="0">
                <a:cs typeface="Courier New" panose="02070309020205020404" pitchFamily="49" charset="0"/>
              </a:rPr>
              <a:t>An element must have both an open and closing tag. However, if it is empty, then it can be of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/&gt;.</a:t>
            </a:r>
          </a:p>
          <a:p>
            <a:r>
              <a:rPr lang="en-US" dirty="0">
                <a:cs typeface="Courier New" panose="02070309020205020404" pitchFamily="49" charset="0"/>
              </a:rPr>
              <a:t>To describe less than or larger than,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182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Nodes may have attributes (and attribute values)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 id=‘a’&gt;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&lt;zone&gt;&lt;/zone&gt;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&lt;light source=“2” class=“new”/&gt;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&lt;/plant&gt;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attribute’s values must appear </a:t>
            </a:r>
            <a:r>
              <a:rPr lang="en-US" u="sng" dirty="0">
                <a:cs typeface="Courier New" panose="02070309020205020404" pitchFamily="49" charset="0"/>
              </a:rPr>
              <a:t>in quotes</a:t>
            </a:r>
            <a:r>
              <a:rPr lang="en-US" dirty="0">
                <a:cs typeface="Courier New" panose="02070309020205020404" pitchFamily="49" charset="0"/>
              </a:rPr>
              <a:t>.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“value”</a:t>
            </a:r>
          </a:p>
          <a:p>
            <a:r>
              <a:rPr lang="en-US" dirty="0">
                <a:cs typeface="Courier New" panose="02070309020205020404" pitchFamily="49" charset="0"/>
              </a:rPr>
              <a:t>Comments can be anywhere,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187" y="2088819"/>
            <a:ext cx="420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Attribute named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has a value “a”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77274" y="2398932"/>
            <a:ext cx="1100518" cy="20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6152" y="3824743"/>
            <a:ext cx="455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Empty node has two attributes: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source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06152" y="3431023"/>
            <a:ext cx="1165253" cy="34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28050" y="3358195"/>
            <a:ext cx="194208" cy="4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&lt;title&gt;Page Title&lt;/title&gt;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&lt;h1&gt;My First Heading&lt;/h1&gt;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&lt;p&gt;My first paragraph.&lt;/p&gt;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171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16c05727-aa75-4e4a-9b5f-8a80a1165891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1178</Words>
  <Application>Microsoft Macintosh PowerPoint</Application>
  <PresentationFormat>On-screen Show (4:3)</PresentationFormat>
  <Paragraphs>151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Getting Data Online</vt:lpstr>
      <vt:lpstr>Getting Data Online</vt:lpstr>
      <vt:lpstr>Automate File Downloading</vt:lpstr>
      <vt:lpstr>Reading Data from static webpages</vt:lpstr>
      <vt:lpstr>HTML/XML Syntax: Element/Node</vt:lpstr>
      <vt:lpstr>XML/HTML Syntax: Nesting</vt:lpstr>
      <vt:lpstr>XML/HTML Syntax: Empty Nodes</vt:lpstr>
      <vt:lpstr>XML/HTML Syntax: Attributes</vt:lpstr>
      <vt:lpstr>A Simple HTML Document</vt:lpstr>
      <vt:lpstr>Simple Web Scrapping with R</vt:lpstr>
      <vt:lpstr>Scrapping HTML Nodes</vt:lpstr>
      <vt:lpstr>HTTP Hypertext Transfer Protocol</vt:lpstr>
      <vt:lpstr>In a web browser</vt:lpstr>
      <vt:lpstr>Request – Response Protocol</vt:lpstr>
      <vt:lpstr>Request – Response Protocol</vt:lpstr>
      <vt:lpstr>Common Request Types</vt:lpstr>
      <vt:lpstr>Response Status Codes</vt:lpstr>
      <vt:lpstr>Example of using HTTP </vt:lpstr>
      <vt:lpstr>Getting data from REST APIs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2019-10-29T17:16:47Z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