
<file path=[Content_Types].xml><?xml version="1.0" encoding="utf-8"?>
<Types xmlns="http://schemas.openxmlformats.org/package/2006/content-types">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6049001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86049001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812 - 813, 815</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860490019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86049001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860490019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860490019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817 - 821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86049001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86049001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822- 823</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860490019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860490019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823 - 824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9d7dff7de9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9d7dff7de9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60490019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860490019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828 - 830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9d7dff7de9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d7dff7de9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860490019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60490019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60490019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60490019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60490019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6049001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802  - 804</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60490019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860490019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834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860490019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860490019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834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9d7dff7de9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9d7dff7de9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860490019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860490019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837-838</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9d7dff7de9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9d7dff7de9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860565bd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860565bd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839-840</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9d7dff7de9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9d7dff7de9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860565bf3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860565bf3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845-846</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9d7dff7de9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9d7dff7de9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860565bf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860565bf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849-850</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6049001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6049001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801 - 802</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9d7dff7de9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9d7dff7de9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60565bf3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60565bf3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851-852</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9d7dff7de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9d7dff7de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8d398cf66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8d398cf66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8d398cf66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8d398cf66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8d398cf66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8d398cf6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9aca77f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9aca77f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9aca77fc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9aca77fc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9aca77fc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9aca77fc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9aca77fca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9aca77fca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6049001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6049001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805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9aca77fca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9aca77fca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9aca77fca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9aca77fca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9aca77fc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9aca77fc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9aca77fca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9aca77fca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9aca77fca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9aca77fca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9dba431f7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9dba431f7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9dba431f7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9dba431f7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9dba431f7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9dba431f7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9aca77fca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9aca77fca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9aca77fca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9aca77fca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60490019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60490019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806 - 807</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9dba431f7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9dba431f7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9aca77fca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9aca77fca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9aca77fca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9aca77fca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9dba431f7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9dba431f7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9dba431f7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9dba431f7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9dba431f7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9dba431f7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9dba431f7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9dba431f7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9dba431f7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9dba431f7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9aca77fca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9aca77fca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9dba431f7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9dba431f7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86049001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86049001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807-809</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9aca77fca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9aca77fca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9aca77fca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9aca77fca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9aca77fca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9aca77fca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9aca77fca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9aca77fca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9aca77fca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9aca77fca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9aca77fca7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9aca77fca7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9aca77fca7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9aca77fca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9aca77fca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9aca77fca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9aca77fca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9aca77fca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9aca77fca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9aca77fca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9d7dff7de9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9d7dff7de9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810-811</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9aca77fca7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9aca77fca7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9dba431f7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9dba431f7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9dba431f7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9dba431f7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9dba431f71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9dba431f71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9aca77fca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9aca77fca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9aca77fca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9aca77fca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9aca77fca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9aca77fca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860490019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60490019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9d7dff7de9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9d7dff7de9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811-812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99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400"/>
              </a:spcBef>
              <a:spcAft>
                <a:spcPts val="400"/>
              </a:spcAft>
              <a:buNone/>
            </a:pPr>
            <a:r>
              <a:rPr b="1" lang="ru" sz="3600"/>
              <a:t> Глава 26: Основные понятия и принципы информационной безопасности</a:t>
            </a:r>
            <a:endParaRPr sz="3600"/>
          </a:p>
        </p:txBody>
      </p:sp>
      <p:sp>
        <p:nvSpPr>
          <p:cNvPr id="55" name="Google Shape;55;p13"/>
          <p:cNvSpPr txBox="1"/>
          <p:nvPr>
            <p:ph idx="1" type="subTitle"/>
          </p:nvPr>
        </p:nvSpPr>
        <p:spPr>
          <a:xfrm>
            <a:off x="311700" y="2350125"/>
            <a:ext cx="8235000" cy="1372800"/>
          </a:xfrm>
          <a:prstGeom prst="rect">
            <a:avLst/>
          </a:prstGeom>
        </p:spPr>
        <p:txBody>
          <a:bodyPr anchorCtr="0" anchor="t" bIns="91425" lIns="91425" spcFirstLastPara="1" rIns="91425" wrap="square" tIns="91425">
            <a:normAutofit fontScale="55000"/>
          </a:bodyPr>
          <a:lstStyle/>
          <a:p>
            <a:pPr indent="-326390" lvl="0" marL="457200" rtl="0" algn="l">
              <a:spcBef>
                <a:spcPts val="0"/>
              </a:spcBef>
              <a:spcAft>
                <a:spcPts val="0"/>
              </a:spcAft>
              <a:buClr>
                <a:schemeClr val="dk1"/>
              </a:buClr>
              <a:buSzPct val="100000"/>
              <a:buChar char="●"/>
            </a:pPr>
            <a:r>
              <a:rPr lang="ru">
                <a:solidFill>
                  <a:schemeClr val="dk1"/>
                </a:solidFill>
              </a:rPr>
              <a:t>Идентификация, аутентификация и авторизация в информационных системах.</a:t>
            </a:r>
            <a:endParaRPr>
              <a:solidFill>
                <a:schemeClr val="dk1"/>
              </a:solidFill>
            </a:endParaRPr>
          </a:p>
          <a:p>
            <a:pPr indent="-326390" lvl="0" marL="457200" rtl="0" algn="l">
              <a:spcBef>
                <a:spcPts val="0"/>
              </a:spcBef>
              <a:spcAft>
                <a:spcPts val="0"/>
              </a:spcAft>
              <a:buClr>
                <a:schemeClr val="dk1"/>
              </a:buClr>
              <a:buSzPct val="100000"/>
              <a:buChar char="●"/>
            </a:pPr>
            <a:r>
              <a:rPr lang="ru">
                <a:solidFill>
                  <a:schemeClr val="dk1"/>
                </a:solidFill>
              </a:rPr>
              <a:t>Изучение моделей безопасности и принципов защиты компьютерных сетей.</a:t>
            </a:r>
            <a:endParaRPr>
              <a:solidFill>
                <a:schemeClr val="dk1"/>
              </a:solidFill>
            </a:endParaRPr>
          </a:p>
          <a:p>
            <a:pPr indent="-326390" lvl="0" marL="457200" rtl="0" algn="l">
              <a:spcBef>
                <a:spcPts val="0"/>
              </a:spcBef>
              <a:spcAft>
                <a:spcPts val="0"/>
              </a:spcAft>
              <a:buClr>
                <a:schemeClr val="dk1"/>
              </a:buClr>
              <a:buSzPct val="100000"/>
              <a:buChar char="●"/>
            </a:pPr>
            <a:r>
              <a:rPr lang="ru">
                <a:solidFill>
                  <a:schemeClr val="dk1"/>
                </a:solidFill>
              </a:rPr>
              <a:t>Обзор уязвимостей, угроз, атак и криптографических методов.</a:t>
            </a:r>
            <a:endParaRPr>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Примеры атак</a:t>
            </a:r>
            <a:endParaRPr/>
          </a:p>
          <a:p>
            <a:pPr indent="0" lvl="0" marL="0" rtl="0" algn="l">
              <a:spcBef>
                <a:spcPts val="120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Отказ в обслуживании (DoS/DDoS) — перегрузка сервера запросами, использование ботнетов.</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Спуфинг — подмена идентификаторов (IP-адресов, MAC-адресов) для маскировки атакующего.</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Кража личности/фишинг — выманивание данных через фальшивые сайты или запросы.</a:t>
            </a:r>
            <a:endParaRPr>
              <a:solidFill>
                <a:schemeClr val="dk1"/>
              </a:solidFill>
            </a:endParaRPr>
          </a:p>
          <a:p>
            <a:pPr indent="0" lvl="0" marL="0" rtl="0" algn="l">
              <a:spcBef>
                <a:spcPts val="1200"/>
              </a:spcBef>
              <a:spcAft>
                <a:spcPts val="0"/>
              </a:spcAft>
              <a:buNone/>
            </a:pPr>
            <a:r>
              <a:rPr lang="ru">
                <a:solidFill>
                  <a:schemeClr val="dk1"/>
                </a:solidFill>
              </a:rPr>
              <a:t>Пример: Фишинг-атака с поддельным сайтом "peуpal.com" вместо "paypal.com" для кражи данных.</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Иерархия средств защиты</a:t>
            </a:r>
            <a:endParaRPr/>
          </a:p>
          <a:p>
            <a:pPr indent="0" lvl="0" marL="0" rtl="0" algn="l">
              <a:spcBef>
                <a:spcPts val="120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Уровни защиты:</a:t>
            </a:r>
            <a:endParaRPr>
              <a:solidFill>
                <a:schemeClr val="dk1"/>
              </a:solidFill>
            </a:endParaRPr>
          </a:p>
          <a:p>
            <a:pPr indent="-298450" lvl="0" marL="457200" rtl="0" algn="l">
              <a:spcBef>
                <a:spcPts val="1200"/>
              </a:spcBef>
              <a:spcAft>
                <a:spcPts val="0"/>
              </a:spcAft>
              <a:buClr>
                <a:schemeClr val="dk1"/>
              </a:buClr>
              <a:buSzPts val="1100"/>
              <a:buChar char="●"/>
            </a:pPr>
            <a:r>
              <a:rPr lang="ru">
                <a:solidFill>
                  <a:schemeClr val="dk1"/>
                </a:solidFill>
              </a:rPr>
              <a:t>Законодательный (законы и стандарты).</a:t>
            </a:r>
            <a:endParaRPr>
              <a:solidFill>
                <a:schemeClr val="dk1"/>
              </a:solidFill>
            </a:endParaRPr>
          </a:p>
          <a:p>
            <a:pPr indent="-298450" lvl="0" marL="457200" rtl="0" algn="l">
              <a:spcBef>
                <a:spcPts val="0"/>
              </a:spcBef>
              <a:spcAft>
                <a:spcPts val="0"/>
              </a:spcAft>
              <a:buClr>
                <a:schemeClr val="dk1"/>
              </a:buClr>
              <a:buSzPts val="1100"/>
              <a:buChar char="●"/>
            </a:pPr>
            <a:r>
              <a:rPr lang="ru">
                <a:solidFill>
                  <a:schemeClr val="dk1"/>
                </a:solidFill>
              </a:rPr>
              <a:t>Административный (политики компании).</a:t>
            </a:r>
            <a:endParaRPr>
              <a:solidFill>
                <a:schemeClr val="dk1"/>
              </a:solidFill>
            </a:endParaRPr>
          </a:p>
          <a:p>
            <a:pPr indent="-298450" lvl="0" marL="457200" rtl="0" algn="l">
              <a:spcBef>
                <a:spcPts val="0"/>
              </a:spcBef>
              <a:spcAft>
                <a:spcPts val="0"/>
              </a:spcAft>
              <a:buClr>
                <a:schemeClr val="dk1"/>
              </a:buClr>
              <a:buSzPts val="1100"/>
              <a:buChar char="●"/>
            </a:pPr>
            <a:r>
              <a:rPr lang="ru">
                <a:solidFill>
                  <a:schemeClr val="dk1"/>
                </a:solidFill>
              </a:rPr>
              <a:t>Процедурный (инструкции, резервное копирование).</a:t>
            </a:r>
            <a:endParaRPr>
              <a:solidFill>
                <a:schemeClr val="dk1"/>
              </a:solidFill>
            </a:endParaRPr>
          </a:p>
          <a:p>
            <a:pPr indent="-298450" lvl="0" marL="457200" rtl="0" algn="l">
              <a:spcBef>
                <a:spcPts val="0"/>
              </a:spcBef>
              <a:spcAft>
                <a:spcPts val="0"/>
              </a:spcAft>
              <a:buClr>
                <a:schemeClr val="dk1"/>
              </a:buClr>
              <a:buSzPts val="1100"/>
              <a:buChar char="●"/>
            </a:pPr>
            <a:r>
              <a:rPr lang="ru">
                <a:solidFill>
                  <a:schemeClr val="dk1"/>
                </a:solidFill>
              </a:rPr>
              <a:t>Технический (программное и аппаратное обеспечение).</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Принципы построения системы защиты</a:t>
            </a:r>
            <a:endParaRPr/>
          </a:p>
          <a:p>
            <a:pPr indent="0" lvl="0" marL="0" rtl="0" algn="l">
              <a:spcBef>
                <a:spcPts val="120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Сверху вниз — решения принимаются руководством и реализуются на нижних уровнях.</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Непрерывность — постоянный мониторинг и обновления системы.</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Разумная достаточность — баланс между затратами и эффективностью защиты.</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Эшелонированная защита — многоуровневая система барьеров.</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Сбалансированность — равномерное развитие всех уровней защиты.</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6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Шифрование — базовая технология безопасности</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Шифрование обеспечивает конфиденциальность, целостность и аутентификацию данных. Также в Криптографии принято правило Керкгоффса.</a:t>
            </a:r>
            <a:endParaRPr>
              <a:solidFill>
                <a:schemeClr val="dk1"/>
              </a:solidFill>
            </a:endParaRPr>
          </a:p>
          <a:p>
            <a:pPr indent="0" lvl="0" marL="0" rtl="0" algn="l">
              <a:spcBef>
                <a:spcPts val="1200"/>
              </a:spcBef>
              <a:spcAft>
                <a:spcPts val="0"/>
              </a:spcAft>
              <a:buNone/>
            </a:pPr>
            <a:r>
              <a:rPr lang="ru">
                <a:solidFill>
                  <a:schemeClr val="dk1"/>
                </a:solidFill>
              </a:rPr>
              <a:t>Правило Керкгоффса заключается в том, что безопасность системы зависит от секретности ключа, а не алгоритма.</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Симметричное шифрование</a:t>
            </a:r>
            <a:endParaRPr/>
          </a:p>
          <a:p>
            <a:pPr indent="0" lvl="0" marL="0" rtl="0" algn="l">
              <a:spcBef>
                <a:spcPts val="120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Использование одного ключа для шифрования и дешифрования.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Алгоритмы: DES, AES, Blowfish, Магма, Кузнечик.</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Проблема: безопасное распределение ключа. Решение: протокол обмена ключами Diffie-Hellman.</a:t>
            </a:r>
            <a:endParaRPr>
              <a:solidFill>
                <a:schemeClr val="dk1"/>
              </a:solidFill>
            </a:endParaRPr>
          </a:p>
          <a:p>
            <a:pPr indent="0" lvl="0" marL="0" rtl="0" algn="l">
              <a:spcBef>
                <a:spcPts val="1200"/>
              </a:spcBef>
              <a:spcAft>
                <a:spcPts val="0"/>
              </a:spcAft>
              <a:buNone/>
            </a:pPr>
            <a:r>
              <a:rPr lang="ru">
                <a:solidFill>
                  <a:schemeClr val="dk1"/>
                </a:solidFill>
              </a:rPr>
              <a:t>Пример: Генерация общего ключа с числами D=7, P=13 без передачи ключа.</a:t>
            </a:r>
            <a:endParaRPr>
              <a:solidFill>
                <a:schemeClr val="dk1"/>
              </a:solidFill>
            </a:endParaRPr>
          </a:p>
          <a:p>
            <a:pPr indent="0" lvl="0" marL="0" rtl="0" algn="l">
              <a:spcBef>
                <a:spcPts val="1200"/>
              </a:spcBef>
              <a:spcAft>
                <a:spcPts val="12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7"/>
          <p:cNvPicPr preferRelativeResize="0"/>
          <p:nvPr/>
        </p:nvPicPr>
        <p:blipFill>
          <a:blip r:embed="rId3">
            <a:alphaModFix/>
          </a:blip>
          <a:stretch>
            <a:fillRect/>
          </a:stretch>
        </p:blipFill>
        <p:spPr>
          <a:xfrm>
            <a:off x="311700" y="445025"/>
            <a:ext cx="8520600" cy="441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Асимметричное шифрование</a:t>
            </a:r>
            <a:endParaRPr/>
          </a:p>
          <a:p>
            <a:pPr indent="0" lvl="0" marL="0" rtl="0" algn="l">
              <a:spcBef>
                <a:spcPts val="1200"/>
              </a:spcBef>
              <a:spcAft>
                <a:spcPts val="0"/>
              </a:spcAft>
              <a:buNone/>
            </a:pPr>
            <a:r>
              <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Использование пары ключей: публичного (для шифрования) и приватного (для дешифрования).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Алгоритм RSA: выбор больших простых чисел P и Q, вычисление N=PQ, выбор E и D, где DE=1 mod (P-1)(Q-1).</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Пример: Алиса передаёт публичный ключ (E, N), Боб шифрует сообщение X^E mod N.</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9"/>
          <p:cNvPicPr preferRelativeResize="0"/>
          <p:nvPr/>
        </p:nvPicPr>
        <p:blipFill>
          <a:blip r:embed="rId3">
            <a:alphaModFix/>
          </a:blip>
          <a:stretch>
            <a:fillRect/>
          </a:stretch>
        </p:blipFill>
        <p:spPr>
          <a:xfrm>
            <a:off x="311700" y="433400"/>
            <a:ext cx="8520599" cy="42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Хеш-функции и цифровые подписи</a:t>
            </a:r>
            <a:endParaRPr/>
          </a:p>
          <a:p>
            <a:pPr indent="0" lvl="0" marL="0" rtl="0" algn="l">
              <a:spcBef>
                <a:spcPts val="120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Хеш-функции (MD5, SHA, IBM MDC) обеспечивают целостность данных через создание дайджеста.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Принцип: проверка подлинности сообщения с использованием ключа (H(X, 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Заключение главы 26</a:t>
            </a:r>
            <a:endParaRPr/>
          </a:p>
          <a:p>
            <a:pPr indent="0" lvl="0" marL="0" rtl="0" algn="l">
              <a:spcBef>
                <a:spcPts val="120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Информационная безопасность требует системного подхода, включающего модели КЦД и Гексада Паркера.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Ключевые элементы: идентификация, аутентификация, авторизация, криптографические методы.</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Важность непрерывности и эшелонированной защиты для противодействия угрозам.</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Идентификация, аутентификация и авторизация</a:t>
            </a:r>
            <a:endParaRPr/>
          </a:p>
          <a:p>
            <a:pPr indent="0" lvl="0" marL="0" rtl="0" algn="l">
              <a:spcBef>
                <a:spcPts val="12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ru">
                <a:solidFill>
                  <a:schemeClr val="dk1"/>
                </a:solidFill>
              </a:rPr>
              <a:t>Идентификация — присвоение объектам и субъектам уникальных идентификаторов. Примеры: имена пользователей, адреса компьютеров, доменные имена.</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Аутентификация — процедура доказательства подлинности субъекта или объекта. Используются аутентификаторы: пароли, биометрия, физические ключи.</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Авторизация — контроль доступа и предоставление прав субъектам на основе правил. Отличие от аутентификации: работает только с легальными пользователями.</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Пример: Вход в систему — идентификация (имя), аутентификация (пароль), авторизация (доступ к файлам).</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b="1" lang="ru"/>
              <a:t>Глава 27: Технологии аутентификации, авторизации и управления доступом</a:t>
            </a:r>
            <a:endParaRPr b="1"/>
          </a:p>
          <a:p>
            <a:pPr indent="0" lvl="0" marL="0" rtl="0" algn="l">
              <a:spcBef>
                <a:spcPts val="1200"/>
              </a:spcBef>
              <a:spcAft>
                <a:spcPts val="0"/>
              </a:spcAft>
              <a:buNone/>
            </a:pPr>
            <a:r>
              <a:t/>
            </a:r>
            <a:endParaRPr b="1"/>
          </a:p>
        </p:txBody>
      </p:sp>
      <p:sp>
        <p:nvSpPr>
          <p:cNvPr id="171" name="Google Shape;171;p32"/>
          <p:cNvSpPr txBox="1"/>
          <p:nvPr>
            <p:ph idx="1" type="body"/>
          </p:nvPr>
        </p:nvSpPr>
        <p:spPr>
          <a:xfrm>
            <a:off x="311700" y="1535850"/>
            <a:ext cx="8520600" cy="303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технологий обеспечения безопасности доступа в компьютерных сетях.</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Цели: Изучение методов аутентификации, авторизации и моделей управления доступом.</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Ключевые темы: Пароли, цифровые сертификаты, Kerberos, мандатный и ролевой доступ.</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Аутентификация — Основы и методы</a:t>
            </a:r>
            <a:endParaRPr/>
          </a:p>
          <a:p>
            <a:pPr indent="0" lvl="0" marL="0" rtl="0" algn="l">
              <a:spcBef>
                <a:spcPts val="120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ru">
                <a:solidFill>
                  <a:schemeClr val="dk1"/>
                </a:solidFill>
              </a:rPr>
              <a:t>Аутентификация — процесс подтверждения подлинности субъекта или объекта.</a:t>
            </a:r>
            <a:endParaRPr>
              <a:solidFill>
                <a:schemeClr val="dk1"/>
              </a:solidFill>
            </a:endParaRPr>
          </a:p>
          <a:p>
            <a:pPr indent="-298450" lvl="0" marL="457200" rtl="0" algn="l">
              <a:spcBef>
                <a:spcPts val="0"/>
              </a:spcBef>
              <a:spcAft>
                <a:spcPts val="0"/>
              </a:spcAft>
              <a:buClr>
                <a:schemeClr val="dk1"/>
              </a:buClr>
              <a:buSzPts val="1100"/>
              <a:buChar char="●"/>
            </a:pPr>
            <a:r>
              <a:rPr lang="ru">
                <a:solidFill>
                  <a:schemeClr val="dk1"/>
                </a:solidFill>
              </a:rPr>
              <a:t>Методы:</a:t>
            </a:r>
            <a:endParaRPr>
              <a:solidFill>
                <a:schemeClr val="dk1"/>
              </a:solidFill>
            </a:endParaRPr>
          </a:p>
          <a:p>
            <a:pPr indent="-298450" lvl="1" marL="914400" rtl="0" algn="l">
              <a:spcBef>
                <a:spcPts val="0"/>
              </a:spcBef>
              <a:spcAft>
                <a:spcPts val="0"/>
              </a:spcAft>
              <a:buClr>
                <a:schemeClr val="dk1"/>
              </a:buClr>
              <a:buSzPts val="1100"/>
              <a:buChar char="○"/>
            </a:pPr>
            <a:r>
              <a:rPr lang="ru">
                <a:solidFill>
                  <a:schemeClr val="dk1"/>
                </a:solidFill>
              </a:rPr>
              <a:t>Одноразовые пароли (OTP).</a:t>
            </a:r>
            <a:endParaRPr>
              <a:solidFill>
                <a:schemeClr val="dk1"/>
              </a:solidFill>
            </a:endParaRPr>
          </a:p>
          <a:p>
            <a:pPr indent="-298450" lvl="1" marL="914400" rtl="0" algn="l">
              <a:spcBef>
                <a:spcPts val="0"/>
              </a:spcBef>
              <a:spcAft>
                <a:spcPts val="0"/>
              </a:spcAft>
              <a:buClr>
                <a:schemeClr val="dk1"/>
              </a:buClr>
              <a:buSzPts val="1100"/>
              <a:buChar char="○"/>
            </a:pPr>
            <a:r>
              <a:rPr lang="ru">
                <a:solidFill>
                  <a:schemeClr val="dk1"/>
                </a:solidFill>
              </a:rPr>
              <a:t>Многоразовые пароли.</a:t>
            </a:r>
            <a:endParaRPr>
              <a:solidFill>
                <a:schemeClr val="dk1"/>
              </a:solidFill>
            </a:endParaRPr>
          </a:p>
          <a:p>
            <a:pPr indent="-298450" lvl="1" marL="914400" rtl="0" algn="l">
              <a:spcBef>
                <a:spcPts val="0"/>
              </a:spcBef>
              <a:spcAft>
                <a:spcPts val="0"/>
              </a:spcAft>
              <a:buClr>
                <a:schemeClr val="dk1"/>
              </a:buClr>
              <a:buSzPts val="1100"/>
              <a:buChar char="○"/>
            </a:pPr>
            <a:r>
              <a:rPr lang="ru">
                <a:solidFill>
                  <a:schemeClr val="dk1"/>
                </a:solidFill>
              </a:rPr>
              <a:t>Цифровые сертификаты и подписи.</a:t>
            </a:r>
            <a:endParaRPr>
              <a:solidFill>
                <a:schemeClr val="dk1"/>
              </a:solidFill>
            </a:endParaRPr>
          </a:p>
          <a:p>
            <a:pPr indent="0" lvl="0" marL="0" rtl="0" algn="l">
              <a:spcBef>
                <a:spcPts val="1200"/>
              </a:spcBef>
              <a:spcAft>
                <a:spcPts val="0"/>
              </a:spcAft>
              <a:buNone/>
            </a:pPr>
            <a:r>
              <a:rPr lang="ru">
                <a:solidFill>
                  <a:schemeClr val="dk1"/>
                </a:solidFill>
              </a:rPr>
              <a:t>Пример: Логический вход в систему с использованием пароля как аутентификатора</a:t>
            </a:r>
            <a:r>
              <a:rPr lang="ru"/>
              <a: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4"/>
          <p:cNvPicPr preferRelativeResize="0"/>
          <p:nvPr/>
        </p:nvPicPr>
        <p:blipFill>
          <a:blip r:embed="rId3">
            <a:alphaModFix/>
          </a:blip>
          <a:stretch>
            <a:fillRect/>
          </a:stretch>
        </p:blipFill>
        <p:spPr>
          <a:xfrm>
            <a:off x="311700" y="445025"/>
            <a:ext cx="8520600" cy="3968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Строгая аутентификация в компьютерной сети на основе многоразовых паролей</a:t>
            </a:r>
            <a:endParaRPr/>
          </a:p>
        </p:txBody>
      </p:sp>
      <p:sp>
        <p:nvSpPr>
          <p:cNvPr id="190" name="Google Shape;190;p35"/>
          <p:cNvSpPr txBox="1"/>
          <p:nvPr>
            <p:ph idx="1" type="body"/>
          </p:nvPr>
        </p:nvSpPr>
        <p:spPr>
          <a:xfrm>
            <a:off x="311700" y="1502225"/>
            <a:ext cx="8520600" cy="3083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rPr>
              <a:t>Аутентификация</a:t>
            </a:r>
            <a:r>
              <a:rPr lang="ru">
                <a:solidFill>
                  <a:schemeClr val="dk1"/>
                </a:solidFill>
              </a:rPr>
              <a:t>, а процессе которой используются методы шифрования, а </a:t>
            </a:r>
            <a:r>
              <a:rPr lang="ru">
                <a:solidFill>
                  <a:schemeClr val="dk1"/>
                </a:solidFill>
              </a:rPr>
              <a:t>аутентификатор</a:t>
            </a:r>
            <a:r>
              <a:rPr lang="ru">
                <a:solidFill>
                  <a:schemeClr val="dk1"/>
                </a:solidFill>
              </a:rPr>
              <a:t> не передается по сети, называется строгой </a:t>
            </a:r>
            <a:r>
              <a:rPr lang="ru">
                <a:solidFill>
                  <a:schemeClr val="dk1"/>
                </a:solidFill>
              </a:rPr>
              <a:t>аутентификацией.</a:t>
            </a:r>
            <a:endParaRPr>
              <a:solidFill>
                <a:schemeClr val="dk1"/>
              </a:solidFill>
            </a:endParaRPr>
          </a:p>
          <a:p>
            <a:pPr indent="0" lvl="0" marL="0" rtl="0" algn="l">
              <a:spcBef>
                <a:spcPts val="1200"/>
              </a:spcBef>
              <a:spcAft>
                <a:spcPts val="0"/>
              </a:spcAft>
              <a:buNone/>
            </a:pPr>
            <a:r>
              <a:rPr lang="ru">
                <a:solidFill>
                  <a:schemeClr val="dk1"/>
                </a:solidFill>
              </a:rPr>
              <a:t>Рассмотрим пример строгой аутентификации пользователей, реализуемой средствами ОС1. Пусть аутентификация пользователей сети выполняется на основе их паролей, хранящихся в зашифрованном виде в централизованной базе SAM (Security Accounts Manager). Пароли зашифровываются с помощью односторонней функции шифрования при занесении их в базу данных во время процедуры создания учетной записи для нового пользователя (след слайд). Введем обозначение для этой односторонней функции — ОФШ1. Таким образом, пароль Р хранится в базе данных SAM в виде дайджеста d(P), при этом знание дайджеста не позволяет восстановить исходный текст.</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7" name="Google Shape;197;p36"/>
          <p:cNvPicPr preferRelativeResize="0"/>
          <p:nvPr/>
        </p:nvPicPr>
        <p:blipFill>
          <a:blip r:embed="rId3">
            <a:alphaModFix/>
          </a:blip>
          <a:stretch>
            <a:fillRect/>
          </a:stretch>
        </p:blipFill>
        <p:spPr>
          <a:xfrm>
            <a:off x="311699" y="445022"/>
            <a:ext cx="8520599" cy="389290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Строгая аутентификация в протоколе CHAP</a:t>
            </a:r>
            <a:endParaRPr/>
          </a:p>
        </p:txBody>
      </p:sp>
      <p:sp>
        <p:nvSpPr>
          <p:cNvPr id="203" name="Google Shape;2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ru">
                <a:solidFill>
                  <a:schemeClr val="dk1"/>
                </a:solidFill>
              </a:rPr>
              <a:t>Другим примером строгой аутентификации может служить аутентификация по квитированию вызова (Challenge Handshake Authentication Protocol, CHAP), применяемая в протоколе PPP. Протокол PPP предусматривает два режима аутентификации:</a:t>
            </a:r>
            <a:endParaRPr>
              <a:solidFill>
                <a:schemeClr val="dk1"/>
              </a:solidFill>
            </a:endParaRPr>
          </a:p>
          <a:p>
            <a:pPr indent="0" lvl="0" marL="0" rtl="0" algn="l">
              <a:spcBef>
                <a:spcPts val="1200"/>
              </a:spcBef>
              <a:spcAft>
                <a:spcPts val="0"/>
              </a:spcAft>
              <a:buNone/>
            </a:pPr>
            <a:r>
              <a:rPr lang="ru">
                <a:solidFill>
                  <a:schemeClr val="dk1"/>
                </a:solidFill>
              </a:rPr>
              <a:t> 1) аутентификация по протоколу PAP, когда пароль передается по линии связи в открытом виде;</a:t>
            </a:r>
            <a:endParaRPr>
              <a:solidFill>
                <a:schemeClr val="dk1"/>
              </a:solidFill>
            </a:endParaRPr>
          </a:p>
          <a:p>
            <a:pPr indent="0" lvl="0" marL="0" rtl="0" algn="l">
              <a:spcBef>
                <a:spcPts val="1200"/>
              </a:spcBef>
              <a:spcAft>
                <a:spcPts val="0"/>
              </a:spcAft>
              <a:buNone/>
            </a:pPr>
            <a:r>
              <a:rPr lang="ru">
                <a:solidFill>
                  <a:schemeClr val="dk1"/>
                </a:solidFill>
              </a:rPr>
              <a:t> 2)аутентификация по протоколу CHAP, при которой пароль по линии связи не передается и, следовательно, обеспечивается более высокий уровень безопасности.</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8"/>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Применение цифровых сертификатов</a:t>
            </a:r>
            <a:endParaRPr/>
          </a:p>
          <a:p>
            <a:pPr indent="0" lvl="0" marL="0" rtl="0" algn="l">
              <a:spcBef>
                <a:spcPts val="1200"/>
              </a:spcBef>
              <a:spcAft>
                <a:spcPts val="0"/>
              </a:spcAft>
              <a:buNone/>
            </a:pPr>
            <a:r>
              <a:t/>
            </a:r>
            <a:endParaRPr/>
          </a:p>
        </p:txBody>
      </p:sp>
      <p:sp>
        <p:nvSpPr>
          <p:cNvPr id="216" name="Google Shape;21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ru">
                <a:solidFill>
                  <a:schemeClr val="dk1"/>
                </a:solidFill>
              </a:rPr>
              <a:t>Цифровые сертификаты — электронные документы, подтверждающие подлинность ключа.</a:t>
            </a:r>
            <a:endParaRPr>
              <a:solidFill>
                <a:schemeClr val="dk1"/>
              </a:solidFill>
            </a:endParaRPr>
          </a:p>
          <a:p>
            <a:pPr indent="-298450" lvl="0" marL="457200" rtl="0" algn="l">
              <a:spcBef>
                <a:spcPts val="0"/>
              </a:spcBef>
              <a:spcAft>
                <a:spcPts val="0"/>
              </a:spcAft>
              <a:buClr>
                <a:schemeClr val="dk1"/>
              </a:buClr>
              <a:buSzPts val="1100"/>
              <a:buChar char="●"/>
            </a:pPr>
            <a:r>
              <a:rPr lang="ru">
                <a:solidFill>
                  <a:schemeClr val="dk1"/>
                </a:solidFill>
              </a:rPr>
              <a:t>Использование: шифрование данных, проверка подлинности серверов и пользователей.</a:t>
            </a:r>
            <a:endParaRPr>
              <a:solidFill>
                <a:schemeClr val="dk1"/>
              </a:solidFill>
            </a:endParaRPr>
          </a:p>
          <a:p>
            <a:pPr indent="0" lvl="0" marL="0" rtl="0" algn="l">
              <a:spcBef>
                <a:spcPts val="1200"/>
              </a:spcBef>
              <a:spcAft>
                <a:spcPts val="1200"/>
              </a:spcAft>
              <a:buNone/>
            </a:pPr>
            <a:r>
              <a:rPr lang="ru">
                <a:solidFill>
                  <a:schemeClr val="dk1"/>
                </a:solidFill>
              </a:rPr>
              <a:t>Пример: Сертификат SSL/TLS для защиты соединения между браузером и веб-сервером.</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2" name="Google Shape;22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3" name="Google Shape;223;p40"/>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Аутентификация программных кодов</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Организация, желающая подтвердить свое авторство на программу, должна встроить в распространяемый код так называемый подписывающий блок — аутентикод (рис. 27.9). Этот блок состоит из двух частей. Первая часть — это сертификат организации-разработчика данной программы, полученный обычным образом от какого-либо сертифицирующего центра. Вторую часть образует зашифрованный дайджест, полученный в результате применения хеш-функции к распространяемому коду. Шифрование дайджеста выполняется с помощью закрытого ключа организации</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Модель контролируемого доступа</a:t>
            </a:r>
            <a:endParaRPr/>
          </a:p>
          <a:p>
            <a:pPr indent="0" lvl="0" marL="0" rtl="0" algn="l">
              <a:spcBef>
                <a:spcPts val="12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Объекты: физические (устройства, каналы связи) и логические (файлы, процессы) ресурсы.</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Субъекты: пользователи, группы, вычислительные процессы.</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Операции: чтение, запись, удаление для файлов; печать, очистка для принтера; конфигурирование для маршрутизатора.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Система контроля доступа: определяет разрешение операций на основе правил для каждой пары субъект-объект.</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6" name="Google Shape;236;p42"/>
          <p:cNvPicPr preferRelativeResize="0"/>
          <p:nvPr/>
        </p:nvPicPr>
        <p:blipFill>
          <a:blip r:embed="rId3">
            <a:alphaModFix/>
          </a:blip>
          <a:stretch>
            <a:fillRect/>
          </a:stretch>
        </p:blipFill>
        <p:spPr>
          <a:xfrm>
            <a:off x="311700" y="445025"/>
            <a:ext cx="8520599" cy="4123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777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ru"/>
              <a:t>Аутентификация пользователей ОС</a:t>
            </a:r>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ru" sz="1100">
                <a:solidFill>
                  <a:srgbClr val="000000"/>
                </a:solidFill>
              </a:rPr>
              <a:t> </a:t>
            </a:r>
            <a:r>
              <a:rPr b="1" lang="ru" sz="1100">
                <a:solidFill>
                  <a:schemeClr val="dk1"/>
                </a:solidFill>
              </a:rPr>
              <a:t>  Локальная аутентификация</a:t>
            </a:r>
            <a:endParaRPr b="1" sz="1100">
              <a:solidFill>
                <a:schemeClr val="dk1"/>
              </a:solidFill>
            </a:endParaRPr>
          </a:p>
          <a:p>
            <a:pPr indent="0" lvl="0" marL="0" rtl="0" algn="l">
              <a:spcBef>
                <a:spcPts val="1200"/>
              </a:spcBef>
              <a:spcAft>
                <a:spcPts val="0"/>
              </a:spcAft>
              <a:buNone/>
            </a:pPr>
            <a:r>
              <a:rPr b="1" lang="ru" sz="1100">
                <a:solidFill>
                  <a:schemeClr val="dk1"/>
                </a:solidFill>
              </a:rPr>
              <a:t>    — База данных пользователей хранится на одном компьютере.</a:t>
            </a:r>
            <a:endParaRPr b="1" sz="1100">
              <a:solidFill>
                <a:schemeClr val="dk1"/>
              </a:solidFill>
            </a:endParaRPr>
          </a:p>
          <a:p>
            <a:pPr indent="0" lvl="0" marL="0" rtl="0" algn="l">
              <a:spcBef>
                <a:spcPts val="1200"/>
              </a:spcBef>
              <a:spcAft>
                <a:spcPts val="0"/>
              </a:spcAft>
              <a:buNone/>
            </a:pPr>
            <a:r>
              <a:rPr b="1" lang="ru" sz="1100">
                <a:solidFill>
                  <a:schemeClr val="dk1"/>
                </a:solidFill>
              </a:rPr>
              <a:t>    — Используется для доступа только к ресурсам этого компьютера.</a:t>
            </a:r>
            <a:endParaRPr b="1" sz="1100">
              <a:solidFill>
                <a:schemeClr val="dk1"/>
              </a:solidFill>
            </a:endParaRPr>
          </a:p>
          <a:p>
            <a:pPr indent="0" lvl="0" marL="0" rtl="0" algn="l">
              <a:spcBef>
                <a:spcPts val="1200"/>
              </a:spcBef>
              <a:spcAft>
                <a:spcPts val="0"/>
              </a:spcAft>
              <a:buNone/>
            </a:pPr>
            <a:r>
              <a:rPr b="1" lang="ru" sz="1100">
                <a:solidFill>
                  <a:schemeClr val="dk1"/>
                </a:solidFill>
              </a:rPr>
              <a:t>    — Поддерживает интерактивный (с терминала) и удалённый (сетевой) вход.</a:t>
            </a:r>
            <a:endParaRPr b="1" sz="1100">
              <a:solidFill>
                <a:schemeClr val="dk1"/>
              </a:solidFill>
            </a:endParaRPr>
          </a:p>
          <a:p>
            <a:pPr indent="0" lvl="0" marL="0" rtl="0" algn="l">
              <a:spcBef>
                <a:spcPts val="1200"/>
              </a:spcBef>
              <a:spcAft>
                <a:spcPts val="0"/>
              </a:spcAft>
              <a:buNone/>
            </a:pPr>
            <a:r>
              <a:rPr b="1" lang="ru" sz="1100">
                <a:solidFill>
                  <a:schemeClr val="dk1"/>
                </a:solidFill>
              </a:rPr>
              <a:t>    — Основной метод — многоразовые пароли (по умолчанию в Windows, Linux, macOS).   </a:t>
            </a:r>
            <a:endParaRPr b="1"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0"/>
              </a:spcAft>
              <a:buNone/>
            </a:pPr>
            <a:r>
              <a:rPr b="1" lang="ru" sz="1100">
                <a:solidFill>
                  <a:schemeClr val="dk1"/>
                </a:solidFill>
              </a:rPr>
              <a:t>    Доменная аутентификация</a:t>
            </a:r>
            <a:endParaRPr b="1" sz="1100">
              <a:solidFill>
                <a:schemeClr val="dk1"/>
              </a:solidFill>
            </a:endParaRPr>
          </a:p>
          <a:p>
            <a:pPr indent="0" lvl="0" marL="0" rtl="0" algn="l">
              <a:spcBef>
                <a:spcPts val="1200"/>
              </a:spcBef>
              <a:spcAft>
                <a:spcPts val="0"/>
              </a:spcAft>
              <a:buNone/>
            </a:pPr>
            <a:r>
              <a:rPr b="1" lang="ru" sz="1100">
                <a:solidFill>
                  <a:schemeClr val="dk1"/>
                </a:solidFill>
              </a:rPr>
              <a:t>    — Централизованная база на сервере домена.</a:t>
            </a:r>
            <a:endParaRPr b="1" sz="1100">
              <a:solidFill>
                <a:schemeClr val="dk1"/>
              </a:solidFill>
            </a:endParaRPr>
          </a:p>
          <a:p>
            <a:pPr indent="0" lvl="0" marL="0" rtl="0" algn="l">
              <a:spcBef>
                <a:spcPts val="1200"/>
              </a:spcBef>
              <a:spcAft>
                <a:spcPts val="0"/>
              </a:spcAft>
              <a:buNone/>
            </a:pPr>
            <a:r>
              <a:rPr b="1" lang="ru" sz="1100">
                <a:solidFill>
                  <a:schemeClr val="dk1"/>
                </a:solidFill>
              </a:rPr>
              <a:t>    — Результаты аутентификации действуют для всех ресурсов домена. </a:t>
            </a:r>
            <a:endParaRPr b="1" sz="1100">
              <a:solidFill>
                <a:schemeClr val="dk1"/>
              </a:solidFill>
            </a:endParaRPr>
          </a:p>
          <a:p>
            <a:pPr indent="0" lvl="0" marL="0" rtl="0" algn="l">
              <a:spcBef>
                <a:spcPts val="1200"/>
              </a:spcBef>
              <a:spcAft>
                <a:spcPts val="1200"/>
              </a:spcAft>
              <a:buNone/>
            </a:pPr>
            <a:r>
              <a:rPr b="1" lang="ru" sz="1100">
                <a:solidFill>
                  <a:srgbClr val="000000"/>
                </a:solidFill>
              </a:rPr>
              <a:t>    </a:t>
            </a:r>
            <a:endParaRPr b="1" sz="11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Методы </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solidFill>
                  <a:schemeClr val="dk1"/>
                </a:solidFill>
              </a:rPr>
              <a:t>Методы аутентификации</a:t>
            </a:r>
            <a:endParaRPr b="1" sz="1400">
              <a:solidFill>
                <a:schemeClr val="dk1"/>
              </a:solidFill>
            </a:endParaRPr>
          </a:p>
          <a:p>
            <a:pPr indent="0" lvl="0" marL="0" rtl="0" algn="l">
              <a:spcBef>
                <a:spcPts val="1200"/>
              </a:spcBef>
              <a:spcAft>
                <a:spcPts val="0"/>
              </a:spcAft>
              <a:buNone/>
            </a:pPr>
            <a:r>
              <a:rPr b="1" lang="ru" sz="1400">
                <a:solidFill>
                  <a:schemeClr val="dk1"/>
                </a:solidFill>
              </a:rPr>
              <a:t>— Одноразовые пароли: надёжнее, часто используются при удалённом доступе (например, через VPN).</a:t>
            </a:r>
            <a:endParaRPr b="1" sz="1400">
              <a:solidFill>
                <a:schemeClr val="dk1"/>
              </a:solidFill>
            </a:endParaRPr>
          </a:p>
          <a:p>
            <a:pPr indent="0" lvl="0" marL="0" rtl="0" algn="l">
              <a:spcBef>
                <a:spcPts val="1200"/>
              </a:spcBef>
              <a:spcAft>
                <a:spcPts val="0"/>
              </a:spcAft>
              <a:buNone/>
            </a:pPr>
            <a:r>
              <a:rPr b="1" lang="ru" sz="1400">
                <a:solidFill>
                  <a:schemeClr val="dk1"/>
                </a:solidFill>
              </a:rPr>
              <a:t>— Сертификаты: для удалённых пользователей, выдаются центром сертификации.</a:t>
            </a:r>
            <a:endParaRPr b="1" sz="1400">
              <a:solidFill>
                <a:schemeClr val="dk1"/>
              </a:solidFill>
            </a:endParaRPr>
          </a:p>
          <a:p>
            <a:pPr indent="0" lvl="0" marL="0" rtl="0" algn="l">
              <a:spcBef>
                <a:spcPts val="1200"/>
              </a:spcBef>
              <a:spcAft>
                <a:spcPts val="0"/>
              </a:spcAft>
              <a:buNone/>
            </a:pPr>
            <a:r>
              <a:rPr b="1" lang="ru" sz="1400">
                <a:solidFill>
                  <a:schemeClr val="dk1"/>
                </a:solidFill>
              </a:rPr>
              <a:t>— Биометрия: редко поддерживается «из коробки», требует специального ПО и оборудования. </a:t>
            </a:r>
            <a:endParaRPr b="1" sz="1400">
              <a:solidFill>
                <a:schemeClr val="dk1"/>
              </a:solidFill>
            </a:endParaRPr>
          </a:p>
          <a:p>
            <a:pPr indent="0" lvl="0" marL="0" rtl="0" algn="l">
              <a:spcBef>
                <a:spcPts val="1200"/>
              </a:spcBef>
              <a:spcAft>
                <a:spcPts val="0"/>
              </a:spcAft>
              <a:buNone/>
            </a:pPr>
            <a:r>
              <a:rPr b="1" lang="ru" sz="1400">
                <a:solidFill>
                  <a:schemeClr val="dk1"/>
                </a:solidFill>
              </a:rPr>
              <a:t>Важно:</a:t>
            </a:r>
            <a:endParaRPr b="1" sz="1400">
              <a:solidFill>
                <a:schemeClr val="dk1"/>
              </a:solidFill>
            </a:endParaRPr>
          </a:p>
          <a:p>
            <a:pPr indent="0" lvl="0" marL="0" rtl="0" algn="l">
              <a:spcBef>
                <a:spcPts val="1200"/>
              </a:spcBef>
              <a:spcAft>
                <a:spcPts val="0"/>
              </a:spcAft>
              <a:buNone/>
            </a:pPr>
            <a:r>
              <a:rPr b="1" lang="ru" sz="1400">
                <a:solidFill>
                  <a:schemeClr val="dk1"/>
                </a:solidFill>
              </a:rPr>
              <a:t>Аутентификация ОС ≠ аутентификация в приложении.</a:t>
            </a:r>
            <a:endParaRPr b="1" sz="1400">
              <a:solidFill>
                <a:schemeClr val="dk1"/>
              </a:solidFill>
            </a:endParaRPr>
          </a:p>
          <a:p>
            <a:pPr indent="0" lvl="0" marL="0" rtl="0" algn="l">
              <a:spcBef>
                <a:spcPts val="1200"/>
              </a:spcBef>
              <a:spcAft>
                <a:spcPts val="1200"/>
              </a:spcAft>
              <a:buNone/>
            </a:pPr>
            <a:r>
              <a:rPr b="1" lang="ru" sz="1400">
                <a:solidFill>
                  <a:schemeClr val="dk1"/>
                </a:solidFill>
              </a:rPr>
              <a:t>Серверные приложения могут иметь собственную систему учётных записей — это повышает изоляцию, но усложняет управление и снижает удобство. </a:t>
            </a:r>
            <a:endParaRPr b="1" sz="1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927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Централизованные системы аутентификации - Kerberos</a:t>
            </a:r>
            <a:endParaRPr/>
          </a:p>
          <a:p>
            <a:pPr indent="0" lvl="0" marL="0" rtl="0" algn="l">
              <a:spcBef>
                <a:spcPts val="1200"/>
              </a:spcBef>
              <a:spcAft>
                <a:spcPts val="0"/>
              </a:spcAft>
              <a:buNone/>
            </a:pPr>
            <a:r>
              <a:t/>
            </a:r>
            <a:endParaRPr/>
          </a:p>
        </p:txBody>
      </p:sp>
      <p:sp>
        <p:nvSpPr>
          <p:cNvPr id="254" name="Google Shape;254;p45"/>
          <p:cNvSpPr txBox="1"/>
          <p:nvPr>
            <p:ph idx="1" type="body"/>
          </p:nvPr>
        </p:nvSpPr>
        <p:spPr>
          <a:xfrm>
            <a:off x="311700" y="1496600"/>
            <a:ext cx="8520600" cy="3072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ru">
                <a:solidFill>
                  <a:schemeClr val="dk1"/>
                </a:solidFill>
              </a:rPr>
              <a:t>Kerberos - протокол для централизованной аутентификации и авторизации.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Основные компоненты: Пользователь, провайдер идентичности (Identity Provider), провайдер сервисов (Service Provider).</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Токен доступа (билет) выдается после аутентификации и используется для вторичной аутентификации.</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Пример: Единый логический вход (SSO) в сети с доверительными отношениями.</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Принцип работы Kerberos</a:t>
            </a:r>
            <a:endParaRPr/>
          </a:p>
          <a:p>
            <a:pPr indent="0" lvl="0" marL="0" rtl="0" algn="l">
              <a:spcBef>
                <a:spcPts val="1200"/>
              </a:spcBef>
              <a:spcAft>
                <a:spcPts val="0"/>
              </a:spcAft>
              <a:buNone/>
            </a:pPr>
            <a:r>
              <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Пользователь аутентифицируется у провайдера идентичности (пароль, сертификат).</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Получает токен доступа с ограниченным сроком действия.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Токен предъявляется провайдеру сервисов для доступа к ресурсам.</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Доверительные отношения обеспечивают безопасность без повторной передачи пароля.</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Пример: В корпоративной сети токен позволяет доступ к серверам без повторного входа.</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Заключение главы 27</a:t>
            </a:r>
            <a:endParaRPr/>
          </a:p>
          <a:p>
            <a:pPr indent="0" lvl="0" marL="0" rtl="0" algn="l">
              <a:spcBef>
                <a:spcPts val="1200"/>
              </a:spcBef>
              <a:spcAft>
                <a:spcPts val="0"/>
              </a:spcAft>
              <a:buNone/>
            </a:pPr>
            <a:r>
              <a:t/>
            </a:r>
            <a:endParaRPr/>
          </a:p>
        </p:txBody>
      </p:sp>
      <p:sp>
        <p:nvSpPr>
          <p:cNvPr id="266" name="Google Shape;26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технологий: Аутентификация (пароли, аппаратные ключи, сертификаты), модели доступа (DAC, MAC, RBAC).</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Централизованные системы упрощают управление в крупных сетях.</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Важность выбора метода в зависимости от уровня безопасности и масштаба.</a:t>
            </a:r>
            <a:endParaRPr>
              <a:solidFill>
                <a:schemeClr val="dk1"/>
              </a:solidFill>
            </a:endParaRPr>
          </a:p>
          <a:p>
            <a:pPr indent="0" lvl="0" marL="0" rtl="0" algn="l">
              <a:spcBef>
                <a:spcPts val="1200"/>
              </a:spcBef>
              <a:spcAft>
                <a:spcPts val="0"/>
              </a:spcAft>
              <a:buNone/>
            </a:pPr>
            <a:r>
              <a:rPr lang="ru">
                <a:solidFill>
                  <a:schemeClr val="dk1"/>
                </a:solidFill>
              </a:rPr>
              <a:t>Переход к следующей главе: Анализ трафика для обнаружения угроз.</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861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Глава 28: Технологии безопасности на основе анализа трафика</a:t>
            </a:r>
            <a:endParaRPr/>
          </a:p>
          <a:p>
            <a:pPr indent="0" lvl="0" marL="0" rtl="0" algn="l">
              <a:spcBef>
                <a:spcPts val="1200"/>
              </a:spcBef>
              <a:spcAft>
                <a:spcPts val="0"/>
              </a:spcAft>
              <a:buNone/>
            </a:pPr>
            <a:r>
              <a:t/>
            </a:r>
            <a:endParaRPr/>
          </a:p>
        </p:txBody>
      </p:sp>
      <p:sp>
        <p:nvSpPr>
          <p:cNvPr id="272" name="Google Shape;272;p48"/>
          <p:cNvSpPr txBox="1"/>
          <p:nvPr>
            <p:ph idx="1" type="body"/>
          </p:nvPr>
        </p:nvSpPr>
        <p:spPr>
          <a:xfrm>
            <a:off x="311700" y="1588500"/>
            <a:ext cx="8520600" cy="298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методов защиты сетей через анализ и фильтрацию трафика.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Цели: Изучение систем мониторинга, файерволов и обнаружения вторжений.</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Ключевые темы: Анализаторы протоколов, NetFlow, зоны безопасности.</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Фильтрация</a:t>
            </a:r>
            <a:endParaRPr/>
          </a:p>
        </p:txBody>
      </p:sp>
      <p:sp>
        <p:nvSpPr>
          <p:cNvPr id="278" name="Google Shape;27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ru">
                <a:solidFill>
                  <a:schemeClr val="dk1"/>
                </a:solidFill>
              </a:rPr>
              <a:t>Определение: Фильтрация трафика — это обработка IP-пакетов маршрутизаторами и файерволами.  </a:t>
            </a:r>
            <a:endParaRPr>
              <a:solidFill>
                <a:schemeClr val="dk1"/>
              </a:solidFill>
            </a:endParaRPr>
          </a:p>
          <a:p>
            <a:pPr indent="0" lvl="0" marL="0" rtl="0" algn="l">
              <a:spcBef>
                <a:spcPts val="1200"/>
              </a:spcBef>
              <a:spcAft>
                <a:spcPts val="0"/>
              </a:spcAft>
              <a:buNone/>
            </a:pPr>
            <a:r>
              <a:rPr lang="ru">
                <a:solidFill>
                  <a:schemeClr val="dk1"/>
                </a:solidFill>
              </a:rPr>
              <a:t>Результат: Она приводит к отбрасыванию некоторых пакетов или изменению их маршрута.  </a:t>
            </a:r>
            <a:endParaRPr>
              <a:solidFill>
                <a:schemeClr val="dk1"/>
              </a:solidFill>
            </a:endParaRPr>
          </a:p>
          <a:p>
            <a:pPr indent="0" lvl="0" marL="0" rtl="0" algn="l">
              <a:spcBef>
                <a:spcPts val="1200"/>
              </a:spcBef>
              <a:spcAft>
                <a:spcPts val="0"/>
              </a:spcAft>
              <a:buNone/>
            </a:pPr>
            <a:r>
              <a:rPr lang="ru">
                <a:solidFill>
                  <a:schemeClr val="dk1"/>
                </a:solidFill>
              </a:rPr>
              <a:t>Назначение: Позволяет предотвратить атаку на сеть, блокируя доступ для внешних сетей и хостов, либо остановить уже идущую атаку.  </a:t>
            </a:r>
            <a:endParaRPr>
              <a:solidFill>
                <a:schemeClr val="dk1"/>
              </a:solidFill>
            </a:endParaRPr>
          </a:p>
          <a:p>
            <a:pPr indent="0" lvl="0" marL="0" rtl="0" algn="l">
              <a:spcBef>
                <a:spcPts val="1200"/>
              </a:spcBef>
              <a:spcAft>
                <a:spcPts val="0"/>
              </a:spcAft>
              <a:buNone/>
            </a:pPr>
            <a:r>
              <a:rPr lang="ru">
                <a:solidFill>
                  <a:schemeClr val="dk1"/>
                </a:solidFill>
              </a:rPr>
              <a:t>Сложность: Условия фильтрации почти всегда являются компромиссом между предотвращением атаки и поддержанием должной функциональности защищаемого узла.  </a:t>
            </a:r>
            <a:endParaRPr>
              <a:solidFill>
                <a:schemeClr val="dk1"/>
              </a:solidFill>
            </a:endParaRPr>
          </a:p>
          <a:p>
            <a:pPr indent="0" lvl="0" marL="0" rtl="0" algn="l">
              <a:spcBef>
                <a:spcPts val="1200"/>
              </a:spcBef>
              <a:spcAft>
                <a:spcPts val="1200"/>
              </a:spcAft>
              <a:buNone/>
            </a:pPr>
            <a:r>
              <a:rPr lang="ru">
                <a:solidFill>
                  <a:schemeClr val="dk1"/>
                </a:solidFill>
              </a:rPr>
              <a:t>Последствия: Проверка условий фильтрации может вызвать потенциальное замедление продвижения трафика.</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451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Виды фильтрации</a:t>
            </a:r>
            <a:endParaRPr/>
          </a:p>
        </p:txBody>
      </p:sp>
      <p:sp>
        <p:nvSpPr>
          <p:cNvPr id="284" name="Google Shape;28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Выборочная передача кадров/пакетов маршрутизатором осуществляется на основе стандартных и дополнительных правил (фильтров).  </a:t>
            </a:r>
            <a:endParaRPr>
              <a:solidFill>
                <a:schemeClr val="dk1"/>
              </a:solidFill>
            </a:endParaRPr>
          </a:p>
          <a:p>
            <a:pPr indent="0" lvl="0" marL="0" rtl="0" algn="l">
              <a:spcBef>
                <a:spcPts val="1200"/>
              </a:spcBef>
              <a:spcAft>
                <a:spcPts val="0"/>
              </a:spcAft>
              <a:buNone/>
            </a:pPr>
            <a:r>
              <a:rPr lang="ru">
                <a:solidFill>
                  <a:schemeClr val="dk1"/>
                </a:solidFill>
              </a:rPr>
              <a:t>Стандартные правила присущи не только маршрутизаторам, но и концентраторам и коммутаторам.  </a:t>
            </a:r>
            <a:endParaRPr>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Для концентратора: Кадр, поступивший на любой его интерфейс, повторяется на всех остальных его интерфейсах.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Для коммутатора: Кадр повторяется только на том интерфейсе, к которому подключена подсеть, содержащая узел с данным адресом назначения.</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Правила фильтрации маршрутизаторов Cisco</a:t>
            </a:r>
            <a:endParaRPr/>
          </a:p>
        </p:txBody>
      </p:sp>
      <p:sp>
        <p:nvSpPr>
          <p:cNvPr id="290" name="Google Shape;29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Пример языка для списков доступа маршрутизаторов Cisco является типичной реализацией, хорошо иллюстрирующей возможности применения маршрутизаторов как файерволов.  </a:t>
            </a:r>
            <a:endParaRPr>
              <a:solidFill>
                <a:schemeClr val="dk1"/>
              </a:solidFill>
            </a:endParaRPr>
          </a:p>
          <a:p>
            <a:pPr indent="0" lvl="0" marL="0" rtl="0" algn="l">
              <a:spcBef>
                <a:spcPts val="1200"/>
              </a:spcBef>
              <a:spcAft>
                <a:spcPts val="0"/>
              </a:spcAft>
              <a:buNone/>
            </a:pPr>
            <a:r>
              <a:rPr lang="ru">
                <a:solidFill>
                  <a:schemeClr val="dk1"/>
                </a:solidFill>
              </a:rPr>
              <a:t>Ограничение: Отсутствие фильтрации с запоминанием состояния является главным отличием маршрутизаторов от программных и программно-аппаратных файерволов.  </a:t>
            </a:r>
            <a:endParaRPr>
              <a:solidFill>
                <a:schemeClr val="dk1"/>
              </a:solidFill>
            </a:endParaRPr>
          </a:p>
          <a:p>
            <a:pPr indent="0" lvl="0" marL="0" rtl="0" algn="l">
              <a:spcBef>
                <a:spcPts val="1200"/>
              </a:spcBef>
              <a:spcAft>
                <a:spcPts val="1200"/>
              </a:spcAft>
              <a:buNone/>
            </a:pPr>
            <a:r>
              <a:rPr lang="ru">
                <a:solidFill>
                  <a:schemeClr val="dk1"/>
                </a:solidFill>
              </a:rPr>
              <a:t>Протоколирование: Для активизации протоколирования (аудита) необходимо добавить к записи ключевое слово log.</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Модели информационной безопасности — Триада КЦД</a:t>
            </a:r>
            <a:endParaRPr/>
          </a:p>
          <a:p>
            <a:pPr indent="0" lvl="0" marL="0" rtl="0" algn="l">
              <a:spcBef>
                <a:spcPts val="12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ru" sz="1500">
                <a:solidFill>
                  <a:schemeClr val="dk1"/>
                </a:solidFill>
              </a:rPr>
              <a:t>Триада КЦД (Конфиденциальность, Целостность, Доступность):</a:t>
            </a:r>
            <a:endParaRPr sz="1500">
              <a:solidFill>
                <a:schemeClr val="dk1"/>
              </a:solidFill>
            </a:endParaRPr>
          </a:p>
          <a:p>
            <a:pPr indent="-298450" lvl="1" marL="914400" rtl="0" algn="l">
              <a:spcBef>
                <a:spcPts val="1200"/>
              </a:spcBef>
              <a:spcAft>
                <a:spcPts val="0"/>
              </a:spcAft>
              <a:buClr>
                <a:schemeClr val="dk1"/>
              </a:buClr>
              <a:buSzPts val="1100"/>
              <a:buChar char="○"/>
            </a:pPr>
            <a:r>
              <a:rPr lang="ru">
                <a:solidFill>
                  <a:schemeClr val="dk1"/>
                </a:solidFill>
              </a:rPr>
              <a:t>Конфиденциальность — доступ только авторизованным пользователям.</a:t>
            </a:r>
            <a:endParaRPr>
              <a:solidFill>
                <a:schemeClr val="dk1"/>
              </a:solidFill>
            </a:endParaRPr>
          </a:p>
          <a:p>
            <a:pPr indent="-298450" lvl="1" marL="914400" rtl="0" algn="l">
              <a:spcBef>
                <a:spcPts val="0"/>
              </a:spcBef>
              <a:spcAft>
                <a:spcPts val="0"/>
              </a:spcAft>
              <a:buClr>
                <a:schemeClr val="dk1"/>
              </a:buClr>
              <a:buSzPts val="1100"/>
              <a:buChar char="○"/>
            </a:pPr>
            <a:r>
              <a:rPr lang="ru">
                <a:solidFill>
                  <a:schemeClr val="dk1"/>
                </a:solidFill>
              </a:rPr>
              <a:t>Целостность — защита от несанкционированных изменений данных.</a:t>
            </a:r>
            <a:endParaRPr>
              <a:solidFill>
                <a:schemeClr val="dk1"/>
              </a:solidFill>
            </a:endParaRPr>
          </a:p>
          <a:p>
            <a:pPr indent="-298450" lvl="1" marL="914400" rtl="0" algn="l">
              <a:spcBef>
                <a:spcPts val="0"/>
              </a:spcBef>
              <a:spcAft>
                <a:spcPts val="0"/>
              </a:spcAft>
              <a:buClr>
                <a:schemeClr val="dk1"/>
              </a:buClr>
              <a:buSzPts val="1100"/>
              <a:buChar char="○"/>
            </a:pPr>
            <a:r>
              <a:rPr lang="ru">
                <a:solidFill>
                  <a:schemeClr val="dk1"/>
                </a:solidFill>
              </a:rPr>
              <a:t>Доступность — гарантированное предоставление услуг пользователям.</a:t>
            </a:r>
            <a:endParaRPr>
              <a:solidFill>
                <a:schemeClr val="dk1"/>
              </a:solidFill>
            </a:endParaRPr>
          </a:p>
          <a:p>
            <a:pPr indent="0" lvl="0" marL="0" rtl="0" algn="l">
              <a:spcBef>
                <a:spcPts val="1200"/>
              </a:spcBef>
              <a:spcAft>
                <a:spcPts val="0"/>
              </a:spcAft>
              <a:buNone/>
            </a:pPr>
            <a:r>
              <a:rPr lang="ru" sz="1500">
                <a:solidFill>
                  <a:schemeClr val="dk1"/>
                </a:solidFill>
              </a:rPr>
              <a:t>Пример: Веб-сервер с прайс-листом — нарушение целостности (изменение цен), доступности (атака DoS), конфиденциальности (утечка данных).</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None/>
            </a:pPr>
            <a:r>
              <a:rPr lang="ru"/>
              <a:t>Файерволы</a:t>
            </a:r>
            <a:endParaRPr/>
          </a:p>
        </p:txBody>
      </p:sp>
      <p:sp>
        <p:nvSpPr>
          <p:cNvPr id="296" name="Google Shape;29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ru">
                <a:solidFill>
                  <a:schemeClr val="dk1"/>
                </a:solidFill>
              </a:rPr>
              <a:t>Определение: Файервол (межсетевой экран) — комплекс программно-аппаратных средств, осуществляющий информационную защиту одной части компьютерной сети от другой.  </a:t>
            </a:r>
            <a:endParaRPr>
              <a:solidFill>
                <a:schemeClr val="dk1"/>
              </a:solidFill>
            </a:endParaRPr>
          </a:p>
          <a:p>
            <a:pPr indent="0" lvl="0" marL="457200" rtl="0" algn="l">
              <a:spcBef>
                <a:spcPts val="1200"/>
              </a:spcBef>
              <a:spcAft>
                <a:spcPts val="0"/>
              </a:spcAft>
              <a:buNone/>
            </a:pPr>
            <a:r>
              <a:rPr lang="ru">
                <a:solidFill>
                  <a:schemeClr val="dk1"/>
                </a:solidFill>
              </a:rPr>
              <a:t>Защита: Защита осуществляется путем анализа и фильтрации проходящего трафика.  </a:t>
            </a:r>
            <a:endParaRPr>
              <a:solidFill>
                <a:schemeClr val="dk1"/>
              </a:solidFill>
            </a:endParaRPr>
          </a:p>
          <a:p>
            <a:pPr indent="0" lvl="0" marL="457200" rtl="0" algn="l">
              <a:spcBef>
                <a:spcPts val="1200"/>
              </a:spcBef>
              <a:spcAft>
                <a:spcPts val="0"/>
              </a:spcAft>
              <a:buNone/>
            </a:pPr>
            <a:r>
              <a:rPr lang="ru">
                <a:solidFill>
                  <a:schemeClr val="dk1"/>
                </a:solidFill>
              </a:rPr>
              <a:t>Роль: Файерволы часто являются первым и самым мощным рубежом обороны в сетевой среде.  </a:t>
            </a:r>
            <a:endParaRPr>
              <a:solidFill>
                <a:schemeClr val="dk1"/>
              </a:solidFill>
            </a:endParaRPr>
          </a:p>
          <a:p>
            <a:pPr indent="0" lvl="0" marL="457200" rtl="0" algn="l">
              <a:spcBef>
                <a:spcPts val="1200"/>
              </a:spcBef>
              <a:spcAft>
                <a:spcPts val="1200"/>
              </a:spcAft>
              <a:buNone/>
            </a:pPr>
            <a:r>
              <a:rPr lang="ru">
                <a:solidFill>
                  <a:schemeClr val="dk1"/>
                </a:solidFill>
              </a:rPr>
              <a:t>Аналогия: Функционально сетевой экран можно сравнить с системой безопасности современного аэропорта.</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3"/>
          <p:cNvSpPr txBox="1"/>
          <p:nvPr>
            <p:ph type="title"/>
          </p:nvPr>
        </p:nvSpPr>
        <p:spPr>
          <a:xfrm>
            <a:off x="317831"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Функциональное назначение файервола</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2" name="Google Shape;30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Минимальный набор функций должен включать:</a:t>
            </a:r>
            <a:endParaRPr>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Фильтрацию трафика для защиты внутренних ресурсов сети.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Аудит — фиксацию всех событий, связанных с обнаружением и блокировкой подозрительных пакетов.  </a:t>
            </a:r>
            <a:endParaRPr>
              <a:solidFill>
                <a:schemeClr val="dk1"/>
              </a:solidFill>
            </a:endParaRPr>
          </a:p>
          <a:p>
            <a:pPr indent="0" lvl="0" marL="0" rtl="0" algn="l">
              <a:spcBef>
                <a:spcPts val="1200"/>
              </a:spcBef>
              <a:spcAft>
                <a:spcPts val="0"/>
              </a:spcAft>
              <a:buNone/>
            </a:pPr>
            <a:r>
              <a:rPr lang="ru">
                <a:solidFill>
                  <a:schemeClr val="dk1"/>
                </a:solidFill>
              </a:rPr>
              <a:t>Вспомогательные функции: Антивирусная защита, шифрование трафика, функции VPN, предупреждение и обнаружение вторжений.  </a:t>
            </a:r>
            <a:endParaRPr>
              <a:solidFill>
                <a:schemeClr val="dk1"/>
              </a:solidFill>
            </a:endParaRPr>
          </a:p>
          <a:p>
            <a:pPr indent="0" lvl="0" marL="0" rtl="0" algn="l">
              <a:spcBef>
                <a:spcPts val="1200"/>
              </a:spcBef>
              <a:spcAft>
                <a:spcPts val="1200"/>
              </a:spcAft>
              <a:buNone/>
            </a:pPr>
            <a:r>
              <a:rPr lang="ru">
                <a:solidFill>
                  <a:schemeClr val="dk1"/>
                </a:solidFill>
              </a:rPr>
              <a:t>Важно: Для эффективной работы через файервол должен проходить весь трафик, которым обмениваются узлы защищаемой сети с узлами Интернета.</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файерволов</a:t>
            </a:r>
            <a:endParaRPr/>
          </a:p>
        </p:txBody>
      </p:sp>
      <p:sp>
        <p:nvSpPr>
          <p:cNvPr id="308" name="Google Shape;30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solidFill>
                  <a:schemeClr val="dk1"/>
                </a:solidFill>
              </a:rPr>
              <a:t>По способу реализации:</a:t>
            </a:r>
            <a:endParaRPr>
              <a:solidFill>
                <a:schemeClr val="dk1"/>
              </a:solidFill>
            </a:endParaRPr>
          </a:p>
          <a:p>
            <a:pPr indent="-334327" lvl="0" marL="457200" rtl="0" algn="l">
              <a:spcBef>
                <a:spcPts val="1200"/>
              </a:spcBef>
              <a:spcAft>
                <a:spcPts val="0"/>
              </a:spcAft>
              <a:buClr>
                <a:schemeClr val="dk1"/>
              </a:buClr>
              <a:buSzPct val="100000"/>
              <a:buChar char="●"/>
            </a:pPr>
            <a:r>
              <a:rPr lang="ru">
                <a:solidFill>
                  <a:schemeClr val="dk1"/>
                </a:solidFill>
              </a:rPr>
              <a:t>    Программный: Работает под управлением универсальной ОС (Microsoft Windows, Linux или Mac OS).   </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Аппаратный: Реализован как набор дополнительных функций маршрутизатора (реже — Ethernet-коммутатора).  </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Программно-аппаратный: Программная система на базе специализированной платформы.  </a:t>
            </a:r>
            <a:endParaRPr>
              <a:solidFill>
                <a:schemeClr val="dk1"/>
              </a:solidFill>
            </a:endParaRPr>
          </a:p>
          <a:p>
            <a:pPr indent="0" lvl="0" marL="0" rtl="0" algn="l">
              <a:spcBef>
                <a:spcPts val="1200"/>
              </a:spcBef>
              <a:spcAft>
                <a:spcPts val="0"/>
              </a:spcAft>
              <a:buNone/>
            </a:pPr>
            <a:r>
              <a:rPr lang="ru">
                <a:solidFill>
                  <a:schemeClr val="dk1"/>
                </a:solidFill>
              </a:rPr>
              <a:t>По способу фильтрации:</a:t>
            </a:r>
            <a:endParaRPr>
              <a:solidFill>
                <a:schemeClr val="dk1"/>
              </a:solidFill>
            </a:endParaRPr>
          </a:p>
          <a:p>
            <a:pPr indent="-334327" lvl="0" marL="457200" rtl="0" algn="l">
              <a:spcBef>
                <a:spcPts val="1200"/>
              </a:spcBef>
              <a:spcAft>
                <a:spcPts val="0"/>
              </a:spcAft>
              <a:buClr>
                <a:schemeClr val="dk1"/>
              </a:buClr>
              <a:buSzPct val="100000"/>
              <a:buChar char="●"/>
            </a:pPr>
            <a:r>
              <a:rPr lang="ru">
                <a:solidFill>
                  <a:schemeClr val="dk1"/>
                </a:solidFill>
              </a:rPr>
              <a:t>    Без запоминания состояния (stateless): Выполняют фильтрацию на основе статических правил, не отслеживая состояния соединений.   </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С запоминанием состояния (stateful): Принимают решения динамически.</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Прокси-серверы</a:t>
            </a:r>
            <a:endParaRPr/>
          </a:p>
        </p:txBody>
      </p:sp>
      <p:sp>
        <p:nvSpPr>
          <p:cNvPr id="314" name="Google Shape;31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u">
                <a:solidFill>
                  <a:schemeClr val="dk1"/>
                </a:solidFill>
              </a:rPr>
              <a:t>Функция: Обеспечивают логическое посредничество между внутренними клиентами и внешними серверами.  </a:t>
            </a:r>
            <a:endParaRPr>
              <a:solidFill>
                <a:schemeClr val="dk1"/>
              </a:solidFill>
            </a:endParaRPr>
          </a:p>
          <a:p>
            <a:pPr indent="0" lvl="0" marL="457200" rtl="0" algn="l">
              <a:spcBef>
                <a:spcPts val="1200"/>
              </a:spcBef>
              <a:spcAft>
                <a:spcPts val="0"/>
              </a:spcAft>
              <a:buNone/>
            </a:pPr>
            <a:r>
              <a:rPr lang="ru">
                <a:solidFill>
                  <a:schemeClr val="dk1"/>
                </a:solidFill>
              </a:rPr>
              <a:t>Интеграция: Часто сами интегрируют в себе функции, свойственные межсетевым экранам (например, фильтрацию по содержимому или трансляцию сетевых адресов). </a:t>
            </a:r>
            <a:endParaRPr>
              <a:solidFill>
                <a:schemeClr val="dk1"/>
              </a:solidFill>
            </a:endParaRPr>
          </a:p>
          <a:p>
            <a:pPr indent="0" lvl="0" marL="457200" rtl="0" algn="l">
              <a:spcBef>
                <a:spcPts val="1200"/>
              </a:spcBef>
              <a:spcAft>
                <a:spcPts val="1200"/>
              </a:spcAft>
              <a:buNone/>
            </a:pPr>
            <a:r>
              <a:rPr lang="ru">
                <a:solidFill>
                  <a:schemeClr val="dk1"/>
                </a:solidFill>
              </a:rPr>
              <a:t>Основная функция: Логическое посредничество между внутренними клиентами и внешними серверами.</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Трансляция сетевых адресов</a:t>
            </a:r>
            <a:endParaRPr/>
          </a:p>
        </p:txBody>
      </p:sp>
      <p:sp>
        <p:nvSpPr>
          <p:cNvPr id="320" name="Google Shape;32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ru">
                <a:solidFill>
                  <a:schemeClr val="dk1"/>
                </a:solidFill>
              </a:rPr>
              <a:t>Определение (NAT): Предполагает продвижение пакета во внешней сети на основании адресов, отличающихся от используемых для маршрутизации во внутренней сети.  </a:t>
            </a:r>
            <a:endParaRPr>
              <a:solidFill>
                <a:schemeClr val="dk1"/>
              </a:solidFill>
            </a:endParaRPr>
          </a:p>
          <a:p>
            <a:pPr indent="0" lvl="0" marL="0" rtl="0" algn="l">
              <a:spcBef>
                <a:spcPts val="1200"/>
              </a:spcBef>
              <a:spcAft>
                <a:spcPts val="0"/>
              </a:spcAft>
              <a:buNone/>
            </a:pPr>
            <a:r>
              <a:rPr lang="ru">
                <a:solidFill>
                  <a:schemeClr val="dk1"/>
                </a:solidFill>
              </a:rPr>
              <a:t>Причина 1: Использование NAT является ответом на дефицит IPv4-адресов.  </a:t>
            </a:r>
            <a:endParaRPr>
              <a:solidFill>
                <a:schemeClr val="dk1"/>
              </a:solidFill>
            </a:endParaRPr>
          </a:p>
          <a:p>
            <a:pPr indent="0" lvl="0" marL="0" rtl="0" algn="l">
              <a:spcBef>
                <a:spcPts val="1200"/>
              </a:spcBef>
              <a:spcAft>
                <a:spcPts val="0"/>
              </a:spcAft>
              <a:buNone/>
            </a:pPr>
            <a:r>
              <a:rPr lang="ru">
                <a:solidFill>
                  <a:schemeClr val="dk1"/>
                </a:solidFill>
              </a:rPr>
              <a:t>Причина 2 (Безопасность): Технология полезна, когда предприятие желает скрыть адреса узлов своей сети.  </a:t>
            </a:r>
            <a:endParaRPr>
              <a:solidFill>
                <a:schemeClr val="dk1"/>
              </a:solidFill>
            </a:endParaRPr>
          </a:p>
          <a:p>
            <a:pPr indent="0" lvl="0" marL="0" rtl="0" algn="l">
              <a:spcBef>
                <a:spcPts val="1200"/>
              </a:spcBef>
              <a:spcAft>
                <a:spcPts val="0"/>
              </a:spcAft>
              <a:buNone/>
            </a:pPr>
            <a:r>
              <a:rPr lang="ru">
                <a:solidFill>
                  <a:schemeClr val="dk1"/>
                </a:solidFill>
              </a:rPr>
              <a:t>Истоки: Технология NAT стояла у истоков зарождения файерволов как отдельного класса продуктов.  </a:t>
            </a:r>
            <a:endParaRPr>
              <a:solidFill>
                <a:schemeClr val="dk1"/>
              </a:solidFill>
            </a:endParaRPr>
          </a:p>
          <a:p>
            <a:pPr indent="0" lvl="0" marL="0" rtl="0" algn="l">
              <a:spcBef>
                <a:spcPts val="1200"/>
              </a:spcBef>
              <a:spcAft>
                <a:spcPts val="0"/>
              </a:spcAft>
              <a:buNone/>
            </a:pPr>
            <a:r>
              <a:rPr lang="ru">
                <a:solidFill>
                  <a:schemeClr val="dk1"/>
                </a:solidFill>
              </a:rPr>
              <a:t>Традиционная технология NAT</a:t>
            </a:r>
            <a:endParaRPr>
              <a:solidFill>
                <a:schemeClr val="dk1"/>
              </a:solidFill>
            </a:endParaRPr>
          </a:p>
          <a:p>
            <a:pPr indent="0" lvl="0" marL="0" rtl="0" algn="l">
              <a:spcBef>
                <a:spcPts val="1200"/>
              </a:spcBef>
              <a:spcAft>
                <a:spcPts val="0"/>
              </a:spcAft>
              <a:buNone/>
            </a:pPr>
            <a:r>
              <a:rPr lang="ru">
                <a:solidFill>
                  <a:schemeClr val="dk1"/>
                </a:solidFill>
              </a:rPr>
              <a:t>Позволяет узлам внутренней сети, имеющим частные адреса, связываться через Интернет с внешними узлами, имеющими глобальные адреса.   </a:t>
            </a:r>
            <a:endParaRPr>
              <a:solidFill>
                <a:schemeClr val="dk1"/>
              </a:solidFill>
            </a:endParaRPr>
          </a:p>
          <a:p>
            <a:pPr indent="0" lvl="0" marL="0" rtl="0" algn="l">
              <a:spcBef>
                <a:spcPts val="1200"/>
              </a:spcBef>
              <a:spcAft>
                <a:spcPts val="1200"/>
              </a:spcAft>
              <a:buNone/>
            </a:pPr>
            <a:r>
              <a:rPr lang="ru">
                <a:solidFill>
                  <a:schemeClr val="dk1"/>
                </a:solidFill>
              </a:rPr>
              <a:t>Используется, когда предприятию не удается получить у поставщика услуг необходимое количество глобальных IPv4-адресов.</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Системы мониторинга трафика</a:t>
            </a:r>
            <a:endParaRPr/>
          </a:p>
        </p:txBody>
      </p:sp>
      <p:sp>
        <p:nvSpPr>
          <p:cNvPr id="326" name="Google Shape;32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Необходимость: Обнаружить следы атак, которые смогли преодолеть барьер файервола, можно путем мониторинга сетевого трафика.  </a:t>
            </a:r>
            <a:endParaRPr>
              <a:solidFill>
                <a:schemeClr val="dk1"/>
              </a:solidFill>
            </a:endParaRPr>
          </a:p>
          <a:p>
            <a:pPr indent="0" lvl="0" marL="0" rtl="0" algn="l">
              <a:spcBef>
                <a:spcPts val="1200"/>
              </a:spcBef>
              <a:spcAft>
                <a:spcPts val="0"/>
              </a:spcAft>
              <a:buNone/>
            </a:pPr>
            <a:r>
              <a:rPr lang="ru">
                <a:solidFill>
                  <a:schemeClr val="dk1"/>
                </a:solidFill>
              </a:rPr>
              <a:t>Суть: Непрерывный процесс инструментального автоматизированного наблюдения за отдельными параметрами трафика.  </a:t>
            </a:r>
            <a:endParaRPr>
              <a:solidFill>
                <a:schemeClr val="dk1"/>
              </a:solidFill>
            </a:endParaRPr>
          </a:p>
          <a:p>
            <a:pPr indent="0" lvl="0" marL="0" rtl="0" algn="l">
              <a:spcBef>
                <a:spcPts val="1200"/>
              </a:spcBef>
              <a:spcAft>
                <a:spcPts val="0"/>
              </a:spcAft>
              <a:buNone/>
            </a:pPr>
            <a:r>
              <a:rPr lang="ru">
                <a:solidFill>
                  <a:schemeClr val="dk1"/>
                </a:solidFill>
              </a:rPr>
              <a:t>Цели: Проверка соблюдения SLA, планирование сети, а также предотвращение угроз и атак.  </a:t>
            </a:r>
            <a:endParaRPr>
              <a:solidFill>
                <a:schemeClr val="dk1"/>
              </a:solidFill>
            </a:endParaRPr>
          </a:p>
          <a:p>
            <a:pPr indent="0" lvl="0" marL="0" rtl="0" algn="l">
              <a:spcBef>
                <a:spcPts val="1200"/>
              </a:spcBef>
              <a:spcAft>
                <a:spcPts val="1200"/>
              </a:spcAft>
              <a:buNone/>
            </a:pPr>
            <a:r>
              <a:rPr lang="ru">
                <a:solidFill>
                  <a:schemeClr val="dk1"/>
                </a:solidFill>
              </a:rPr>
              <a:t>Средства: Включают анализаторы протоколов (сетевые сниферы) и Систему мониторинга NetFlow.</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Система мониторинга NetFlow</a:t>
            </a:r>
            <a:endParaRPr/>
          </a:p>
        </p:txBody>
      </p:sp>
      <p:sp>
        <p:nvSpPr>
          <p:cNvPr id="332" name="Google Shape;332;p58"/>
          <p:cNvSpPr txBox="1"/>
          <p:nvPr>
            <p:ph idx="1" type="body"/>
          </p:nvPr>
        </p:nvSpPr>
        <p:spPr>
          <a:xfrm>
            <a:off x="311700" y="11458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solidFill>
                  <a:schemeClr val="dk1"/>
                </a:solidFill>
              </a:rPr>
              <a:t>Статус: Сегодня является основным средством учета и анализа трафика.  </a:t>
            </a:r>
            <a:endParaRPr>
              <a:solidFill>
                <a:schemeClr val="dk1"/>
              </a:solidFill>
            </a:endParaRPr>
          </a:p>
          <a:p>
            <a:pPr indent="0" lvl="0" marL="0" rtl="0" algn="l">
              <a:spcBef>
                <a:spcPts val="1200"/>
              </a:spcBef>
              <a:spcAft>
                <a:spcPts val="0"/>
              </a:spcAft>
              <a:buNone/>
            </a:pPr>
            <a:r>
              <a:rPr lang="ru">
                <a:solidFill>
                  <a:schemeClr val="dk1"/>
                </a:solidFill>
              </a:rPr>
              <a:t>Работа: Сетевые узлы собирают статистику о проходящих через них потоках данных.  </a:t>
            </a:r>
            <a:endParaRPr>
              <a:solidFill>
                <a:schemeClr val="dk1"/>
              </a:solidFill>
            </a:endParaRPr>
          </a:p>
          <a:p>
            <a:pPr indent="0" lvl="0" marL="0" rtl="0" algn="l">
              <a:spcBef>
                <a:spcPts val="1200"/>
              </a:spcBef>
              <a:spcAft>
                <a:spcPts val="0"/>
              </a:spcAft>
              <a:buNone/>
            </a:pPr>
            <a:r>
              <a:rPr lang="ru">
                <a:solidFill>
                  <a:schemeClr val="dk1"/>
                </a:solidFill>
              </a:rPr>
              <a:t>Поток: Определяется как последовательность пакетов, объединенных набором общих признаков, включая IP-адрес источника и IP-адрес назначения.  </a:t>
            </a:r>
            <a:endParaRPr>
              <a:solidFill>
                <a:schemeClr val="dk1"/>
              </a:solidFill>
            </a:endParaRPr>
          </a:p>
          <a:p>
            <a:pPr indent="0" lvl="0" marL="0" rtl="0" algn="l">
              <a:spcBef>
                <a:spcPts val="1200"/>
              </a:spcBef>
              <a:spcAft>
                <a:spcPts val="0"/>
              </a:spcAft>
              <a:buNone/>
            </a:pPr>
            <a:r>
              <a:rPr lang="ru">
                <a:solidFill>
                  <a:schemeClr val="dk1"/>
                </a:solidFill>
              </a:rPr>
              <a:t>Тип данных: NetFlow собирает метаданные о трафике, не заглядывая в поля данных пакетов.  </a:t>
            </a:r>
            <a:endParaRPr>
              <a:solidFill>
                <a:schemeClr val="dk1"/>
              </a:solidFill>
            </a:endParaRPr>
          </a:p>
          <a:p>
            <a:pPr indent="0" lvl="0" marL="0" rtl="0" algn="l">
              <a:spcBef>
                <a:spcPts val="1200"/>
              </a:spcBef>
              <a:spcAft>
                <a:spcPts val="1200"/>
              </a:spcAft>
              <a:buNone/>
            </a:pPr>
            <a:r>
              <a:rPr lang="ru">
                <a:solidFill>
                  <a:schemeClr val="dk1"/>
                </a:solidFill>
              </a:rPr>
              <a:t>Безопасность: Собранную статистику можно использовать для распознавания сетевых атак путем поиска аномалий в метаданных.</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Система мониторинга NetFlow</a:t>
            </a:r>
            <a:endParaRPr/>
          </a:p>
        </p:txBody>
      </p:sp>
      <p:sp>
        <p:nvSpPr>
          <p:cNvPr id="338" name="Google Shape;338;p59"/>
          <p:cNvSpPr txBox="1"/>
          <p:nvPr>
            <p:ph idx="1" type="body"/>
          </p:nvPr>
        </p:nvSpPr>
        <p:spPr>
          <a:xfrm>
            <a:off x="311700" y="11458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solidFill>
                  <a:schemeClr val="dk1"/>
                </a:solidFill>
              </a:rPr>
              <a:t>Определение: Аудит — это набор процедур учета и анализа всех событий, представляющих потенциальную угрозу для безопасности.  </a:t>
            </a:r>
            <a:endParaRPr>
              <a:solidFill>
                <a:schemeClr val="dk1"/>
              </a:solidFill>
            </a:endParaRPr>
          </a:p>
          <a:p>
            <a:pPr indent="0" lvl="0" marL="0" rtl="0" algn="l">
              <a:spcBef>
                <a:spcPts val="1200"/>
              </a:spcBef>
              <a:spcAft>
                <a:spcPts val="0"/>
              </a:spcAft>
              <a:buNone/>
            </a:pPr>
            <a:r>
              <a:rPr lang="ru">
                <a:solidFill>
                  <a:schemeClr val="dk1"/>
                </a:solidFill>
              </a:rPr>
              <a:t>Цель: Обеспечение важнейшего требования безопасности — подотчетности.  </a:t>
            </a:r>
            <a:endParaRPr>
              <a:solidFill>
                <a:schemeClr val="dk1"/>
              </a:solidFill>
            </a:endParaRPr>
          </a:p>
          <a:p>
            <a:pPr indent="0" lvl="0" marL="0" rtl="0" algn="l">
              <a:spcBef>
                <a:spcPts val="1200"/>
              </a:spcBef>
              <a:spcAft>
                <a:spcPts val="0"/>
              </a:spcAft>
              <a:buNone/>
            </a:pPr>
            <a:r>
              <a:rPr lang="ru">
                <a:solidFill>
                  <a:schemeClr val="dk1"/>
                </a:solidFill>
              </a:rPr>
              <a:t>Подотчетность: Обеспечивает «однозначное прослеживание действий любого логического объекта».  </a:t>
            </a:r>
            <a:endParaRPr>
              <a:solidFill>
                <a:schemeClr val="dk1"/>
              </a:solidFill>
            </a:endParaRPr>
          </a:p>
          <a:p>
            <a:pPr indent="0" lvl="0" marL="0" rtl="0" algn="l">
              <a:spcBef>
                <a:spcPts val="1200"/>
              </a:spcBef>
              <a:spcAft>
                <a:spcPts val="0"/>
              </a:spcAft>
              <a:buNone/>
            </a:pPr>
            <a:r>
              <a:rPr lang="ru">
                <a:solidFill>
                  <a:schemeClr val="dk1"/>
                </a:solidFill>
              </a:rPr>
              <a:t>Механизм: Система аудита записывает сообщения в журнал регистрации, идентифицируя пользователя.  </a:t>
            </a:r>
            <a:endParaRPr>
              <a:solidFill>
                <a:schemeClr val="dk1"/>
              </a:solidFill>
            </a:endParaRPr>
          </a:p>
          <a:p>
            <a:pPr indent="0" lvl="0" marL="0" rtl="0" algn="l">
              <a:spcBef>
                <a:spcPts val="1200"/>
              </a:spcBef>
              <a:spcAft>
                <a:spcPts val="1200"/>
              </a:spcAft>
              <a:buNone/>
            </a:pPr>
            <a:r>
              <a:rPr lang="ru">
                <a:solidFill>
                  <a:schemeClr val="dk1"/>
                </a:solidFill>
              </a:rPr>
              <a:t>Роль: Аудит является реактивным действием и выступает последним рубежом в борьбе с нарушениями безопасности.</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Заключение главы 28</a:t>
            </a:r>
            <a:endParaRPr/>
          </a:p>
          <a:p>
            <a:pPr indent="0" lvl="0" marL="0" rtl="0" algn="l">
              <a:spcBef>
                <a:spcPts val="1200"/>
              </a:spcBef>
              <a:spcAft>
                <a:spcPts val="0"/>
              </a:spcAft>
              <a:buNone/>
            </a:pPr>
            <a:r>
              <a:t/>
            </a:r>
            <a:endParaRPr/>
          </a:p>
        </p:txBody>
      </p:sp>
      <p:sp>
        <p:nvSpPr>
          <p:cNvPr id="344" name="Google Shape;34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технологий: мониторинг трафика (NetFlow, анализаторы), файерволы, IDS.</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Важность сегментации сети на зоны безопасности.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Переход к следующей главе: Атаки на транспортную инфраструктуру </a:t>
            </a:r>
            <a:r>
              <a:rPr lang="ru">
                <a:solidFill>
                  <a:schemeClr val="dk1"/>
                </a:solidFill>
              </a:rPr>
              <a:t>с</a:t>
            </a:r>
            <a:r>
              <a:rPr lang="ru">
                <a:solidFill>
                  <a:schemeClr val="dk1"/>
                </a:solidFill>
              </a:rPr>
              <a:t>ети.</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Глава 29: Атаки на транспортную инфраструктуру сети</a:t>
            </a:r>
            <a:endParaRPr/>
          </a:p>
          <a:p>
            <a:pPr indent="0" lvl="0" marL="0" rtl="0" algn="l">
              <a:spcBef>
                <a:spcPts val="1200"/>
              </a:spcBef>
              <a:spcAft>
                <a:spcPts val="0"/>
              </a:spcAft>
              <a:buNone/>
            </a:pPr>
            <a:r>
              <a:t/>
            </a:r>
            <a:endParaRPr/>
          </a:p>
        </p:txBody>
      </p:sp>
      <p:sp>
        <p:nvSpPr>
          <p:cNvPr id="350" name="Google Shape;35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Обзор уязвимостей и методов защиты транспортной инфраструктуры.</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Цели: Изучение атак на DNS и BGP, а также технологии защищённых каналов (IPSec).</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Ключевые темы: Безопасность ключевых элементов интернета.</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1005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Модели информационной безопасности — Гексада Паркера</a:t>
            </a:r>
            <a:endParaRPr/>
          </a:p>
          <a:p>
            <a:pPr indent="0" lvl="0" marL="0" rtl="0" algn="l">
              <a:spcBef>
                <a:spcPts val="1200"/>
              </a:spcBef>
              <a:spcAft>
                <a:spcPts val="0"/>
              </a:spcAft>
              <a:buNone/>
            </a:pPr>
            <a:r>
              <a:t/>
            </a:r>
            <a:endParaRPr/>
          </a:p>
        </p:txBody>
      </p:sp>
      <p:sp>
        <p:nvSpPr>
          <p:cNvPr id="79" name="Google Shape;79;p17"/>
          <p:cNvSpPr txBox="1"/>
          <p:nvPr>
            <p:ph idx="1" type="body"/>
          </p:nvPr>
        </p:nvSpPr>
        <p:spPr>
          <a:xfrm>
            <a:off x="311700" y="1542950"/>
            <a:ext cx="8520600" cy="3025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ru">
                <a:solidFill>
                  <a:schemeClr val="dk1"/>
                </a:solidFill>
              </a:rPr>
              <a:t>Гексада Паркера: расширение КЦД с добавлением Аутентичности, Владения, Полезности и Неотказуемости.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Аутентичность — невозможность подмены пользователя или документа.</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Владение — контроль над ресурсами.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Полезность — обеспечение удобства использования.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Неотказуемость — невозможность отрицания действий (например, отправки запроса).</a:t>
            </a:r>
            <a:endParaRPr>
              <a:solidFill>
                <a:schemeClr val="dk1"/>
              </a:solidFill>
            </a:endParaRPr>
          </a:p>
          <a:p>
            <a:pPr indent="0" lvl="0" marL="457200" rtl="0" algn="l">
              <a:spcBef>
                <a:spcPts val="1200"/>
              </a:spcBef>
              <a:spcAft>
                <a:spcPts val="0"/>
              </a:spcAft>
              <a:buNone/>
            </a:pPr>
            <a:r>
              <a:rPr lang="ru">
                <a:solidFill>
                  <a:schemeClr val="dk1"/>
                </a:solidFill>
              </a:rPr>
              <a:t>Пример: Клиент отрицает перевод по email — требуется неотказуемость</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Глава 29: Атаки на транспортную инфраструктуру сети</a:t>
            </a:r>
            <a:endParaRPr/>
          </a:p>
          <a:p>
            <a:pPr indent="0" lvl="0" marL="0" rtl="0" algn="l">
              <a:spcBef>
                <a:spcPts val="1200"/>
              </a:spcBef>
              <a:spcAft>
                <a:spcPts val="0"/>
              </a:spcAft>
              <a:buNone/>
            </a:pPr>
            <a:r>
              <a:t/>
            </a:r>
            <a:endParaRPr/>
          </a:p>
        </p:txBody>
      </p:sp>
      <p:sp>
        <p:nvSpPr>
          <p:cNvPr id="356" name="Google Shape;35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Обзор уязвимостей и методов защиты транспортной инфраструктуры.</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Цели: Изучение атак на DNS и BGP, а также технологии защищённых каналов (IPSec).</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Ключевые темы: Безопасность ключевых элементов интернета.</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ТСР-атаки</a:t>
            </a:r>
            <a:endParaRPr b="1"/>
          </a:p>
        </p:txBody>
      </p:sp>
      <p:sp>
        <p:nvSpPr>
          <p:cNvPr id="362" name="Google Shape;36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ru">
                <a:solidFill>
                  <a:schemeClr val="dk1"/>
                </a:solidFill>
              </a:rPr>
              <a:t>Затопление SYN-пакетами (SYN Flood):</a:t>
            </a:r>
            <a:endParaRPr>
              <a:solidFill>
                <a:schemeClr val="dk1"/>
              </a:solidFill>
            </a:endParaRPr>
          </a:p>
          <a:p>
            <a:pPr indent="-291465" lvl="0" marL="457200" rtl="0" algn="l">
              <a:spcBef>
                <a:spcPts val="1200"/>
              </a:spcBef>
              <a:spcAft>
                <a:spcPts val="0"/>
              </a:spcAft>
              <a:buClr>
                <a:schemeClr val="dk1"/>
              </a:buClr>
              <a:buSzPct val="100000"/>
              <a:buChar char="●"/>
            </a:pPr>
            <a:r>
              <a:rPr lang="ru">
                <a:solidFill>
                  <a:schemeClr val="dk1"/>
                </a:solidFill>
              </a:rPr>
              <a:t>Злоумышленник посылает массированный поток пакетов с флагом SYN, инициируя создание новых TCP-соединений.  </a:t>
            </a:r>
            <a:endParaRPr>
              <a:solidFill>
                <a:schemeClr val="dk1"/>
              </a:solidFill>
            </a:endParaRPr>
          </a:p>
          <a:p>
            <a:pPr indent="-291465" lvl="0" marL="457200" rtl="0" algn="l">
              <a:spcBef>
                <a:spcPts val="0"/>
              </a:spcBef>
              <a:spcAft>
                <a:spcPts val="0"/>
              </a:spcAft>
              <a:buClr>
                <a:schemeClr val="dk1"/>
              </a:buClr>
              <a:buSzPct val="100000"/>
              <a:buChar char="●"/>
            </a:pPr>
            <a:r>
              <a:rPr lang="ru">
                <a:solidFill>
                  <a:schemeClr val="dk1"/>
                </a:solidFill>
              </a:rPr>
              <a:t>Сервер выделяет ресурсы и отвечает пакетом с флагами ACK и SYN, но завершающий пакет с флагом ACK от клиента не приходит.  </a:t>
            </a:r>
            <a:endParaRPr>
              <a:solidFill>
                <a:schemeClr val="dk1"/>
              </a:solidFill>
            </a:endParaRPr>
          </a:p>
          <a:p>
            <a:pPr indent="-291465" lvl="0" marL="457200" rtl="0" algn="l">
              <a:spcBef>
                <a:spcPts val="0"/>
              </a:spcBef>
              <a:spcAft>
                <a:spcPts val="0"/>
              </a:spcAft>
              <a:buClr>
                <a:schemeClr val="dk1"/>
              </a:buClr>
              <a:buSzPct val="100000"/>
              <a:buChar char="●"/>
            </a:pPr>
            <a:r>
              <a:rPr lang="ru">
                <a:solidFill>
                  <a:schemeClr val="dk1"/>
                </a:solidFill>
              </a:rPr>
              <a:t>Это исчерпывает лимит сервера на количество одновременно поддерживаемых «недоустановленных» TCP-соединений (блоков TCB), что приводит к отказу в обслуживании.  </a:t>
            </a:r>
            <a:endParaRPr>
              <a:solidFill>
                <a:schemeClr val="dk1"/>
              </a:solidFill>
            </a:endParaRPr>
          </a:p>
          <a:p>
            <a:pPr indent="0" lvl="0" marL="0" rtl="0" algn="l">
              <a:spcBef>
                <a:spcPts val="1200"/>
              </a:spcBef>
              <a:spcAft>
                <a:spcPts val="0"/>
              </a:spcAft>
              <a:buNone/>
            </a:pPr>
            <a:r>
              <a:rPr lang="ru">
                <a:solidFill>
                  <a:schemeClr val="dk1"/>
                </a:solidFill>
              </a:rPr>
              <a:t>Подделка TCP-сегментов:</a:t>
            </a:r>
            <a:endParaRPr>
              <a:solidFill>
                <a:schemeClr val="dk1"/>
              </a:solidFill>
            </a:endParaRPr>
          </a:p>
          <a:p>
            <a:pPr indent="-291465" lvl="0" marL="457200" rtl="0" algn="l">
              <a:spcBef>
                <a:spcPts val="1200"/>
              </a:spcBef>
              <a:spcAft>
                <a:spcPts val="0"/>
              </a:spcAft>
              <a:buClr>
                <a:schemeClr val="dk1"/>
              </a:buClr>
              <a:buSzPct val="100000"/>
              <a:buChar char="●"/>
            </a:pPr>
            <a:r>
              <a:rPr lang="ru">
                <a:solidFill>
                  <a:schemeClr val="dk1"/>
                </a:solidFill>
              </a:rPr>
              <a:t>Цель — поместить информацию злоумышленника в поток пользовательских данных.   </a:t>
            </a:r>
            <a:endParaRPr>
              <a:solidFill>
                <a:schemeClr val="dk1"/>
              </a:solidFill>
            </a:endParaRPr>
          </a:p>
          <a:p>
            <a:pPr indent="-291465" lvl="0" marL="457200" rtl="0" algn="l">
              <a:spcBef>
                <a:spcPts val="0"/>
              </a:spcBef>
              <a:spcAft>
                <a:spcPts val="0"/>
              </a:spcAft>
              <a:buClr>
                <a:schemeClr val="dk1"/>
              </a:buClr>
              <a:buSzPct val="100000"/>
              <a:buChar char="●"/>
            </a:pPr>
            <a:r>
              <a:rPr lang="ru">
                <a:solidFill>
                  <a:schemeClr val="dk1"/>
                </a:solidFill>
              </a:rPr>
              <a:t>Для этого подделываются IP-адреса, номера TCP-портов и порядковые номера из текущего диапазона окна приема.  </a:t>
            </a:r>
            <a:endParaRPr>
              <a:solidFill>
                <a:schemeClr val="dk1"/>
              </a:solidFill>
            </a:endParaRPr>
          </a:p>
          <a:p>
            <a:pPr indent="-291465" lvl="0" marL="457200" rtl="0" algn="l">
              <a:spcBef>
                <a:spcPts val="0"/>
              </a:spcBef>
              <a:spcAft>
                <a:spcPts val="0"/>
              </a:spcAft>
              <a:buClr>
                <a:schemeClr val="dk1"/>
              </a:buClr>
              <a:buSzPct val="100000"/>
              <a:buChar char="●"/>
            </a:pPr>
            <a:r>
              <a:rPr lang="ru">
                <a:solidFill>
                  <a:schemeClr val="dk1"/>
                </a:solidFill>
              </a:rPr>
              <a:t>Атакующий может прослушивать трафик или перебирать все возможные значения параметров TCP-сеанса, что требует большой вычислительной мощности.  </a:t>
            </a:r>
            <a:endParaRPr>
              <a:solidFill>
                <a:schemeClr val="dk1"/>
              </a:solidFill>
            </a:endParaRPr>
          </a:p>
          <a:p>
            <a:pPr indent="0" lvl="0" marL="0" rtl="0" algn="l">
              <a:spcBef>
                <a:spcPts val="1200"/>
              </a:spcBef>
              <a:spcAft>
                <a:spcPts val="0"/>
              </a:spcAft>
              <a:buNone/>
            </a:pPr>
            <a:r>
              <a:rPr lang="ru">
                <a:solidFill>
                  <a:schemeClr val="dk1"/>
                </a:solidFill>
              </a:rPr>
              <a:t>Сброс TCP-соединения:</a:t>
            </a:r>
            <a:endParaRPr>
              <a:solidFill>
                <a:schemeClr val="dk1"/>
              </a:solidFill>
            </a:endParaRPr>
          </a:p>
          <a:p>
            <a:pPr indent="-291465" lvl="0" marL="457200" rtl="0" algn="l">
              <a:spcBef>
                <a:spcPts val="1200"/>
              </a:spcBef>
              <a:spcAft>
                <a:spcPts val="0"/>
              </a:spcAft>
              <a:buClr>
                <a:schemeClr val="dk1"/>
              </a:buClr>
              <a:buSzPct val="100000"/>
              <a:buChar char="●"/>
            </a:pPr>
            <a:r>
              <a:rPr lang="ru">
                <a:solidFill>
                  <a:schemeClr val="dk1"/>
                </a:solidFill>
              </a:rPr>
              <a:t>Используется для разрыва TCP-соединений легальных пользователей.   </a:t>
            </a:r>
            <a:endParaRPr>
              <a:solidFill>
                <a:schemeClr val="dk1"/>
              </a:solidFill>
            </a:endParaRPr>
          </a:p>
          <a:p>
            <a:pPr indent="-291465" lvl="0" marL="457200" rtl="0" algn="l">
              <a:spcBef>
                <a:spcPts val="0"/>
              </a:spcBef>
              <a:spcAft>
                <a:spcPts val="0"/>
              </a:spcAft>
              <a:buClr>
                <a:schemeClr val="dk1"/>
              </a:buClr>
              <a:buSzPct val="100000"/>
              <a:buChar char="●"/>
            </a:pPr>
            <a:r>
              <a:rPr lang="ru">
                <a:solidFill>
                  <a:schemeClr val="dk1"/>
                </a:solidFill>
              </a:rPr>
              <a:t>Для этого злоумышленник подделывает заголовок TCP-сегмента с установленным флагом RST.  </a:t>
            </a:r>
            <a:endParaRPr>
              <a:solidFill>
                <a:schemeClr val="dk1"/>
              </a:solidFill>
            </a:endParaRPr>
          </a:p>
          <a:p>
            <a:pPr indent="-291465" lvl="0" marL="457200" rtl="0" algn="l">
              <a:spcBef>
                <a:spcPts val="0"/>
              </a:spcBef>
              <a:spcAft>
                <a:spcPts val="0"/>
              </a:spcAft>
              <a:buClr>
                <a:schemeClr val="dk1"/>
              </a:buClr>
              <a:buSzPct val="100000"/>
              <a:buChar char="●"/>
            </a:pPr>
            <a:r>
              <a:rPr lang="ru">
                <a:solidFill>
                  <a:schemeClr val="dk1"/>
                </a:solidFill>
              </a:rPr>
              <a:t>Получив такой сегмент, узел должен немедленно завершить сеанс и удалить все полученные данные.</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ІСМР-атаки</a:t>
            </a:r>
            <a:endParaRPr/>
          </a:p>
          <a:p>
            <a:pPr indent="0" lvl="0" marL="0" rtl="0" algn="l">
              <a:spcBef>
                <a:spcPts val="1200"/>
              </a:spcBef>
              <a:spcAft>
                <a:spcPts val="0"/>
              </a:spcAft>
              <a:buNone/>
            </a:pPr>
            <a:r>
              <a:t/>
            </a:r>
            <a:endParaRPr/>
          </a:p>
        </p:txBody>
      </p:sp>
      <p:sp>
        <p:nvSpPr>
          <p:cNvPr id="368" name="Google Shape;36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ru">
                <a:solidFill>
                  <a:schemeClr val="dk1"/>
                </a:solidFill>
              </a:rPr>
              <a:t>Smurf-атака:</a:t>
            </a:r>
            <a:endParaRPr>
              <a:solidFill>
                <a:schemeClr val="dk1"/>
              </a:solidFill>
            </a:endParaRPr>
          </a:p>
          <a:p>
            <a:pPr indent="-300037" lvl="0" marL="457200" rtl="0" algn="l">
              <a:spcBef>
                <a:spcPts val="1200"/>
              </a:spcBef>
              <a:spcAft>
                <a:spcPts val="0"/>
              </a:spcAft>
              <a:buClr>
                <a:schemeClr val="dk1"/>
              </a:buClr>
              <a:buSzPct val="100000"/>
              <a:buChar char="●"/>
            </a:pPr>
            <a:r>
              <a:rPr lang="ru">
                <a:solidFill>
                  <a:schemeClr val="dk1"/>
                </a:solidFill>
              </a:rPr>
              <a:t>DoS-атака с использованием усиления за счет отражения посланного пакета большим количеством компьютеров.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Злоумышленник генерирует эхо-запросы с поддельным адресом источника (адрес жертвы) и широковещательным адресом приемника.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Все активные узлы промежуточной сети отвечают эхо-ответами на адрес жертвы, затапливая её сетевой интерфейс.  </a:t>
            </a:r>
            <a:endParaRPr>
              <a:solidFill>
                <a:schemeClr val="dk1"/>
              </a:solidFill>
            </a:endParaRPr>
          </a:p>
          <a:p>
            <a:pPr indent="0" lvl="0" marL="0" rtl="0" algn="l">
              <a:spcBef>
                <a:spcPts val="1200"/>
              </a:spcBef>
              <a:spcAft>
                <a:spcPts val="0"/>
              </a:spcAft>
              <a:buNone/>
            </a:pPr>
            <a:r>
              <a:rPr lang="ru">
                <a:solidFill>
                  <a:schemeClr val="dk1"/>
                </a:solidFill>
              </a:rPr>
              <a:t>«Пинг смерти» (Ping of Death):</a:t>
            </a:r>
            <a:endParaRPr>
              <a:solidFill>
                <a:schemeClr val="dk1"/>
              </a:solidFill>
            </a:endParaRPr>
          </a:p>
          <a:p>
            <a:pPr indent="-300037" lvl="0" marL="457200" rtl="0" algn="l">
              <a:spcBef>
                <a:spcPts val="1200"/>
              </a:spcBef>
              <a:spcAft>
                <a:spcPts val="0"/>
              </a:spcAft>
              <a:buClr>
                <a:schemeClr val="dk1"/>
              </a:buClr>
              <a:buSzPct val="100000"/>
              <a:buChar char="●"/>
            </a:pPr>
            <a:r>
              <a:rPr lang="ru">
                <a:solidFill>
                  <a:schemeClr val="dk1"/>
                </a:solidFill>
              </a:rPr>
              <a:t>Атака, основанная на отправке эхо-запроса в IP-пакете, длина которого превышает допустимый размер (65 535 байт).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Приводит к краху ОС из-за переполнения буфера ядра ОС при сборке фрагментированного IP-пакета.  </a:t>
            </a:r>
            <a:endParaRPr>
              <a:solidFill>
                <a:schemeClr val="dk1"/>
              </a:solidFill>
            </a:endParaRPr>
          </a:p>
          <a:p>
            <a:pPr indent="0" lvl="0" marL="0" rtl="0" algn="l">
              <a:spcBef>
                <a:spcPts val="1200"/>
              </a:spcBef>
              <a:spcAft>
                <a:spcPts val="0"/>
              </a:spcAft>
              <a:buNone/>
            </a:pPr>
            <a:r>
              <a:rPr lang="ru">
                <a:solidFill>
                  <a:schemeClr val="dk1"/>
                </a:solidFill>
              </a:rPr>
              <a:t>Ping-затопление:</a:t>
            </a:r>
            <a:endParaRPr>
              <a:solidFill>
                <a:schemeClr val="dk1"/>
              </a:solidFill>
            </a:endParaRPr>
          </a:p>
          <a:p>
            <a:pPr indent="-300037" lvl="0" marL="457200" rtl="0" algn="l">
              <a:spcBef>
                <a:spcPts val="1200"/>
              </a:spcBef>
              <a:spcAft>
                <a:spcPts val="0"/>
              </a:spcAft>
              <a:buClr>
                <a:schemeClr val="dk1"/>
              </a:buClr>
              <a:buSzPct val="100000"/>
              <a:buChar char="●"/>
            </a:pPr>
            <a:r>
              <a:rPr lang="ru">
                <a:solidFill>
                  <a:schemeClr val="dk1"/>
                </a:solidFill>
              </a:rPr>
              <a:t>Злоумышленник отправляет эхо-запросы с максимально возможной частотой.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Если быстродействие его сетевого интерфейса выше, чем у жертвы, вся входная пропускная способность атакуемого компьютера исчерпывается.</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ІР-атаки</a:t>
            </a:r>
            <a:endParaRPr/>
          </a:p>
        </p:txBody>
      </p:sp>
      <p:sp>
        <p:nvSpPr>
          <p:cNvPr id="374" name="Google Shape;374;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Char char="●"/>
            </a:pPr>
            <a:r>
              <a:rPr lang="ru">
                <a:solidFill>
                  <a:schemeClr val="dk1"/>
                </a:solidFill>
              </a:rPr>
              <a:t>Главная уязвимость IP: Протокол позволяет каждому узлу Интернета взаимодействовать с каждым без предварительного установления соединения.  </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Атаки на фрагментацию: Превышение максимальной длины пакета: Приводит к переполнению буфера сборки и падению ОС (например, задавая фрагмент с максимальным смещением и размером в 8 и более байт).   </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Перекрытие сегментов: Используется в атаках, например, Teardrop, когда некоторые ОС не справляются со сборкой пакетов со специальным подбором смещений и длин фрагментов.  </a:t>
            </a:r>
            <a:endParaRPr>
              <a:solidFill>
                <a:schemeClr val="dk1"/>
              </a:solidFill>
            </a:endParaRPr>
          </a:p>
          <a:p>
            <a:pPr indent="-334327" lvl="0" marL="457200" rtl="0" algn="l">
              <a:spcBef>
                <a:spcPts val="0"/>
              </a:spcBef>
              <a:spcAft>
                <a:spcPts val="0"/>
              </a:spcAft>
              <a:buClr>
                <a:schemeClr val="dk1"/>
              </a:buClr>
              <a:buSzPct val="100000"/>
              <a:buChar char="●"/>
            </a:pPr>
            <a:r>
              <a:rPr lang="ru">
                <a:solidFill>
                  <a:schemeClr val="dk1"/>
                </a:solidFill>
              </a:rPr>
              <a:t>Замещение фрагментов: Используется для обмана файерволов и IDS. Фрагменты атаки посылаются вместе с безобидными фрагментами-дубликатами, и фрагмент атаки замещает безобидный фрагмент</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Сетевая разведка</a:t>
            </a:r>
            <a:endParaRPr/>
          </a:p>
        </p:txBody>
      </p:sp>
      <p:sp>
        <p:nvSpPr>
          <p:cNvPr id="380" name="Google Shape;380;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solidFill>
                  <a:schemeClr val="dk1"/>
                </a:solidFill>
              </a:rPr>
              <a:t>Сканирование сети и портов — процесс, который, как правило, фиксируется средствами протоколирования событий ОС и файерволов.  </a:t>
            </a:r>
            <a:endParaRPr>
              <a:solidFill>
                <a:schemeClr val="dk1"/>
              </a:solidFill>
            </a:endParaRPr>
          </a:p>
          <a:p>
            <a:pPr indent="0" lvl="0" marL="0" rtl="0" algn="l">
              <a:spcBef>
                <a:spcPts val="1200"/>
              </a:spcBef>
              <a:spcAft>
                <a:spcPts val="0"/>
              </a:spcAft>
              <a:buNone/>
            </a:pPr>
            <a:r>
              <a:rPr lang="ru">
                <a:solidFill>
                  <a:schemeClr val="dk1"/>
                </a:solidFill>
              </a:rPr>
              <a:t>Для сокрытия своего адреса злоумышленники часто используют спуфинг IP-адреса.  </a:t>
            </a:r>
            <a:endParaRPr>
              <a:solidFill>
                <a:schemeClr val="dk1"/>
              </a:solidFill>
            </a:endParaRPr>
          </a:p>
          <a:p>
            <a:pPr indent="0" lvl="0" marL="0" rtl="0" algn="l">
              <a:spcBef>
                <a:spcPts val="1200"/>
              </a:spcBef>
              <a:spcAft>
                <a:spcPts val="0"/>
              </a:spcAft>
              <a:buNone/>
            </a:pPr>
            <a:r>
              <a:rPr lang="ru">
                <a:solidFill>
                  <a:schemeClr val="dk1"/>
                </a:solidFill>
              </a:rPr>
              <a:t>Методы спуфинга при сканировании:</a:t>
            </a:r>
            <a:endParaRPr>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Маскировка: Отправка тестовых пакетов с действительного IP-адреса наряду с множеством пакетов с поддельными адресами.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«Пустое» сканирование: Истинный адрес никогда не указывается, а результаты злоумышленники пытаются понять по реакции третьего компьютера, адрес которого подделывается.</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Атаки на DNS</a:t>
            </a:r>
            <a:endParaRPr/>
          </a:p>
        </p:txBody>
      </p:sp>
      <p:sp>
        <p:nvSpPr>
          <p:cNvPr id="386" name="Google Shape;386;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ru">
                <a:solidFill>
                  <a:schemeClr val="dk1"/>
                </a:solidFill>
              </a:rPr>
              <a:t>Центральная роль службы DNS делает ее желанной целью для атак, а также мощным средством для проведения атак на другие сетевые механизмы.  </a:t>
            </a:r>
            <a:endParaRPr>
              <a:solidFill>
                <a:schemeClr val="dk1"/>
              </a:solidFill>
            </a:endParaRPr>
          </a:p>
          <a:p>
            <a:pPr indent="0" lvl="0" marL="0" rtl="0" algn="l">
              <a:spcBef>
                <a:spcPts val="1200"/>
              </a:spcBef>
              <a:spcAft>
                <a:spcPts val="0"/>
              </a:spcAft>
              <a:buNone/>
            </a:pPr>
            <a:r>
              <a:rPr lang="ru">
                <a:solidFill>
                  <a:schemeClr val="dk1"/>
                </a:solidFill>
              </a:rPr>
              <a:t>DNS-спуфинг</a:t>
            </a:r>
            <a:endParaRPr>
              <a:solidFill>
                <a:schemeClr val="dk1"/>
              </a:solidFill>
            </a:endParaRPr>
          </a:p>
          <a:p>
            <a:pPr indent="0" lvl="0" marL="457200" rtl="0" algn="l">
              <a:spcBef>
                <a:spcPts val="1200"/>
              </a:spcBef>
              <a:spcAft>
                <a:spcPts val="0"/>
              </a:spcAft>
              <a:buNone/>
            </a:pPr>
            <a:r>
              <a:rPr lang="ru">
                <a:solidFill>
                  <a:schemeClr val="dk1"/>
                </a:solidFill>
              </a:rPr>
              <a:t>В этой атаке DNS является средством, а не целью. Для защиты от спуфинга применяется технология DNSSEC, которая требует подделки цифровой подписи сервера.     </a:t>
            </a:r>
            <a:endParaRPr>
              <a:solidFill>
                <a:schemeClr val="dk1"/>
              </a:solidFill>
            </a:endParaRPr>
          </a:p>
          <a:p>
            <a:pPr indent="0" lvl="0" marL="0" rtl="0" algn="l">
              <a:spcBef>
                <a:spcPts val="1200"/>
              </a:spcBef>
              <a:spcAft>
                <a:spcPts val="0"/>
              </a:spcAft>
              <a:buNone/>
            </a:pPr>
            <a:r>
              <a:rPr lang="ru">
                <a:solidFill>
                  <a:schemeClr val="dk1"/>
                </a:solidFill>
              </a:rPr>
              <a:t>DDoS-атаки отражением от DNS-серверов</a:t>
            </a:r>
            <a:endParaRPr>
              <a:solidFill>
                <a:schemeClr val="dk1"/>
              </a:solidFill>
            </a:endParaRPr>
          </a:p>
          <a:p>
            <a:pPr indent="0" lvl="0" marL="457200" rtl="0" algn="l">
              <a:spcBef>
                <a:spcPts val="1200"/>
              </a:spcBef>
              <a:spcAft>
                <a:spcPts val="0"/>
              </a:spcAft>
              <a:buNone/>
            </a:pPr>
            <a:r>
              <a:rPr lang="ru">
                <a:solidFill>
                  <a:schemeClr val="dk1"/>
                </a:solidFill>
              </a:rPr>
              <a:t>Злоумышленники используют запросы на разрешение имени с поддельным адресом жертвы в качестве источника.   </a:t>
            </a:r>
            <a:endParaRPr>
              <a:solidFill>
                <a:schemeClr val="dk1"/>
              </a:solidFill>
            </a:endParaRPr>
          </a:p>
          <a:p>
            <a:pPr indent="0" lvl="0" marL="457200" rtl="0" algn="l">
              <a:spcBef>
                <a:spcPts val="1200"/>
              </a:spcBef>
              <a:spcAft>
                <a:spcPts val="0"/>
              </a:spcAft>
              <a:buNone/>
            </a:pPr>
            <a:r>
              <a:rPr lang="ru">
                <a:solidFill>
                  <a:schemeClr val="dk1"/>
                </a:solidFill>
              </a:rPr>
              <a:t>Для усиления атаки используются запросы на передачу объемного файла со всеми записями зоны (например, ripe.net), что позволяет получить коэффициент усиления около 100 (при запросе 28 байт и ответе 3000 байт).  </a:t>
            </a:r>
            <a:endParaRPr>
              <a:solidFill>
                <a:schemeClr val="dk1"/>
              </a:solidFill>
            </a:endParaRPr>
          </a:p>
          <a:p>
            <a:pPr indent="0" lvl="0" marL="457200" rtl="0" algn="l">
              <a:spcBef>
                <a:spcPts val="1200"/>
              </a:spcBef>
              <a:spcAft>
                <a:spcPts val="1200"/>
              </a:spcAft>
              <a:buNone/>
            </a:pPr>
            <a:r>
              <a:rPr lang="ru">
                <a:solidFill>
                  <a:schemeClr val="dk1"/>
                </a:solidFill>
              </a:rPr>
              <a:t>Малое количество запросов к одному DNS-серверу (например, 2,5 Мбит/с) может создать результирующий поток атаки в 75 Гбит/с.</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Методы защиты службы DNS</a:t>
            </a:r>
            <a:endParaRPr/>
          </a:p>
        </p:txBody>
      </p:sp>
      <p:sp>
        <p:nvSpPr>
          <p:cNvPr id="392" name="Google Shape;39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457200" rtl="0" algn="l">
              <a:spcBef>
                <a:spcPts val="0"/>
              </a:spcBef>
              <a:spcAft>
                <a:spcPts val="0"/>
              </a:spcAft>
              <a:buNone/>
            </a:pPr>
            <a:r>
              <a:rPr lang="ru">
                <a:solidFill>
                  <a:schemeClr val="dk1"/>
                </a:solidFill>
              </a:rPr>
              <a:t>Защита ОС хоста: Сама ОС DNS-сервера должна быть надежно защищена.  </a:t>
            </a:r>
            <a:endParaRPr>
              <a:solidFill>
                <a:schemeClr val="dk1"/>
              </a:solidFill>
            </a:endParaRPr>
          </a:p>
          <a:p>
            <a:pPr indent="0" lvl="0" marL="457200" rtl="0" algn="l">
              <a:spcBef>
                <a:spcPts val="1200"/>
              </a:spcBef>
              <a:spcAft>
                <a:spcPts val="0"/>
              </a:spcAft>
              <a:buNone/>
            </a:pPr>
            <a:r>
              <a:rPr lang="ru">
                <a:solidFill>
                  <a:schemeClr val="dk1"/>
                </a:solidFill>
              </a:rPr>
              <a:t>Разделение пользователей: Рекурсивные ответы должны предоставляться только внутренним пользователям.  </a:t>
            </a:r>
            <a:endParaRPr>
              <a:solidFill>
                <a:schemeClr val="dk1"/>
              </a:solidFill>
            </a:endParaRPr>
          </a:p>
          <a:p>
            <a:pPr indent="0" lvl="0" marL="457200" rtl="0" algn="l">
              <a:spcBef>
                <a:spcPts val="1200"/>
              </a:spcBef>
              <a:spcAft>
                <a:spcPts val="0"/>
              </a:spcAft>
              <a:buNone/>
            </a:pPr>
            <a:r>
              <a:rPr lang="ru">
                <a:solidFill>
                  <a:schemeClr val="dk1"/>
                </a:solidFill>
              </a:rPr>
              <a:t>Безопасная передача зоны: Передача файла зоны из первичного сервера должна осуществляться только вторичным серверам с использованием защищенных протоколов (SFTP или SCP).  </a:t>
            </a:r>
            <a:endParaRPr>
              <a:solidFill>
                <a:schemeClr val="dk1"/>
              </a:solidFill>
            </a:endParaRPr>
          </a:p>
          <a:p>
            <a:pPr indent="0" lvl="0" marL="457200" rtl="0" algn="l">
              <a:spcBef>
                <a:spcPts val="1200"/>
              </a:spcBef>
              <a:spcAft>
                <a:spcPts val="1200"/>
              </a:spcAft>
              <a:buNone/>
            </a:pPr>
            <a:r>
              <a:rPr lang="ru">
                <a:solidFill>
                  <a:schemeClr val="dk1"/>
                </a:solidFill>
              </a:rPr>
              <a:t>Использование DNSSEC: Набор стандартов, обеспечивающих аутентификацию ответов DNS-серверов с помощью цифровой подписи. DNSSEC-клиент может проверить, что ответ пришел от полномочного сервера, что затрудняет спуфинг-атаки.</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Безопасность маршрутизации на основе BGP</a:t>
            </a:r>
            <a:endParaRPr/>
          </a:p>
        </p:txBody>
      </p:sp>
      <p:sp>
        <p:nvSpPr>
          <p:cNvPr id="398" name="Google Shape;39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ru">
                <a:solidFill>
                  <a:schemeClr val="dk1"/>
                </a:solidFill>
              </a:rPr>
              <a:t>Уязвимости протокола BGP</a:t>
            </a:r>
            <a:endParaRPr>
              <a:solidFill>
                <a:schemeClr val="dk1"/>
              </a:solidFill>
            </a:endParaRPr>
          </a:p>
          <a:p>
            <a:pPr indent="-300037" lvl="0" marL="457200" rtl="0" algn="l">
              <a:spcBef>
                <a:spcPts val="1200"/>
              </a:spcBef>
              <a:spcAft>
                <a:spcPts val="0"/>
              </a:spcAft>
              <a:buClr>
                <a:schemeClr val="dk1"/>
              </a:buClr>
              <a:buSzPct val="100000"/>
              <a:buChar char="●"/>
            </a:pPr>
            <a:r>
              <a:rPr lang="ru">
                <a:solidFill>
                  <a:schemeClr val="dk1"/>
                </a:solidFill>
              </a:rPr>
              <a:t>BGP является одним из наиболее уязвимых элементов Интернета.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Протокол BGP принципиально менее защищен, чем внутренние протоколы маршрутизации (OSPF и IS-IS).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Проверить достоверность информации о маршрутах, формируемых шаг за шагом многими провайдерами, невозможно.  </a:t>
            </a:r>
            <a:endParaRPr>
              <a:solidFill>
                <a:schemeClr val="dk1"/>
              </a:solidFill>
            </a:endParaRPr>
          </a:p>
          <a:p>
            <a:pPr indent="0" lvl="0" marL="0" rtl="0" algn="l">
              <a:spcBef>
                <a:spcPts val="1200"/>
              </a:spcBef>
              <a:spcAft>
                <a:spcPts val="0"/>
              </a:spcAft>
              <a:buNone/>
            </a:pPr>
            <a:r>
              <a:rPr lang="ru">
                <a:solidFill>
                  <a:schemeClr val="dk1"/>
                </a:solidFill>
              </a:rPr>
              <a:t>Возможные некорректные манипуляции (ошибки/атаки):</a:t>
            </a:r>
            <a:endParaRPr>
              <a:solidFill>
                <a:schemeClr val="dk1"/>
              </a:solidFill>
            </a:endParaRPr>
          </a:p>
          <a:p>
            <a:pPr indent="-300037" lvl="0" marL="457200" rtl="0" algn="l">
              <a:spcBef>
                <a:spcPts val="1200"/>
              </a:spcBef>
              <a:spcAft>
                <a:spcPts val="0"/>
              </a:spcAft>
              <a:buClr>
                <a:schemeClr val="dk1"/>
              </a:buClr>
              <a:buSzPct val="100000"/>
              <a:buChar char="●"/>
            </a:pPr>
            <a:r>
              <a:rPr lang="ru">
                <a:solidFill>
                  <a:schemeClr val="dk1"/>
                </a:solidFill>
              </a:rPr>
              <a:t> Захват префикса: Помещение адреса чужой сети со своим номером AS и более специфическим префиксом, чтобы ложно направить трафик в свою автономную систему.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Обход политики: Выбросить определенную автономную систему из последовательности, чтобы обойти блокировку маршрута.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Ложная последовательность AS: Составить ложную последовательность AS, но поместить правильный исходный номер AS, чтобы вызвать доверие к маршруту.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Протокол BGP был разработан в расчете на добрую волю всех пользователей Интернета и не имел защиты от ошибок или злого умысла.  </a:t>
            </a:r>
            <a:endParaRPr>
              <a:solidFill>
                <a:schemeClr val="dk1"/>
              </a:solidFill>
            </a:endParaRPr>
          </a:p>
          <a:p>
            <a:pPr indent="-300037" lvl="0" marL="457200" rtl="0" algn="l">
              <a:spcBef>
                <a:spcPts val="0"/>
              </a:spcBef>
              <a:spcAft>
                <a:spcPts val="0"/>
              </a:spcAft>
              <a:buClr>
                <a:schemeClr val="dk1"/>
              </a:buClr>
              <a:buSzPct val="100000"/>
              <a:buChar char="●"/>
            </a:pPr>
            <a:r>
              <a:rPr lang="ru">
                <a:solidFill>
                  <a:schemeClr val="dk1"/>
                </a:solidFill>
              </a:rPr>
              <a:t>При правильном применении фильтры политики BGP являются мощным инструментом защиты BGP-маршрутизации.</a:t>
            </a:r>
            <a:endParaRPr>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Инциденты с протоколом BGP</a:t>
            </a:r>
            <a:endParaRPr/>
          </a:p>
        </p:txBody>
      </p:sp>
      <p:sp>
        <p:nvSpPr>
          <p:cNvPr id="404" name="Google Shape;40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rPr>
              <a:t>Инцидент с AS7007 (1997 год):</a:t>
            </a:r>
            <a:endParaRPr>
              <a:solidFill>
                <a:schemeClr val="dk1"/>
              </a:solidFill>
            </a:endParaRPr>
          </a:p>
          <a:p>
            <a:pPr indent="-325755" lvl="0" marL="457200" rtl="0" algn="l">
              <a:spcBef>
                <a:spcPts val="1200"/>
              </a:spcBef>
              <a:spcAft>
                <a:spcPts val="0"/>
              </a:spcAft>
              <a:buClr>
                <a:schemeClr val="dk1"/>
              </a:buClr>
              <a:buSzPct val="100000"/>
              <a:buChar char="●"/>
            </a:pPr>
            <a:r>
              <a:rPr lang="ru">
                <a:solidFill>
                  <a:schemeClr val="dk1"/>
                </a:solidFill>
              </a:rPr>
              <a:t>Был вызван ошибкой конфигурирования единственного маршрутизатора.   </a:t>
            </a:r>
            <a:endParaRPr>
              <a:solidFill>
                <a:schemeClr val="dk1"/>
              </a:solidFill>
            </a:endParaRPr>
          </a:p>
          <a:p>
            <a:pPr indent="-325755" lvl="0" marL="457200" rtl="0" algn="l">
              <a:spcBef>
                <a:spcPts val="0"/>
              </a:spcBef>
              <a:spcAft>
                <a:spcPts val="0"/>
              </a:spcAft>
              <a:buClr>
                <a:schemeClr val="dk1"/>
              </a:buClr>
              <a:buSzPct val="100000"/>
              <a:buChar char="●"/>
            </a:pPr>
            <a:r>
              <a:rPr lang="ru">
                <a:solidFill>
                  <a:schemeClr val="dk1"/>
                </a:solidFill>
              </a:rPr>
              <a:t>Маршрутизатор начал генерировать некорректные объявления, указывая адреса сетей других провайдеров, которые оказались более специфическими.  </a:t>
            </a:r>
            <a:endParaRPr>
              <a:solidFill>
                <a:schemeClr val="dk1"/>
              </a:solidFill>
            </a:endParaRPr>
          </a:p>
          <a:p>
            <a:pPr indent="-325755" lvl="0" marL="457200" rtl="0" algn="l">
              <a:spcBef>
                <a:spcPts val="0"/>
              </a:spcBef>
              <a:spcAft>
                <a:spcPts val="0"/>
              </a:spcAft>
              <a:buClr>
                <a:schemeClr val="dk1"/>
              </a:buClr>
              <a:buSzPct val="100000"/>
              <a:buChar char="●"/>
            </a:pPr>
            <a:r>
              <a:rPr lang="ru">
                <a:solidFill>
                  <a:schemeClr val="dk1"/>
                </a:solidFill>
              </a:rPr>
              <a:t>Весь трафик к исчезнувшим сетям стал направляться в AS7007 и теряться, что привело к отказам работы большой части Интернета.  </a:t>
            </a:r>
            <a:endParaRPr>
              <a:solidFill>
                <a:schemeClr val="dk1"/>
              </a:solidFill>
            </a:endParaRPr>
          </a:p>
          <a:p>
            <a:pPr indent="0" lvl="0" marL="0" rtl="0" algn="l">
              <a:spcBef>
                <a:spcPts val="1200"/>
              </a:spcBef>
              <a:spcAft>
                <a:spcPts val="0"/>
              </a:spcAft>
              <a:buNone/>
            </a:pPr>
            <a:r>
              <a:rPr lang="ru">
                <a:solidFill>
                  <a:schemeClr val="dk1"/>
                </a:solidFill>
              </a:rPr>
              <a:t>Инцидент с Youtube (2008 год):</a:t>
            </a:r>
            <a:endParaRPr>
              <a:solidFill>
                <a:schemeClr val="dk1"/>
              </a:solidFill>
            </a:endParaRPr>
          </a:p>
          <a:p>
            <a:pPr indent="-325755" lvl="0" marL="457200" rtl="0" algn="l">
              <a:spcBef>
                <a:spcPts val="1200"/>
              </a:spcBef>
              <a:spcAft>
                <a:spcPts val="0"/>
              </a:spcAft>
              <a:buClr>
                <a:schemeClr val="dk1"/>
              </a:buClr>
              <a:buSzPct val="100000"/>
              <a:buChar char="●"/>
            </a:pPr>
            <a:r>
              <a:rPr lang="ru">
                <a:solidFill>
                  <a:schemeClr val="dk1"/>
                </a:solidFill>
              </a:rPr>
              <a:t>Оператор Pakistan Telecom пытался заблокировать доступ к Youtube для своих пользователей.   </a:t>
            </a:r>
            <a:endParaRPr>
              <a:solidFill>
                <a:schemeClr val="dk1"/>
              </a:solidFill>
            </a:endParaRPr>
          </a:p>
          <a:p>
            <a:pPr indent="-325755" lvl="0" marL="457200" rtl="0" algn="l">
              <a:spcBef>
                <a:spcPts val="0"/>
              </a:spcBef>
              <a:spcAft>
                <a:spcPts val="0"/>
              </a:spcAft>
              <a:buClr>
                <a:schemeClr val="dk1"/>
              </a:buClr>
              <a:buSzPct val="100000"/>
              <a:buChar char="●"/>
            </a:pPr>
            <a:r>
              <a:rPr lang="ru">
                <a:solidFill>
                  <a:schemeClr val="dk1"/>
                </a:solidFill>
              </a:rPr>
              <a:t>Вместо этого он распространил объявления о том, что специфические маршруты к Youtube ведут через его сеть, что привело к перенаправлению мирового трафика Youtube в его сеть в течение двух часов.</a:t>
            </a:r>
            <a:endParaRPr>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Технологии защищенного канала</a:t>
            </a:r>
            <a:endParaRPr/>
          </a:p>
        </p:txBody>
      </p:sp>
      <p:sp>
        <p:nvSpPr>
          <p:cNvPr id="410" name="Google Shape;41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Способы образования защищенного канала</a:t>
            </a:r>
            <a:endParaRPr>
              <a:solidFill>
                <a:schemeClr val="dk1"/>
              </a:solidFill>
            </a:endParaRPr>
          </a:p>
          <a:p>
            <a:pPr indent="0" lvl="0" marL="0" rtl="0" algn="l">
              <a:spcBef>
                <a:spcPts val="1200"/>
              </a:spcBef>
              <a:spcAft>
                <a:spcPts val="0"/>
              </a:spcAft>
              <a:buNone/>
            </a:pPr>
            <a:r>
              <a:rPr lang="ru">
                <a:solidFill>
                  <a:schemeClr val="dk1"/>
                </a:solidFill>
              </a:rPr>
              <a:t>Протоколы IPSec (AH и ESP) могут защищать данные в двух режимах:   </a:t>
            </a:r>
            <a:endParaRPr>
              <a:solidFill>
                <a:schemeClr val="dk1"/>
              </a:solidFill>
            </a:endParaRPr>
          </a:p>
          <a:p>
            <a:pPr indent="-342900" lvl="0" marL="457200" rtl="0" algn="l">
              <a:spcBef>
                <a:spcPts val="1200"/>
              </a:spcBef>
              <a:spcAft>
                <a:spcPts val="0"/>
              </a:spcAft>
              <a:buClr>
                <a:schemeClr val="dk1"/>
              </a:buClr>
              <a:buSzPts val="1800"/>
              <a:buChar char="●"/>
            </a:pPr>
            <a:r>
              <a:rPr lang="ru">
                <a:solidFill>
                  <a:schemeClr val="dk1"/>
                </a:solidFill>
              </a:rPr>
              <a:t>Транспортный режим: Передача IP-пакета выполняется с помощью оригинального заголовка. Чаще всего используется в схеме «хост-хост».   </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Туннельный режим: Исходный пакет помещается в новый IP-пакет, и передача данных выполняется на основании заголовка нового IP-пакета. Используется в схемах «шлюз-шлюз» и «хост-шлюз».</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Уязвимость, угроза, атака и ущерб</a:t>
            </a:r>
            <a:endParaRPr/>
          </a:p>
          <a:p>
            <a:pPr indent="0" lvl="0" marL="0" rtl="0" algn="l">
              <a:spcBef>
                <a:spcPts val="120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ru">
                <a:solidFill>
                  <a:schemeClr val="dk1"/>
                </a:solidFill>
              </a:rPr>
              <a:t>Уязвимость — слабое место в системе, например, ошибки в конфигурации или программном коде.</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Угроза — потенциальная опасность, исходящая от умышленных или не умышленных действий (внутренних или внешних).</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Атака — реализация угрозы, включая пассивные (перехват данных) и активные (изменение данных, отказ в обслуживании).</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Ущерб — последствия атак: финансовые, репутационные или временные потери.</a:t>
            </a:r>
            <a:endParaRPr>
              <a:solidFill>
                <a:schemeClr val="dk1"/>
              </a:solidFill>
            </a:endParaRPr>
          </a:p>
          <a:p>
            <a:pPr indent="457200" lvl="0" marL="0" rtl="0" algn="l">
              <a:spcBef>
                <a:spcPts val="1200"/>
              </a:spcBef>
              <a:spcAft>
                <a:spcPts val="0"/>
              </a:spcAft>
              <a:buNone/>
            </a:pPr>
            <a:r>
              <a:rPr lang="ru">
                <a:solidFill>
                  <a:schemeClr val="dk1"/>
                </a:solidFill>
              </a:rPr>
              <a:t>Пример: Атака типа "отказ в обслуживании" (DoS) приводит к недоступности услуг.</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Система </a:t>
            </a:r>
            <a:r>
              <a:rPr lang="ru"/>
              <a:t>IPSec</a:t>
            </a:r>
            <a:endParaRPr/>
          </a:p>
          <a:p>
            <a:pPr indent="0" lvl="0" marL="0" rtl="0" algn="l">
              <a:spcBef>
                <a:spcPts val="1200"/>
              </a:spcBef>
              <a:spcAft>
                <a:spcPts val="0"/>
              </a:spcAft>
              <a:buNone/>
            </a:pPr>
            <a:r>
              <a:t/>
            </a:r>
            <a:endParaRPr/>
          </a:p>
        </p:txBody>
      </p:sp>
      <p:sp>
        <p:nvSpPr>
          <p:cNvPr id="416" name="Google Shape;416;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ru">
                <a:solidFill>
                  <a:schemeClr val="dk1"/>
                </a:solidFill>
              </a:rPr>
              <a:t>Основные протоколы: Включает два протокола — AH (Authentication Header) и ESP (Encapsulating Security Payload).   </a:t>
            </a:r>
            <a:endParaRPr>
              <a:solidFill>
                <a:schemeClr val="dk1"/>
              </a:solidFill>
            </a:endParaRPr>
          </a:p>
          <a:p>
            <a:pPr indent="0" lvl="0" marL="0" rtl="0" algn="l">
              <a:spcBef>
                <a:spcPts val="1200"/>
              </a:spcBef>
              <a:spcAft>
                <a:spcPts val="0"/>
              </a:spcAft>
              <a:buNone/>
            </a:pPr>
            <a:r>
              <a:rPr lang="ru">
                <a:solidFill>
                  <a:schemeClr val="dk1"/>
                </a:solidFill>
              </a:rPr>
              <a:t>Обязательный инструментальный набор: Производители должны поддерживать стандартные алгоритмы:  аутентификация данных: MD5 либо SHA-1, шифрование: DES.  </a:t>
            </a:r>
            <a:endParaRPr>
              <a:solidFill>
                <a:schemeClr val="dk1"/>
              </a:solidFill>
            </a:endParaRPr>
          </a:p>
          <a:p>
            <a:pPr indent="0" lvl="0" marL="0" rtl="0" algn="l">
              <a:spcBef>
                <a:spcPts val="1200"/>
              </a:spcBef>
              <a:spcAft>
                <a:spcPts val="0"/>
              </a:spcAft>
              <a:buNone/>
            </a:pPr>
            <a:r>
              <a:rPr lang="ru">
                <a:solidFill>
                  <a:schemeClr val="dk1"/>
                </a:solidFill>
              </a:rPr>
              <a:t>Функции протокола AH (Аутентификация): Позволяет убедиться, что:  </a:t>
            </a:r>
            <a:endParaRPr>
              <a:solidFill>
                <a:schemeClr val="dk1"/>
              </a:solidFill>
            </a:endParaRPr>
          </a:p>
          <a:p>
            <a:pPr indent="-317182" lvl="0" marL="457200" rtl="0" algn="l">
              <a:spcBef>
                <a:spcPts val="1200"/>
              </a:spcBef>
              <a:spcAft>
                <a:spcPts val="0"/>
              </a:spcAft>
              <a:buClr>
                <a:schemeClr val="dk1"/>
              </a:buClr>
              <a:buSzPct val="100000"/>
              <a:buChar char="●"/>
            </a:pPr>
            <a:r>
              <a:rPr lang="ru">
                <a:solidFill>
                  <a:schemeClr val="dk1"/>
                </a:solidFill>
              </a:rPr>
              <a:t>Пакет был отправлен аутентифицированной стороной.   </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Содержимое пакета не было искажено при передаче.  </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Пакет не является дубликатом (защита от ложного воспроизведения).  </a:t>
            </a:r>
            <a:endParaRPr>
              <a:solidFill>
                <a:schemeClr val="dk1"/>
              </a:solidFill>
            </a:endParaRPr>
          </a:p>
          <a:p>
            <a:pPr indent="0" lvl="0" marL="0" rtl="0" algn="l">
              <a:spcBef>
                <a:spcPts val="1200"/>
              </a:spcBef>
              <a:spcAft>
                <a:spcPts val="0"/>
              </a:spcAft>
              <a:buNone/>
            </a:pPr>
            <a:r>
              <a:rPr lang="ru">
                <a:solidFill>
                  <a:schemeClr val="dk1"/>
                </a:solidFill>
              </a:rPr>
              <a:t>Схемы применения: Возможны три схемы:  </a:t>
            </a:r>
            <a:endParaRPr>
              <a:solidFill>
                <a:schemeClr val="dk1"/>
              </a:solidFill>
            </a:endParaRPr>
          </a:p>
          <a:p>
            <a:pPr indent="-317182" lvl="0" marL="457200" rtl="0" algn="l">
              <a:spcBef>
                <a:spcPts val="1200"/>
              </a:spcBef>
              <a:spcAft>
                <a:spcPts val="0"/>
              </a:spcAft>
              <a:buClr>
                <a:schemeClr val="dk1"/>
              </a:buClr>
              <a:buSzPct val="100000"/>
              <a:buChar char="●"/>
            </a:pPr>
            <a:r>
              <a:rPr lang="ru">
                <a:solidFill>
                  <a:schemeClr val="dk1"/>
                </a:solidFill>
              </a:rPr>
              <a:t>    хост-хост</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    шлюз-шлюз (между шлюзами безопасности SG)</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    хост-шлюз (часто при удаленном доступе)</a:t>
            </a:r>
            <a:endParaRPr>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Заключение главы 29</a:t>
            </a:r>
            <a:endParaRPr/>
          </a:p>
          <a:p>
            <a:pPr indent="0" lvl="0" marL="0" rtl="0" algn="l">
              <a:spcBef>
                <a:spcPts val="1200"/>
              </a:spcBef>
              <a:spcAft>
                <a:spcPts val="0"/>
              </a:spcAft>
              <a:buNone/>
            </a:pPr>
            <a:r>
              <a:t/>
            </a:r>
            <a:endParaRPr/>
          </a:p>
        </p:txBody>
      </p:sp>
      <p:sp>
        <p:nvSpPr>
          <p:cNvPr id="422" name="Google Shape;42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уязвимостей: атаки на DNS (спуфинг) и BGP (хайджекинг).</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Технологии защиты: IPSec, DNSSEC, BGPSEC.</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Переход к следующей главе: Безопасность программного кода и сетевых служб.</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ph type="title"/>
          </p:nvPr>
        </p:nvSpPr>
        <p:spPr>
          <a:xfrm>
            <a:off x="311700" y="445025"/>
            <a:ext cx="8520600" cy="848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Глава 30: Безопасность программного кода и сетевых служб</a:t>
            </a:r>
            <a:endParaRPr/>
          </a:p>
          <a:p>
            <a:pPr indent="0" lvl="0" marL="0" rtl="0" algn="l">
              <a:spcBef>
                <a:spcPts val="1200"/>
              </a:spcBef>
              <a:spcAft>
                <a:spcPts val="0"/>
              </a:spcAft>
              <a:buNone/>
            </a:pPr>
            <a:r>
              <a:t/>
            </a:r>
            <a:endParaRPr/>
          </a:p>
        </p:txBody>
      </p:sp>
      <p:sp>
        <p:nvSpPr>
          <p:cNvPr id="428" name="Google Shape;428;p74"/>
          <p:cNvSpPr txBox="1"/>
          <p:nvPr>
            <p:ph idx="1" type="body"/>
          </p:nvPr>
        </p:nvSpPr>
        <p:spPr>
          <a:xfrm>
            <a:off x="311700" y="1532825"/>
            <a:ext cx="8520600" cy="303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уязвимостей программного обеспечения и методов их устранения.</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Цели: Изучение типов вредоносного кода и обеспечения безопасности сетевых служб.</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Ключевые темы: Трояны, черви, вирусы, безопасность веб- и почтовых служб.</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Уязвимости, связанные с нарушением защиты оперативной памяти</a:t>
            </a:r>
            <a:endParaRPr/>
          </a:p>
        </p:txBody>
      </p:sp>
      <p:sp>
        <p:nvSpPr>
          <p:cNvPr id="434" name="Google Shape;434;p75"/>
          <p:cNvSpPr txBox="1"/>
          <p:nvPr>
            <p:ph idx="1" type="body"/>
          </p:nvPr>
        </p:nvSpPr>
        <p:spPr>
          <a:xfrm>
            <a:off x="311700" y="1433000"/>
            <a:ext cx="8520600" cy="313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Переполнение буфера является частным случаем уязвимостей, являющихся следствием слабого контроля вводимых данных.  </a:t>
            </a:r>
            <a:endParaRPr>
              <a:solidFill>
                <a:schemeClr val="dk1"/>
              </a:solidFill>
            </a:endParaRPr>
          </a:p>
          <a:p>
            <a:pPr indent="0" lvl="0" marL="0" rtl="0" algn="l">
              <a:spcBef>
                <a:spcPts val="1200"/>
              </a:spcBef>
              <a:spcAft>
                <a:spcPts val="0"/>
              </a:spcAft>
              <a:buNone/>
            </a:pPr>
            <a:r>
              <a:rPr lang="ru">
                <a:solidFill>
                  <a:schemeClr val="dk1"/>
                </a:solidFill>
              </a:rPr>
              <a:t>Принцип: Любая непредвиденная создателем программы форма вводимых данных может вызвать совершенно неожиданные последствия.  </a:t>
            </a:r>
            <a:endParaRPr>
              <a:solidFill>
                <a:schemeClr val="dk1"/>
              </a:solidFill>
            </a:endParaRPr>
          </a:p>
          <a:p>
            <a:pPr indent="0" lvl="0" marL="0" rtl="0" algn="l">
              <a:spcBef>
                <a:spcPts val="1200"/>
              </a:spcBef>
              <a:spcAft>
                <a:spcPts val="0"/>
              </a:spcAft>
              <a:buNone/>
            </a:pPr>
            <a:r>
              <a:rPr lang="ru">
                <a:solidFill>
                  <a:schemeClr val="dk1"/>
                </a:solidFill>
              </a:rPr>
              <a:t>Экспертное мнение: «любой ввод данных — это зло».  </a:t>
            </a:r>
            <a:endParaRPr>
              <a:solidFill>
                <a:schemeClr val="dk1"/>
              </a:solidFill>
            </a:endParaRPr>
          </a:p>
          <a:p>
            <a:pPr indent="0" lvl="0" marL="0" rtl="0" algn="l">
              <a:spcBef>
                <a:spcPts val="1200"/>
              </a:spcBef>
              <a:spcAft>
                <a:spcPts val="1200"/>
              </a:spcAft>
              <a:buNone/>
            </a:pPr>
            <a:r>
              <a:rPr lang="ru">
                <a:solidFill>
                  <a:schemeClr val="dk1"/>
                </a:solidFill>
              </a:rPr>
              <a:t>Метод борьбы: Подвергать любые данные, получаемые программой от источника, не вызывающего доверия, тщательной проверке перед их использованием.</a:t>
            </a:r>
            <a:endParaRPr>
              <a:solidFill>
                <a:schemeClr val="dk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Троянские программы</a:t>
            </a:r>
            <a:endParaRPr/>
          </a:p>
        </p:txBody>
      </p:sp>
      <p:sp>
        <p:nvSpPr>
          <p:cNvPr id="440" name="Google Shape;44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ru">
                <a:solidFill>
                  <a:schemeClr val="dk1"/>
                </a:solidFill>
              </a:rPr>
              <a:t>Троянские программы относятся к многочисленной группе вредоносных программ (malware).  </a:t>
            </a:r>
            <a:endParaRPr>
              <a:solidFill>
                <a:schemeClr val="dk1"/>
              </a:solidFill>
            </a:endParaRPr>
          </a:p>
          <a:p>
            <a:pPr indent="0" lvl="0" marL="457200" rtl="0" algn="l">
              <a:spcBef>
                <a:spcPts val="1200"/>
              </a:spcBef>
              <a:spcAft>
                <a:spcPts val="1200"/>
              </a:spcAft>
              <a:buNone/>
            </a:pPr>
            <a:r>
              <a:rPr lang="ru">
                <a:solidFill>
                  <a:schemeClr val="dk1"/>
                </a:solidFill>
              </a:rPr>
              <a:t>Проникновение: Проникают в удаленные компьютеры нелегально.</a:t>
            </a:r>
            <a:endParaRPr>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Сетевые черви</a:t>
            </a:r>
            <a:endParaRPr/>
          </a:p>
        </p:txBody>
      </p:sp>
      <p:sp>
        <p:nvSpPr>
          <p:cNvPr id="446" name="Google Shape;446;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solidFill>
                  <a:schemeClr val="dk1"/>
                </a:solidFill>
              </a:rPr>
              <a:t>Механизм распространения: Основным механизмом распространения являются сетевые службы, основанные на файловом обмене (вложения в почту, ссылки на веб-сайтах).</a:t>
            </a:r>
            <a:endParaRPr>
              <a:solidFill>
                <a:schemeClr val="dk1"/>
              </a:solidFill>
            </a:endParaRPr>
          </a:p>
          <a:p>
            <a:pPr indent="0" lvl="0" marL="0" rtl="0" algn="l">
              <a:spcBef>
                <a:spcPts val="1200"/>
              </a:spcBef>
              <a:spcAft>
                <a:spcPts val="0"/>
              </a:spcAft>
              <a:buNone/>
            </a:pPr>
            <a:r>
              <a:rPr lang="ru">
                <a:solidFill>
                  <a:schemeClr val="dk1"/>
                </a:solidFill>
              </a:rPr>
              <a:t>Экспансия: Главная цель — передать свою копию на максимально возможное число компьютеров.  </a:t>
            </a:r>
            <a:endParaRPr>
              <a:solidFill>
                <a:schemeClr val="dk1"/>
              </a:solidFill>
            </a:endParaRPr>
          </a:p>
          <a:p>
            <a:pPr indent="0" lvl="0" marL="0" rtl="0" algn="l">
              <a:spcBef>
                <a:spcPts val="1200"/>
              </a:spcBef>
              <a:spcAft>
                <a:spcPts val="0"/>
              </a:spcAft>
              <a:buNone/>
            </a:pPr>
            <a:r>
              <a:rPr lang="ru">
                <a:solidFill>
                  <a:schemeClr val="dk1"/>
                </a:solidFill>
              </a:rPr>
              <a:t>Вред: Наносит вред потреблением ресурсов атакованных компьютеров, например, для рассылки спама или проведения массированной атаки в составе ботнета.  </a:t>
            </a:r>
            <a:endParaRPr>
              <a:solidFill>
                <a:schemeClr val="dk1"/>
              </a:solidFill>
            </a:endParaRPr>
          </a:p>
          <a:p>
            <a:pPr indent="0" lvl="0" marL="0" rtl="0" algn="l">
              <a:spcBef>
                <a:spcPts val="1200"/>
              </a:spcBef>
              <a:spcAft>
                <a:spcPts val="1200"/>
              </a:spcAft>
              <a:buNone/>
            </a:pPr>
            <a:r>
              <a:rPr lang="ru">
                <a:solidFill>
                  <a:schemeClr val="dk1"/>
                </a:solidFill>
              </a:rPr>
              <a:t>Компоненты: Червь состоит из Атакующего блока (открывает «входную дверь» хоста) и Блока поиска целей (локатора) (собирает информацию об узлах и их уязвимостях).</a:t>
            </a:r>
            <a:endParaRPr>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Вирусы</a:t>
            </a:r>
            <a:endParaRPr/>
          </a:p>
        </p:txBody>
      </p:sp>
      <p:sp>
        <p:nvSpPr>
          <p:cNvPr id="452" name="Google Shape;452;p78"/>
          <p:cNvSpPr txBox="1"/>
          <p:nvPr>
            <p:ph idx="1" type="body"/>
          </p:nvPr>
        </p:nvSpPr>
        <p:spPr>
          <a:xfrm>
            <a:off x="311700" y="1145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Вирусы относятся к многочисленной группе вредоносных программ (malware).  </a:t>
            </a:r>
            <a:endParaRPr>
              <a:solidFill>
                <a:schemeClr val="dk1"/>
              </a:solidFill>
            </a:endParaRPr>
          </a:p>
          <a:p>
            <a:pPr indent="0" lvl="0" marL="0" rtl="0" algn="l">
              <a:spcBef>
                <a:spcPts val="1200"/>
              </a:spcBef>
              <a:spcAft>
                <a:spcPts val="0"/>
              </a:spcAft>
              <a:buNone/>
            </a:pPr>
            <a:r>
              <a:rPr lang="ru">
                <a:solidFill>
                  <a:schemeClr val="dk1"/>
                </a:solidFill>
              </a:rPr>
              <a:t>Проникновение: Проникают в удаленные компьютеры нелегально</a:t>
            </a:r>
            <a:endParaRPr>
              <a:solidFill>
                <a:schemeClr val="dk1"/>
              </a:solidFill>
            </a:endParaRPr>
          </a:p>
          <a:p>
            <a:pPr indent="0" lvl="0" marL="0" rtl="0" algn="l">
              <a:spcBef>
                <a:spcPts val="1200"/>
              </a:spcBef>
              <a:spcAft>
                <a:spcPts val="0"/>
              </a:spcAft>
              <a:buNone/>
            </a:pPr>
            <a:r>
              <a:rPr lang="ru" sz="2500">
                <a:solidFill>
                  <a:schemeClr val="dk1"/>
                </a:solidFill>
              </a:rPr>
              <a:t>Антивирусные программы</a:t>
            </a:r>
            <a:endParaRPr sz="2500">
              <a:solidFill>
                <a:schemeClr val="dk1"/>
              </a:solidFill>
            </a:endParaRPr>
          </a:p>
          <a:p>
            <a:pPr indent="0" lvl="0" marL="0" rtl="0" algn="l">
              <a:spcBef>
                <a:spcPts val="1200"/>
              </a:spcBef>
              <a:spcAft>
                <a:spcPts val="1200"/>
              </a:spcAft>
              <a:buNone/>
            </a:pPr>
            <a:r>
              <a:rPr lang="ru">
                <a:solidFill>
                  <a:schemeClr val="dk1"/>
                </a:solidFill>
              </a:rPr>
              <a:t>Необходимость: Все должны проходить обязательную проверку антивирусной программой на наличие вредоносного кода в приложениях и самом сообщении.</a:t>
            </a:r>
            <a:endParaRPr>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ru"/>
              <a:t>Ботнет</a:t>
            </a:r>
            <a:endParaRPr/>
          </a:p>
        </p:txBody>
      </p:sp>
      <p:sp>
        <p:nvSpPr>
          <p:cNvPr id="458" name="Google Shape;458;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solidFill>
                  <a:schemeClr val="dk1"/>
                </a:solidFill>
              </a:rPr>
              <a:t>Бот (Программный робот): Способен реагировать на ситуацию и команды, выполняя действия (протоколирование, отправка сообщений, участие в DDоS-атаке или спам-рассылке).  </a:t>
            </a:r>
            <a:endParaRPr>
              <a:solidFill>
                <a:schemeClr val="dk1"/>
              </a:solidFill>
            </a:endParaRPr>
          </a:p>
          <a:p>
            <a:pPr indent="0" lvl="0" marL="0" rtl="0" algn="l">
              <a:spcBef>
                <a:spcPts val="1200"/>
              </a:spcBef>
              <a:spcAft>
                <a:spcPts val="0"/>
              </a:spcAft>
              <a:buNone/>
            </a:pPr>
            <a:r>
              <a:rPr lang="ru">
                <a:solidFill>
                  <a:schemeClr val="dk1"/>
                </a:solidFill>
              </a:rPr>
              <a:t>Заражение: Боты проникают нелегально как вирусы, черви или «троянские кони».  </a:t>
            </a:r>
            <a:endParaRPr>
              <a:solidFill>
                <a:schemeClr val="dk1"/>
              </a:solidFill>
            </a:endParaRPr>
          </a:p>
          <a:p>
            <a:pPr indent="0" lvl="0" marL="0" rtl="0" algn="l">
              <a:spcBef>
                <a:spcPts val="1200"/>
              </a:spcBef>
              <a:spcAft>
                <a:spcPts val="0"/>
              </a:spcAft>
              <a:buNone/>
            </a:pPr>
            <a:r>
              <a:rPr lang="ru">
                <a:solidFill>
                  <a:schemeClr val="dk1"/>
                </a:solidFill>
              </a:rPr>
              <a:t>Ботнет: Группа согласованно работающих ботов.  </a:t>
            </a:r>
            <a:endParaRPr>
              <a:solidFill>
                <a:schemeClr val="dk1"/>
              </a:solidFill>
            </a:endParaRPr>
          </a:p>
          <a:p>
            <a:pPr indent="0" lvl="0" marL="0" rtl="0" algn="l">
              <a:spcBef>
                <a:spcPts val="1200"/>
              </a:spcBef>
              <a:spcAft>
                <a:spcPts val="1200"/>
              </a:spcAft>
              <a:buNone/>
            </a:pPr>
            <a:r>
              <a:rPr lang="ru">
                <a:solidFill>
                  <a:schemeClr val="dk1"/>
                </a:solidFill>
              </a:rPr>
              <a:t>Цель: Жертвы «зомбирования» могут составить армию, способную претворить в жизнь мощную DDoS-атаку, распространить огромное количество спама или осуществить массовый сбор персональных данных.</a:t>
            </a:r>
            <a:endParaRPr>
              <a:solidFill>
                <a:schemeClr val="dk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Безопасность веб-браузера</a:t>
            </a:r>
            <a:endParaRPr/>
          </a:p>
        </p:txBody>
      </p:sp>
      <p:sp>
        <p:nvSpPr>
          <p:cNvPr id="464" name="Google Shape;464;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Clr>
                <a:schemeClr val="dk1"/>
              </a:buClr>
              <a:buSzPct val="100000"/>
              <a:buChar char="●"/>
            </a:pPr>
            <a:r>
              <a:rPr lang="ru">
                <a:solidFill>
                  <a:schemeClr val="dk1"/>
                </a:solidFill>
              </a:rPr>
              <a:t>Угрозы: Наибольшую опасность для браузера представляют ActiveX-объекты, действия которых не ограничены никакими рамками (они могут читать, создавать и удалять файлы).  </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Рекламные вирусы (AdWare): Изменяют параметры браузера, чтобы заставить пользователя посещать определенные сайты или пользоваться определенными программами.  </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Защита: Браузер должен принимать только ActiveX-объекты, подписанные вызывающим доверие разработчиком. </a:t>
            </a:r>
            <a:r>
              <a:rPr lang="ru">
                <a:solidFill>
                  <a:schemeClr val="dk1"/>
                </a:solidFill>
              </a:rPr>
              <a:t> </a:t>
            </a:r>
            <a:endParaRPr>
              <a:solidFill>
                <a:schemeClr val="dk1"/>
              </a:solidFill>
            </a:endParaRPr>
          </a:p>
          <a:p>
            <a:pPr indent="-317182" lvl="0" marL="457200" rtl="0" algn="l">
              <a:spcBef>
                <a:spcPts val="0"/>
              </a:spcBef>
              <a:spcAft>
                <a:spcPts val="0"/>
              </a:spcAft>
              <a:buClr>
                <a:schemeClr val="dk1"/>
              </a:buClr>
              <a:buSzPct val="100000"/>
              <a:buChar char="●"/>
            </a:pPr>
            <a:r>
              <a:rPr lang="ru">
                <a:solidFill>
                  <a:schemeClr val="dk1"/>
                </a:solidFill>
              </a:rPr>
              <a:t>Приватность и куки:</a:t>
            </a:r>
            <a:endParaRPr>
              <a:solidFill>
                <a:schemeClr val="dk1"/>
              </a:solidFill>
            </a:endParaRPr>
          </a:p>
          <a:p>
            <a:pPr indent="-317182" lvl="0" marL="914400" rtl="0" algn="l">
              <a:spcBef>
                <a:spcPts val="0"/>
              </a:spcBef>
              <a:spcAft>
                <a:spcPts val="0"/>
              </a:spcAft>
              <a:buClr>
                <a:schemeClr val="dk1"/>
              </a:buClr>
              <a:buSzPct val="100000"/>
              <a:buChar char="●"/>
            </a:pPr>
            <a:r>
              <a:rPr lang="ru">
                <a:solidFill>
                  <a:schemeClr val="dk1"/>
                </a:solidFill>
              </a:rPr>
              <a:t>Куки (Cookies): Представляют собой текстовые файлы.   </a:t>
            </a:r>
            <a:endParaRPr>
              <a:solidFill>
                <a:schemeClr val="dk1"/>
              </a:solidFill>
            </a:endParaRPr>
          </a:p>
          <a:p>
            <a:pPr indent="-317182" lvl="0" marL="914400" rtl="0" algn="l">
              <a:spcBef>
                <a:spcPts val="0"/>
              </a:spcBef>
              <a:spcAft>
                <a:spcPts val="0"/>
              </a:spcAft>
              <a:buClr>
                <a:schemeClr val="dk1"/>
              </a:buClr>
              <a:buSzPct val="100000"/>
              <a:buChar char="●"/>
            </a:pPr>
            <a:r>
              <a:rPr lang="ru">
                <a:solidFill>
                  <a:schemeClr val="dk1"/>
                </a:solidFill>
              </a:rPr>
              <a:t>Угроза безопасности: Угрозы безопасности для пользователя они не представляют (за исключением аутентификационной информации). Вирусы и другой вредоносный код с помощью куки не распространяются.  </a:t>
            </a:r>
            <a:endParaRPr>
              <a:solidFill>
                <a:schemeClr val="dk1"/>
              </a:solidFill>
            </a:endParaRPr>
          </a:p>
          <a:p>
            <a:pPr indent="-317182" lvl="0" marL="914400" rtl="0" algn="l">
              <a:spcBef>
                <a:spcPts val="0"/>
              </a:spcBef>
              <a:spcAft>
                <a:spcPts val="0"/>
              </a:spcAft>
              <a:buClr>
                <a:schemeClr val="dk1"/>
              </a:buClr>
              <a:buSzPct val="100000"/>
              <a:buChar char="●"/>
            </a:pPr>
            <a:r>
              <a:rPr lang="ru">
                <a:solidFill>
                  <a:schemeClr val="dk1"/>
                </a:solidFill>
              </a:rPr>
              <a:t>Угроза приватности: Куки могут повредить вашей приватности, особенно если в них помещается чувствительная информация.</a:t>
            </a:r>
            <a:endParaRPr>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Безопасность средств создания динамических страниц</a:t>
            </a:r>
            <a:endParaRPr/>
          </a:p>
        </p:txBody>
      </p:sp>
      <p:sp>
        <p:nvSpPr>
          <p:cNvPr id="470" name="Google Shape;47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Опасные объекты: ActiveX-объекты могут читать, создавать и удалять файлы, выполнять любые системные действия.  </a:t>
            </a:r>
            <a:endParaRPr>
              <a:solidFill>
                <a:schemeClr val="dk1"/>
              </a:solidFill>
            </a:endParaRPr>
          </a:p>
          <a:p>
            <a:pPr indent="0" lvl="0" marL="0" rtl="0" algn="l">
              <a:spcBef>
                <a:spcPts val="1200"/>
              </a:spcBef>
              <a:spcAft>
                <a:spcPts val="0"/>
              </a:spcAft>
              <a:buNone/>
            </a:pPr>
            <a:r>
              <a:rPr lang="ru">
                <a:solidFill>
                  <a:schemeClr val="dk1"/>
                </a:solidFill>
              </a:rPr>
              <a:t>Другие средства: Разработчики JavaScript-сценариев и Java-апплетов встроили в них средства безопасности, что значительно снижает риски.  </a:t>
            </a:r>
            <a:endParaRPr>
              <a:solidFill>
                <a:schemeClr val="dk1"/>
              </a:solidFill>
            </a:endParaRPr>
          </a:p>
          <a:p>
            <a:pPr indent="0" lvl="0" marL="0" rtl="0" algn="l">
              <a:spcBef>
                <a:spcPts val="1200"/>
              </a:spcBef>
              <a:spcAft>
                <a:spcPts val="1200"/>
              </a:spcAft>
              <a:buNone/>
            </a:pPr>
            <a:r>
              <a:rPr lang="ru">
                <a:solidFill>
                  <a:schemeClr val="dk1"/>
                </a:solidFill>
              </a:rPr>
              <a:t>Управление: Пользователь может запретить выполнять ActiveX-объекты или Java-апплеты либо разрешить их выполнение только для доверенных сайтов.</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Управление рисками</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Ущерб (loss, impact) — это негативное влияние на систему, оказываемое проведенной атакой.</a:t>
            </a:r>
            <a:endParaRPr>
              <a:solidFill>
                <a:schemeClr val="dk1"/>
              </a:solidFill>
            </a:endParaRPr>
          </a:p>
          <a:p>
            <a:pPr indent="0" lvl="0" marL="0" rtl="0" algn="l">
              <a:spcBef>
                <a:spcPts val="1200"/>
              </a:spcBef>
              <a:spcAft>
                <a:spcPts val="1200"/>
              </a:spcAft>
              <a:buNone/>
            </a:pPr>
            <a:r>
              <a:rPr lang="ru">
                <a:solidFill>
                  <a:schemeClr val="dk1"/>
                </a:solidFill>
              </a:rPr>
              <a:t>Суть управления рисками — это системный анализ угроз, прогнозирование и оценка их последствий для предприятия, ранжирование угроз по степени их вероятного осуществления иопасности последствий и, наконец, выбор на приоритетной основе контрмер, направленных на смягчение или исключение возможного негативного воздействия этих нарушений на деятельность предприятия</a:t>
            </a:r>
            <a:endParaRPr>
              <a:solidFill>
                <a:schemeClr val="dk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ru"/>
              <a:t>Угрозы приватности почтового сервиса</a:t>
            </a:r>
            <a:endParaRPr/>
          </a:p>
        </p:txBody>
      </p:sp>
      <p:sp>
        <p:nvSpPr>
          <p:cNvPr id="476" name="Google Shape;476;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rPr>
              <a:t>Спуфинг: Спуфинг имени отправителя (злоумышленник выдает себя за другого пользователя) и спуфинг почтовых серверов (сервер предъявляет ложное имя домена).  </a:t>
            </a:r>
            <a:endParaRPr>
              <a:solidFill>
                <a:schemeClr val="dk1"/>
              </a:solidFill>
            </a:endParaRPr>
          </a:p>
          <a:p>
            <a:pPr indent="0" lvl="0" marL="0" rtl="0" algn="l">
              <a:spcBef>
                <a:spcPts val="1200"/>
              </a:spcBef>
              <a:spcAft>
                <a:spcPts val="0"/>
              </a:spcAft>
              <a:buNone/>
            </a:pPr>
            <a:r>
              <a:rPr lang="ru">
                <a:solidFill>
                  <a:schemeClr val="dk1"/>
                </a:solidFill>
              </a:rPr>
              <a:t>Модификация/Утечка: Модификация сообщения (нарушение целостности) или чтение сообщения злоумышленником (утечка информации, нарушение конфиденциальности).  </a:t>
            </a:r>
            <a:endParaRPr>
              <a:solidFill>
                <a:schemeClr val="dk1"/>
              </a:solidFill>
            </a:endParaRPr>
          </a:p>
          <a:p>
            <a:pPr indent="0" lvl="0" marL="0" rtl="0" algn="l">
              <a:spcBef>
                <a:spcPts val="1200"/>
              </a:spcBef>
              <a:spcAft>
                <a:spcPts val="0"/>
              </a:spcAft>
              <a:buNone/>
            </a:pPr>
            <a:r>
              <a:rPr lang="ru">
                <a:solidFill>
                  <a:schemeClr val="dk1"/>
                </a:solidFill>
              </a:rPr>
              <a:t>Неотказуемость: Нарушение свойства неотказуемости — отказ отправителя или получателя от факта отправки/получения письма.  </a:t>
            </a:r>
            <a:endParaRPr>
              <a:solidFill>
                <a:schemeClr val="dk1"/>
              </a:solidFill>
            </a:endParaRPr>
          </a:p>
          <a:p>
            <a:pPr indent="0" lvl="0" marL="0" rtl="0" algn="l">
              <a:spcBef>
                <a:spcPts val="1200"/>
              </a:spcBef>
              <a:spcAft>
                <a:spcPts val="0"/>
              </a:spcAft>
              <a:buNone/>
            </a:pPr>
            <a:r>
              <a:rPr lang="ru">
                <a:solidFill>
                  <a:schemeClr val="dk1"/>
                </a:solidFill>
              </a:rPr>
              <a:t>Спам/Фишинг: Спам (засорение почтовых ящиков) и фишинг (завладение учетными данными пользователя).  </a:t>
            </a:r>
            <a:endParaRPr>
              <a:solidFill>
                <a:schemeClr val="dk1"/>
              </a:solidFill>
            </a:endParaRPr>
          </a:p>
          <a:p>
            <a:pPr indent="0" lvl="0" marL="0" rtl="0" algn="l">
              <a:spcBef>
                <a:spcPts val="1200"/>
              </a:spcBef>
              <a:spcAft>
                <a:spcPts val="1200"/>
              </a:spcAft>
              <a:buNone/>
            </a:pPr>
            <a:r>
              <a:rPr lang="ru">
                <a:solidFill>
                  <a:schemeClr val="dk1"/>
                </a:solidFill>
              </a:rPr>
              <a:t>Причина уязвимости: Изначально почтовая служба Интернета, основанная на протоколе SMTP, не поддерживала никаких механизмов защиты, и текст сообщения передавался в открытом виде.</a:t>
            </a:r>
            <a:endParaRPr>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ru"/>
              <a:t>Защита метаданных пользователя</a:t>
            </a:r>
            <a:endParaRPr/>
          </a:p>
        </p:txBody>
      </p:sp>
      <p:sp>
        <p:nvSpPr>
          <p:cNvPr id="482" name="Google Shape;482;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Угроза: Нарушение приватности пользователя за счет сбора метаданных почтового сервиса.  </a:t>
            </a:r>
            <a:endParaRPr>
              <a:solidFill>
                <a:schemeClr val="dk1"/>
              </a:solidFill>
            </a:endParaRPr>
          </a:p>
          <a:p>
            <a:pPr indent="0" lvl="0" marL="0" rtl="0" algn="l">
              <a:spcBef>
                <a:spcPts val="1200"/>
              </a:spcBef>
              <a:spcAft>
                <a:spcPts val="1200"/>
              </a:spcAft>
              <a:buNone/>
            </a:pPr>
            <a:r>
              <a:rPr lang="ru">
                <a:solidFill>
                  <a:schemeClr val="dk1"/>
                </a:solidFill>
              </a:rPr>
              <a:t>Пример: Агенты ФБР смогли выйти на след анонимного пользователя почтового аккаунта, сопоставив данные логических входов анонима с перемещениями.</a:t>
            </a:r>
            <a:endParaRPr>
              <a:solidFill>
                <a:schemeClr val="dk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ru"/>
              <a:t>Спам</a:t>
            </a:r>
            <a:endParaRPr/>
          </a:p>
        </p:txBody>
      </p:sp>
      <p:sp>
        <p:nvSpPr>
          <p:cNvPr id="488" name="Google Shape;488;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solidFill>
                  <a:schemeClr val="dk1"/>
                </a:solidFill>
              </a:rPr>
              <a:t>Определение: Спам — засорение почтовых ящиков пользователей письмами, которые пользователи не просили или же не ожидали получить.  </a:t>
            </a:r>
            <a:endParaRPr>
              <a:solidFill>
                <a:schemeClr val="dk1"/>
              </a:solidFill>
            </a:endParaRPr>
          </a:p>
          <a:p>
            <a:pPr indent="0" lvl="0" marL="0" rtl="0" algn="l">
              <a:spcBef>
                <a:spcPts val="1200"/>
              </a:spcBef>
              <a:spcAft>
                <a:spcPts val="0"/>
              </a:spcAft>
              <a:buNone/>
            </a:pPr>
            <a:r>
              <a:rPr lang="ru">
                <a:solidFill>
                  <a:schemeClr val="dk1"/>
                </a:solidFill>
              </a:rPr>
              <a:t>Вредоносность: Обычно спам состоит из рекламных сообщений.  </a:t>
            </a:r>
            <a:endParaRPr>
              <a:solidFill>
                <a:schemeClr val="dk1"/>
              </a:solidFill>
            </a:endParaRPr>
          </a:p>
          <a:p>
            <a:pPr indent="0" lvl="0" marL="0" rtl="0" algn="l">
              <a:spcBef>
                <a:spcPts val="1200"/>
              </a:spcBef>
              <a:spcAft>
                <a:spcPts val="0"/>
              </a:spcAft>
              <a:buNone/>
            </a:pPr>
            <a:r>
              <a:rPr lang="ru" sz="2976">
                <a:solidFill>
                  <a:schemeClr val="dk1"/>
                </a:solidFill>
              </a:rPr>
              <a:t>Атаки почтовых приложений </a:t>
            </a:r>
            <a:endParaRPr sz="2976">
              <a:solidFill>
                <a:schemeClr val="dk1"/>
              </a:solidFill>
            </a:endParaRPr>
          </a:p>
          <a:p>
            <a:pPr indent="0" lvl="0" marL="0" rtl="0" algn="l">
              <a:spcBef>
                <a:spcPts val="1200"/>
              </a:spcBef>
              <a:spcAft>
                <a:spcPts val="0"/>
              </a:spcAft>
              <a:buNone/>
            </a:pPr>
            <a:r>
              <a:rPr lang="ru">
                <a:solidFill>
                  <a:schemeClr val="dk1"/>
                </a:solidFill>
              </a:rPr>
              <a:t>Исполняемый код: Вредоносный код может находиться в приложении почтового сообщения, например, в виде файла с расширением .exe.   </a:t>
            </a:r>
            <a:endParaRPr>
              <a:solidFill>
                <a:schemeClr val="dk1"/>
              </a:solidFill>
            </a:endParaRPr>
          </a:p>
          <a:p>
            <a:pPr indent="0" lvl="0" marL="0" rtl="0" algn="l">
              <a:spcBef>
                <a:spcPts val="1200"/>
              </a:spcBef>
              <a:spcAft>
                <a:spcPts val="0"/>
              </a:spcAft>
              <a:buNone/>
            </a:pPr>
            <a:r>
              <a:rPr lang="ru">
                <a:solidFill>
                  <a:schemeClr val="dk1"/>
                </a:solidFill>
              </a:rPr>
              <a:t>Документы: Исполняемый код может быть в виде макроса или скрипта документа (например, MS Word или Excel), которые также могут получить доступ к ресурсам.  </a:t>
            </a:r>
            <a:endParaRPr>
              <a:solidFill>
                <a:schemeClr val="dk1"/>
              </a:solidFill>
            </a:endParaRPr>
          </a:p>
          <a:p>
            <a:pPr indent="0" lvl="0" marL="0" rtl="0" algn="l">
              <a:spcBef>
                <a:spcPts val="1200"/>
              </a:spcBef>
              <a:spcAft>
                <a:spcPts val="1200"/>
              </a:spcAft>
              <a:buNone/>
            </a:pPr>
            <a:r>
              <a:rPr lang="ru">
                <a:solidFill>
                  <a:schemeClr val="dk1"/>
                </a:solidFill>
              </a:rPr>
              <a:t>Тело сообщения: Вредоносный код может быть в теле сообщения (если оно написано на HTML) в виде JavaScript-скриптов или, что наиболее опасно, ActiveX-объектов.</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4" name="Google Shape;494;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ru">
                <a:solidFill>
                  <a:schemeClr val="dk1"/>
                </a:solidFill>
              </a:rPr>
              <a:t>Облачные вычисления как источник угрозы</a:t>
            </a:r>
            <a:endParaRPr>
              <a:solidFill>
                <a:schemeClr val="dk1"/>
              </a:solidFill>
            </a:endParaRPr>
          </a:p>
          <a:p>
            <a:pPr indent="0" lvl="0" marL="0" rtl="0" algn="l">
              <a:spcBef>
                <a:spcPts val="1200"/>
              </a:spcBef>
              <a:spcAft>
                <a:spcPts val="0"/>
              </a:spcAft>
              <a:buNone/>
            </a:pPr>
            <a:r>
              <a:rPr lang="ru">
                <a:solidFill>
                  <a:schemeClr val="dk1"/>
                </a:solidFill>
              </a:rPr>
              <a:t>Общая уязвимость: Злоумышленник может попытаться использовать бреши в механизмах виртуализации для получения несанкционированного доступа к вашим данным.   </a:t>
            </a:r>
            <a:endParaRPr>
              <a:solidFill>
                <a:schemeClr val="dk1"/>
              </a:solidFill>
            </a:endParaRPr>
          </a:p>
          <a:p>
            <a:pPr indent="0" lvl="0" marL="0" rtl="0" algn="l">
              <a:spcBef>
                <a:spcPts val="1200"/>
              </a:spcBef>
              <a:spcAft>
                <a:spcPts val="0"/>
              </a:spcAft>
              <a:buNone/>
            </a:pPr>
            <a:r>
              <a:rPr lang="ru">
                <a:solidFill>
                  <a:schemeClr val="dk1"/>
                </a:solidFill>
              </a:rPr>
              <a:t>Сложность инфраструктуры: Инфраструктура облачного провайдера намного сложнее стандартного центра данных, включая гипервизоры, виртуальные машины, а также многочисленные компоненты управления.  </a:t>
            </a:r>
            <a:endParaRPr>
              <a:solidFill>
                <a:schemeClr val="dk1"/>
              </a:solidFill>
            </a:endParaRPr>
          </a:p>
          <a:p>
            <a:pPr indent="0" lvl="0" marL="0" rtl="0" algn="l">
              <a:spcBef>
                <a:spcPts val="1200"/>
              </a:spcBef>
              <a:spcAft>
                <a:spcPts val="0"/>
              </a:spcAft>
              <a:buNone/>
            </a:pPr>
            <a:r>
              <a:rPr lang="ru">
                <a:solidFill>
                  <a:schemeClr val="dk1"/>
                </a:solidFill>
              </a:rPr>
              <a:t>Удаленный доступ: Административный доступ должен выполняться через Интернет, что несет дополнительные угрозы.  </a:t>
            </a:r>
            <a:endParaRPr>
              <a:solidFill>
                <a:schemeClr val="dk1"/>
              </a:solidFill>
            </a:endParaRPr>
          </a:p>
          <a:p>
            <a:pPr indent="0" lvl="0" marL="0" rtl="0" algn="l">
              <a:spcBef>
                <a:spcPts val="1200"/>
              </a:spcBef>
              <a:spcAft>
                <a:spcPts val="0"/>
              </a:spcAft>
              <a:buNone/>
            </a:pPr>
            <a:r>
              <a:rPr lang="ru">
                <a:solidFill>
                  <a:schemeClr val="dk1"/>
                </a:solidFill>
              </a:rPr>
              <a:t>Персональные данные: Имена и пароли сотрудников хранятся в справочной службе провайдера, и необходимо убедиться, что он надлежащим образом обеспечивает их конфиденциальность.  </a:t>
            </a:r>
            <a:endParaRPr>
              <a:solidFill>
                <a:schemeClr val="dk1"/>
              </a:solidFill>
            </a:endParaRPr>
          </a:p>
          <a:p>
            <a:pPr indent="0" lvl="0" marL="0" rtl="0" algn="l">
              <a:spcBef>
                <a:spcPts val="1200"/>
              </a:spcBef>
              <a:spcAft>
                <a:spcPts val="1200"/>
              </a:spcAft>
              <a:buNone/>
            </a:pPr>
            <a:r>
              <a:rPr lang="ru">
                <a:solidFill>
                  <a:schemeClr val="dk1"/>
                </a:solidFill>
              </a:rPr>
              <a:t>Законодательство: Услуги часто мультинациональны (данные размещены, обрабатываются и доступны в разных странах), и законодательные аспекты определены плохо, что повышает риски.</a:t>
            </a:r>
            <a:endParaRPr>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Заключение главы 30</a:t>
            </a:r>
            <a:endParaRPr/>
          </a:p>
          <a:p>
            <a:pPr indent="0" lvl="0" marL="0" rtl="0" algn="l">
              <a:spcBef>
                <a:spcPts val="1200"/>
              </a:spcBef>
              <a:spcAft>
                <a:spcPts val="0"/>
              </a:spcAft>
              <a:buNone/>
            </a:pPr>
            <a:r>
              <a:t/>
            </a:r>
            <a:endParaRPr/>
          </a:p>
        </p:txBody>
      </p:sp>
      <p:sp>
        <p:nvSpPr>
          <p:cNvPr id="500" name="Google Shape;500;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Обзор тем: уязвимости программного кода, вредоносный код, безопасность веб-, почтовых и облачных служб.</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Важность комплексного подхода к защите сетевых ресурсов.</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Общий вывод по Часть VIII: Безопасность компьютерных сетей</a:t>
            </a:r>
            <a:endParaRPr/>
          </a:p>
          <a:p>
            <a:pPr indent="0" lvl="0" marL="0" rtl="0" algn="l">
              <a:spcBef>
                <a:spcPts val="1200"/>
              </a:spcBef>
              <a:spcAft>
                <a:spcPts val="0"/>
              </a:spcAft>
              <a:buNone/>
            </a:pPr>
            <a:r>
              <a:t/>
            </a:r>
            <a:endParaRPr/>
          </a:p>
        </p:txBody>
      </p:sp>
      <p:sp>
        <p:nvSpPr>
          <p:cNvPr id="506" name="Google Shape;506;p87"/>
          <p:cNvSpPr txBox="1"/>
          <p:nvPr>
            <p:ph idx="1" type="body"/>
          </p:nvPr>
        </p:nvSpPr>
        <p:spPr>
          <a:xfrm>
            <a:off x="311700" y="1630925"/>
            <a:ext cx="8520600" cy="2937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u">
                <a:solidFill>
                  <a:schemeClr val="dk1"/>
                </a:solidFill>
              </a:rPr>
              <a:t>Обзор: Часть VIII охватывает фундаментальные аспекты информационной безопасности, включая идентификацию, аутентификацию, авторизацию, анализ трафика, защиту транспортной инфраструктуры и безопасность программного обеспечения.</a:t>
            </a:r>
            <a:endParaRPr>
              <a:solidFill>
                <a:schemeClr val="dk1"/>
              </a:solidFill>
            </a:endParaRPr>
          </a:p>
          <a:p>
            <a:pPr indent="0" lvl="0" marL="0" rtl="0" algn="l">
              <a:spcBef>
                <a:spcPts val="1200"/>
              </a:spcBef>
              <a:spcAft>
                <a:spcPts val="0"/>
              </a:spcAft>
              <a:buNone/>
            </a:pPr>
            <a:r>
              <a:rPr lang="ru">
                <a:solidFill>
                  <a:schemeClr val="dk1"/>
                </a:solidFill>
              </a:rPr>
              <a:t>Ключевые концепции:</a:t>
            </a:r>
            <a:endParaRPr>
              <a:solidFill>
                <a:schemeClr val="dk1"/>
              </a:solidFill>
            </a:endParaRPr>
          </a:p>
          <a:p>
            <a:pPr indent="-308610" lvl="0" marL="457200" rtl="0" algn="l">
              <a:spcBef>
                <a:spcPts val="1200"/>
              </a:spcBef>
              <a:spcAft>
                <a:spcPts val="0"/>
              </a:spcAft>
              <a:buClr>
                <a:schemeClr val="dk1"/>
              </a:buClr>
              <a:buSzPct val="100000"/>
              <a:buChar char="●"/>
            </a:pPr>
            <a:r>
              <a:rPr lang="ru">
                <a:solidFill>
                  <a:schemeClr val="dk1"/>
                </a:solidFill>
              </a:rPr>
              <a:t>Модели безопасности (Триада КЦД и Гексада Паркера) обеспечивают базис для классификации угроз.</a:t>
            </a:r>
            <a:endParaRPr>
              <a:solidFill>
                <a:schemeClr val="dk1"/>
              </a:solidFill>
            </a:endParaRPr>
          </a:p>
          <a:p>
            <a:pPr indent="-308610" lvl="0" marL="457200" rtl="0" algn="l">
              <a:spcBef>
                <a:spcPts val="0"/>
              </a:spcBef>
              <a:spcAft>
                <a:spcPts val="0"/>
              </a:spcAft>
              <a:buClr>
                <a:schemeClr val="dk1"/>
              </a:buClr>
              <a:buSzPct val="100000"/>
              <a:buChar char="●"/>
            </a:pPr>
            <a:r>
              <a:rPr lang="ru">
                <a:solidFill>
                  <a:schemeClr val="dk1"/>
                </a:solidFill>
              </a:rPr>
              <a:t>Технологии аутентификации (Kerberos, сертификаты) и управления доступом (MAC, DAC, RBAC) обеспечивают контроль доступа.</a:t>
            </a:r>
            <a:endParaRPr>
              <a:solidFill>
                <a:schemeClr val="dk1"/>
              </a:solidFill>
            </a:endParaRPr>
          </a:p>
          <a:p>
            <a:pPr indent="-308610" lvl="0" marL="457200" rtl="0" algn="l">
              <a:spcBef>
                <a:spcPts val="0"/>
              </a:spcBef>
              <a:spcAft>
                <a:spcPts val="0"/>
              </a:spcAft>
              <a:buClr>
                <a:schemeClr val="dk1"/>
              </a:buClr>
              <a:buSzPct val="100000"/>
              <a:buChar char="●"/>
            </a:pPr>
            <a:r>
              <a:rPr lang="ru">
                <a:solidFill>
                  <a:schemeClr val="dk1"/>
                </a:solidFill>
              </a:rPr>
              <a:t>Анализ трафика (NetFlow, IDS, файерволы) и защита (IPSec, DNSSEC, BGPSEC) противодействуют атакам на сеть.</a:t>
            </a:r>
            <a:endParaRPr>
              <a:solidFill>
                <a:schemeClr val="dk1"/>
              </a:solidFill>
            </a:endParaRPr>
          </a:p>
          <a:p>
            <a:pPr indent="-308610" lvl="0" marL="457200" rtl="0" algn="l">
              <a:spcBef>
                <a:spcPts val="0"/>
              </a:spcBef>
              <a:spcAft>
                <a:spcPts val="0"/>
              </a:spcAft>
              <a:buClr>
                <a:schemeClr val="dk1"/>
              </a:buClr>
              <a:buSzPct val="100000"/>
              <a:buChar char="●"/>
            </a:pPr>
            <a:r>
              <a:rPr lang="ru">
                <a:solidFill>
                  <a:schemeClr val="dk1"/>
                </a:solidFill>
              </a:rPr>
              <a:t>Безопасность ПО и служб (веб, почта, облака) требует регулярного обновления и шифрования.</a:t>
            </a:r>
            <a:endParaRPr>
              <a:solidFill>
                <a:schemeClr val="dk1"/>
              </a:solidFill>
            </a:endParaRPr>
          </a:p>
          <a:p>
            <a:pPr indent="0" lvl="0" marL="0" rtl="0" algn="l">
              <a:spcBef>
                <a:spcPts val="1200"/>
              </a:spcBef>
              <a:spcAft>
                <a:spcPts val="1200"/>
              </a:spcAft>
              <a:buNone/>
            </a:pPr>
            <a:r>
              <a:rPr lang="ru">
                <a:solidFill>
                  <a:schemeClr val="dk1"/>
                </a:solidFill>
              </a:rPr>
              <a:t>Принципы: Системный подход, непрерывность, эшелонирование и разумная достаточность являются основой эффективной защиты.</a:t>
            </a:r>
            <a:endParaRPr>
              <a:solidFill>
                <a:schemeClr val="dk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Итоговые рекомендации и значение</a:t>
            </a:r>
            <a:endParaRPr/>
          </a:p>
          <a:p>
            <a:pPr indent="0" lvl="0" marL="0" rtl="0" algn="l">
              <a:spcBef>
                <a:spcPts val="1200"/>
              </a:spcBef>
              <a:spcAft>
                <a:spcPts val="0"/>
              </a:spcAft>
              <a:buNone/>
            </a:pPr>
            <a:r>
              <a:t/>
            </a:r>
            <a:endParaRPr/>
          </a:p>
        </p:txBody>
      </p:sp>
      <p:sp>
        <p:nvSpPr>
          <p:cNvPr id="512" name="Google Shape;512;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ru" sz="1400">
                <a:solidFill>
                  <a:schemeClr val="dk1"/>
                </a:solidFill>
              </a:rPr>
              <a:t>Рекомендации: Регулярное обновление систем, использование многофакторной аутентификации, шифрование данных и сегментация сети для минимизации рисков.</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Значение: Комплексная безопасность критически важна для защиты от современных угроз, таких как DNS-спуфинг, BGP-хайджекинг, DoS и вредоносный код, обеспечивая конфиденциальность, целостность и доступность ресурсов.</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Заключение: Изучение Частью VIII подчёркивает необходимость интеграции технических, административных и процедурных мер для построения устойчивой инфраструктуры безопасности.</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ru"/>
              <a:t>Управление рисками</a:t>
            </a:r>
            <a:endParaRPr/>
          </a:p>
          <a:p>
            <a:pPr indent="0" lvl="0" marL="0" rtl="0" algn="l">
              <a:spcBef>
                <a:spcPts val="120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ru">
                <a:solidFill>
                  <a:schemeClr val="dk1"/>
                </a:solidFill>
              </a:rPr>
              <a:t>Риск = Уязвимость × Угроза × Ущерб.</a:t>
            </a:r>
            <a:endParaRPr>
              <a:solidFill>
                <a:schemeClr val="dk1"/>
              </a:solidFill>
            </a:endParaRPr>
          </a:p>
          <a:p>
            <a:pPr indent="-342900" lvl="0" marL="457200" rtl="0" algn="l">
              <a:spcBef>
                <a:spcPts val="0"/>
              </a:spcBef>
              <a:spcAft>
                <a:spcPts val="0"/>
              </a:spcAft>
              <a:buClr>
                <a:schemeClr val="dk1"/>
              </a:buClr>
              <a:buSzPts val="1800"/>
              <a:buChar char="●"/>
            </a:pPr>
            <a:r>
              <a:rPr lang="ru">
                <a:solidFill>
                  <a:schemeClr val="dk1"/>
                </a:solidFill>
              </a:rPr>
              <a:t>Стратегии: принятие риска, устранение уязвимостей, снижение рисков, перенаправление (например, страхование).</a:t>
            </a:r>
            <a:endParaRPr>
              <a:solidFill>
                <a:schemeClr val="dk1"/>
              </a:solidFill>
            </a:endParaRPr>
          </a:p>
          <a:p>
            <a:pPr indent="0" lvl="0" marL="0" rtl="0" algn="l">
              <a:spcBef>
                <a:spcPts val="1200"/>
              </a:spcBef>
              <a:spcAft>
                <a:spcPts val="0"/>
              </a:spcAft>
              <a:buNone/>
            </a:pPr>
            <a:r>
              <a:rPr lang="ru">
                <a:solidFill>
                  <a:schemeClr val="dk1"/>
                </a:solidFill>
              </a:rPr>
              <a:t>Пример: Устранение уязвимости путём установки патчей для известных ошибок.</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и примеры атак</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Атаки разделяют на активные и пассивные.</a:t>
            </a:r>
            <a:endParaRPr>
              <a:solidFill>
                <a:schemeClr val="dk1"/>
              </a:solidFill>
            </a:endParaRPr>
          </a:p>
          <a:p>
            <a:pPr indent="0" lvl="0" marL="0" rtl="0" algn="l">
              <a:spcBef>
                <a:spcPts val="1200"/>
              </a:spcBef>
              <a:spcAft>
                <a:spcPts val="1200"/>
              </a:spcAft>
              <a:buNone/>
            </a:pPr>
            <a:r>
              <a:rPr lang="ru">
                <a:solidFill>
                  <a:schemeClr val="dk1"/>
                </a:solidFill>
              </a:rPr>
              <a:t>Активные атаки включают явные воздействия на систему, изменяющие ее состояние. Это могут быть зловредный программный код-вирус, внедренный в исполняемую системой программу, искажения данных на страницах взломанного веб-сайта, блокировка сетевого сервиса путем «бомбардировки» его ложными запросами.</a:t>
            </a:r>
            <a:br>
              <a:rPr lang="ru">
                <a:solidFill>
                  <a:schemeClr val="dk1"/>
                </a:solidFill>
              </a:rPr>
            </a:br>
            <a:r>
              <a:rPr lang="ru">
                <a:solidFill>
                  <a:schemeClr val="dk1"/>
                </a:solidFill>
              </a:rPr>
              <a:t>Пассивные атаки не нарушают нормальной работы ИС. Они связаны со сбором сведений об ИС, например, прослушиванием внутрисетевого трафика или перехватом сообщений, передаваемых по линиям связи.</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