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9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3AB3E-0857-EB56-7875-97F132DFF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B3008C-FA1C-E0C5-603E-6D7F54093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911A7-36E8-22C3-0261-170BD83C0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703AA-03F6-4F4D-808C-989B8F8EADB2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EDB89-6858-0878-AC7C-BE396935C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3295A-47DA-B43E-E42E-771E4232A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872C-310B-492B-BDCA-2A1E37A7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47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EBCF7-A3C0-CC01-C30F-51960939E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43BB48-1B85-C55B-7A97-979313DF6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66027-1CE3-76D8-91EC-99BADF826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703AA-03F6-4F4D-808C-989B8F8EADB2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5405E-055A-88C3-E8E4-7E68172BE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96F5A-91D3-6C1F-5B10-EB66AD0EB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872C-310B-492B-BDCA-2A1E37A7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89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341234-8116-EF4C-DE34-6FC841958F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FE8421-C9ED-C969-7771-75FC3D71B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0FCCB-444D-3247-59D1-752DB3B49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703AA-03F6-4F4D-808C-989B8F8EADB2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A5A01-5413-4D1D-274C-099A2691C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8757F-57F8-F1A8-6957-E43FA77AC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872C-310B-492B-BDCA-2A1E37A7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23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23AE4-806F-55F2-070D-66F085295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7399D-7FAD-2C00-F1FC-1965F02DF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A7A50-B17F-0EE2-5092-3AEA5525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703AA-03F6-4F4D-808C-989B8F8EADB2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A7722-FD5D-B206-0A1E-BBAB27F20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43BE5-B11F-F524-A6A2-9B5AC8A98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872C-310B-492B-BDCA-2A1E37A7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204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E7715-5AA4-B123-2D1B-B7656854F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90115-F131-99ED-F4D2-3CA5C0F83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CF5B8-9A2A-6B58-3FFA-558FE6902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703AA-03F6-4F4D-808C-989B8F8EADB2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B2B6F-C14B-DEC9-08E4-C9940613A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06860-B098-ED7B-B30B-2C89ACB9F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872C-310B-492B-BDCA-2A1E37A7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700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0BF02-CDD8-1218-4783-CD000A39A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0E55F-D55B-65F1-35A7-A5F1C53FAC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AF5068-7F77-22B8-8EFB-934BED5FD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BAE8A-2C7F-C8E1-72F5-DBCDD382A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703AA-03F6-4F4D-808C-989B8F8EADB2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D1C201-A972-A9FC-D02F-ACA78C998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8B71F5-FA85-64A0-CAB2-0333D28E2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872C-310B-492B-BDCA-2A1E37A7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18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FAE61-ABA9-816C-89E0-FF470E6E2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715D1-F929-588D-07DA-68E7AE881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511B89-B72F-64FD-D943-F61661589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2529C-FF88-E1C0-3F61-A034E530D6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CE088E-8F4E-02D1-A569-B87A037D6D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B126E5-33BB-864F-75C9-EA574E9B5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703AA-03F6-4F4D-808C-989B8F8EADB2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452F49-8B05-521E-5BA7-FA6C6ED19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0B5897-4A91-3C6F-4494-E65D37EF9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872C-310B-492B-BDCA-2A1E37A7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97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BF9ED-2D2C-9143-4FDC-DCA380A27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F16E26-5C64-14F4-A264-36A863715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703AA-03F6-4F4D-808C-989B8F8EADB2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94CF1E-368F-9EF6-D3BF-2D2B667B3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C2E728-B48D-4B3C-8A79-8B3EEFE7D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872C-310B-492B-BDCA-2A1E37A7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59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180186-CD85-2E99-0F58-BEFB18568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703AA-03F6-4F4D-808C-989B8F8EADB2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EF610E-A24B-40AE-7BDA-5EAC31089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B84567-30D0-ED52-8293-82582B012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872C-310B-492B-BDCA-2A1E37A7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53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7F38B-743D-8EFA-4513-29CFDA29B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EF9ED-B124-7553-5ECF-5C25D6514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FF3803-70E3-6109-C6B7-3B07E5919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CF88A-638C-AE47-D80E-2C85F1DE6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703AA-03F6-4F4D-808C-989B8F8EADB2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39719-BB9F-7B7C-A7F4-BBDC75279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8D328-2AEF-E51D-3E1C-07237432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872C-310B-492B-BDCA-2A1E37A7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49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BBFC8-5A4B-F2F3-9A7B-7C2428159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CC7C82-CEFD-BC8F-ACEA-4463079270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C5CC6-7B9E-F154-6A5D-51E77FADB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7F869A-90BF-26AB-B586-2C210ADB8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703AA-03F6-4F4D-808C-989B8F8EADB2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3D7D71-F630-E9F7-10B3-1D3408DEA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A84099-8114-A416-A80B-FB85E0BCA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872C-310B-492B-BDCA-2A1E37A7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697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4379D9-63A9-AA90-5D49-2BABD9A55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05719-9EF8-38E5-C67D-82004BECE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9FB4C-A0E1-9FBD-E260-5F130653DF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703AA-03F6-4F4D-808C-989B8F8EADB2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F2DF4-0F4B-FE6F-483A-C1F1AB6F0F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3E88D-0E10-8B62-2C78-677132F9CB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8872C-310B-492B-BDCA-2A1E37A7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78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6BA18-B6DD-51A2-880D-8A5B987FA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Model Building with </a:t>
            </a:r>
            <a:br>
              <a:rPr lang="en-US" dirty="0"/>
            </a:br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6458C-4ED2-E8CE-0365-2AEA4A69A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Response Variable : </a:t>
            </a:r>
            <a:r>
              <a:rPr lang="en-US" dirty="0" err="1"/>
              <a:t>Above_Median</a:t>
            </a:r>
            <a:r>
              <a:rPr lang="en-US" dirty="0"/>
              <a:t> (price higher than median price)</a:t>
            </a:r>
          </a:p>
          <a:p>
            <a:r>
              <a:rPr lang="en-US" dirty="0"/>
              <a:t>Predictors </a:t>
            </a:r>
          </a:p>
          <a:p>
            <a:pPr lvl="1"/>
            <a:r>
              <a:rPr lang="en-US" dirty="0" err="1"/>
              <a:t>Overall_Qual</a:t>
            </a:r>
            <a:r>
              <a:rPr lang="en-US" dirty="0"/>
              <a:t>, </a:t>
            </a:r>
            <a:r>
              <a:rPr lang="en-US" dirty="0" err="1"/>
              <a:t>Gr_Liv_Area</a:t>
            </a:r>
            <a:r>
              <a:rPr lang="en-US" dirty="0"/>
              <a:t>, </a:t>
            </a:r>
            <a:r>
              <a:rPr lang="en-US" dirty="0" err="1"/>
              <a:t>Garage_Cars</a:t>
            </a:r>
            <a:r>
              <a:rPr lang="en-US" dirty="0"/>
              <a:t>, </a:t>
            </a:r>
            <a:r>
              <a:rPr lang="en-US" dirty="0" err="1"/>
              <a:t>Garage_Area</a:t>
            </a:r>
            <a:r>
              <a:rPr lang="en-US" dirty="0"/>
              <a:t>, </a:t>
            </a:r>
            <a:r>
              <a:rPr lang="en-US" dirty="0" err="1"/>
              <a:t>Total_Bsmt_SF</a:t>
            </a:r>
            <a:r>
              <a:rPr lang="en-US" dirty="0"/>
              <a:t>, </a:t>
            </a:r>
            <a:r>
              <a:rPr lang="en-US" dirty="0" err="1"/>
              <a:t>First_Flr_SF</a:t>
            </a:r>
            <a:r>
              <a:rPr lang="en-US" dirty="0"/>
              <a:t>, </a:t>
            </a:r>
            <a:r>
              <a:rPr lang="en-US" dirty="0" err="1"/>
              <a:t>Full_Bath</a:t>
            </a:r>
            <a:r>
              <a:rPr lang="en-US" dirty="0"/>
              <a:t>, </a:t>
            </a:r>
            <a:r>
              <a:rPr lang="en-US" dirty="0" err="1"/>
              <a:t>Year_Built</a:t>
            </a:r>
            <a:r>
              <a:rPr lang="en-US" dirty="0"/>
              <a:t>, </a:t>
            </a:r>
            <a:r>
              <a:rPr lang="en-US" dirty="0" err="1"/>
              <a:t>Year_Remod_Add</a:t>
            </a:r>
            <a:r>
              <a:rPr lang="en-US" dirty="0"/>
              <a:t>, Neighborhood</a:t>
            </a:r>
          </a:p>
          <a:p>
            <a:r>
              <a:rPr lang="en-US" dirty="0"/>
              <a:t>Split: Train 80% and Test 20% of the dataset</a:t>
            </a:r>
          </a:p>
          <a:p>
            <a:r>
              <a:rPr lang="en-US" dirty="0"/>
              <a:t>No cross validation fold applied</a:t>
            </a:r>
          </a:p>
          <a:p>
            <a:r>
              <a:rPr lang="en-US" dirty="0"/>
              <a:t>Results</a:t>
            </a:r>
          </a:p>
          <a:p>
            <a:pPr lvl="1"/>
            <a:r>
              <a:rPr lang="en-US" dirty="0"/>
              <a:t>Train  	Accuracy:  0.9071 	Sensitivity: 0.9143	Specificity: 0.9049</a:t>
            </a:r>
          </a:p>
          <a:p>
            <a:pPr lvl="1"/>
            <a:r>
              <a:rPr lang="en-US" dirty="0"/>
              <a:t>Test	Accuracy:  0.9066 	Sensitivity: 0.9080	Specificity: 0.9051</a:t>
            </a:r>
          </a:p>
          <a:p>
            <a:pPr lvl="1"/>
            <a:r>
              <a:rPr lang="en-US" dirty="0"/>
              <a:t>Naïve	0.5078</a:t>
            </a:r>
          </a:p>
        </p:txBody>
      </p:sp>
    </p:spTree>
    <p:extLst>
      <p:ext uri="{BB962C8B-B14F-4D97-AF65-F5344CB8AC3E}">
        <p14:creationId xmlns:p14="http://schemas.microsoft.com/office/powerpoint/2010/main" val="567178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3A909-FC20-0E10-D2C3-6FED32B6D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Most Important Variables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DE7D90-713D-E4D2-4522-119A95A4B8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889618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2A04A0-BD39-AA46-ECA0-E27BE61BB320}"/>
              </a:ext>
            </a:extLst>
          </p:cNvPr>
          <p:cNvSpPr txBox="1"/>
          <p:nvPr/>
        </p:nvSpPr>
        <p:spPr>
          <a:xfrm>
            <a:off x="8054009" y="2798197"/>
            <a:ext cx="32997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Vip</a:t>
            </a:r>
            <a:r>
              <a:rPr lang="en-US" dirty="0"/>
              <a:t> chart indicates that the most important variable is </a:t>
            </a:r>
            <a:r>
              <a:rPr lang="en-US" dirty="0" err="1"/>
              <a:t>Gr_Liv_Area</a:t>
            </a:r>
            <a:r>
              <a:rPr lang="en-US" dirty="0"/>
              <a:t>.  Other important variables are neighborhood and year of remodeling.  </a:t>
            </a:r>
          </a:p>
        </p:txBody>
      </p:sp>
    </p:spTree>
    <p:extLst>
      <p:ext uri="{BB962C8B-B14F-4D97-AF65-F5344CB8AC3E}">
        <p14:creationId xmlns:p14="http://schemas.microsoft.com/office/powerpoint/2010/main" val="1014372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6BA18-B6DD-51A2-880D-8A5B987FA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Model Building with </a:t>
            </a:r>
            <a:br>
              <a:rPr lang="en-US" dirty="0"/>
            </a:br>
            <a:r>
              <a:rPr lang="en-US" dirty="0"/>
              <a:t>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6458C-4ED2-E8CE-0365-2AEA4A69A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Response Variable : </a:t>
            </a:r>
            <a:r>
              <a:rPr lang="en-US" dirty="0" err="1"/>
              <a:t>Above_Median</a:t>
            </a:r>
            <a:r>
              <a:rPr lang="en-US" dirty="0"/>
              <a:t> (price higher than median price)</a:t>
            </a:r>
          </a:p>
          <a:p>
            <a:r>
              <a:rPr lang="en-US" dirty="0"/>
              <a:t>Predictors </a:t>
            </a:r>
          </a:p>
          <a:p>
            <a:pPr lvl="1"/>
            <a:r>
              <a:rPr lang="en-US" dirty="0" err="1"/>
              <a:t>Overall_Qual</a:t>
            </a:r>
            <a:r>
              <a:rPr lang="en-US" dirty="0"/>
              <a:t>, </a:t>
            </a:r>
            <a:r>
              <a:rPr lang="en-US" dirty="0" err="1"/>
              <a:t>Gr_Liv_Area</a:t>
            </a:r>
            <a:r>
              <a:rPr lang="en-US" dirty="0"/>
              <a:t>, </a:t>
            </a:r>
            <a:r>
              <a:rPr lang="en-US" dirty="0" err="1"/>
              <a:t>Garage_Cars</a:t>
            </a:r>
            <a:r>
              <a:rPr lang="en-US" dirty="0"/>
              <a:t>, </a:t>
            </a:r>
            <a:r>
              <a:rPr lang="en-US" dirty="0" err="1"/>
              <a:t>Garage_Area</a:t>
            </a:r>
            <a:r>
              <a:rPr lang="en-US" dirty="0"/>
              <a:t>, </a:t>
            </a:r>
            <a:r>
              <a:rPr lang="en-US" dirty="0" err="1"/>
              <a:t>Total_Bsmt_SF</a:t>
            </a:r>
            <a:r>
              <a:rPr lang="en-US" dirty="0"/>
              <a:t>, </a:t>
            </a:r>
            <a:r>
              <a:rPr lang="en-US" dirty="0" err="1"/>
              <a:t>First_Flr_SF</a:t>
            </a:r>
            <a:r>
              <a:rPr lang="en-US" dirty="0"/>
              <a:t>, </a:t>
            </a:r>
            <a:r>
              <a:rPr lang="en-US" dirty="0" err="1"/>
              <a:t>Full_Bath</a:t>
            </a:r>
            <a:r>
              <a:rPr lang="en-US" dirty="0"/>
              <a:t>, </a:t>
            </a:r>
            <a:r>
              <a:rPr lang="en-US" dirty="0" err="1"/>
              <a:t>Year_Built</a:t>
            </a:r>
            <a:r>
              <a:rPr lang="en-US" dirty="0"/>
              <a:t>, </a:t>
            </a:r>
            <a:r>
              <a:rPr lang="en-US" dirty="0" err="1"/>
              <a:t>Year_Remod_Add</a:t>
            </a:r>
            <a:r>
              <a:rPr lang="en-US" dirty="0"/>
              <a:t>, Neighborhood</a:t>
            </a:r>
          </a:p>
          <a:p>
            <a:r>
              <a:rPr lang="en-US" dirty="0"/>
              <a:t>Split: Train 80% and Test 20% of the dataset</a:t>
            </a:r>
          </a:p>
          <a:p>
            <a:r>
              <a:rPr lang="en-US" dirty="0"/>
              <a:t>No cross validation fold applied</a:t>
            </a:r>
          </a:p>
          <a:p>
            <a:r>
              <a:rPr lang="en-US" dirty="0"/>
              <a:t>Results</a:t>
            </a:r>
          </a:p>
          <a:p>
            <a:pPr lvl="1"/>
            <a:r>
              <a:rPr lang="en-US" dirty="0"/>
              <a:t>Train  	Accuracy:  0.8980 	Sensitivity: 0.8721	Specificity: 0.9247</a:t>
            </a:r>
          </a:p>
          <a:p>
            <a:pPr lvl="1"/>
            <a:r>
              <a:rPr lang="en-US" dirty="0"/>
              <a:t>Test	Accuracy:  0.8988 	Sensitivity: 0.8889	Specificity: 0.9091</a:t>
            </a:r>
          </a:p>
          <a:p>
            <a:pPr lvl="1"/>
            <a:r>
              <a:rPr lang="en-US" dirty="0"/>
              <a:t>Naïve	0.5078</a:t>
            </a:r>
          </a:p>
        </p:txBody>
      </p:sp>
    </p:spTree>
    <p:extLst>
      <p:ext uri="{BB962C8B-B14F-4D97-AF65-F5344CB8AC3E}">
        <p14:creationId xmlns:p14="http://schemas.microsoft.com/office/powerpoint/2010/main" val="639393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804DE-10A2-6EA3-A29B-F57B2D5CA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Graph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A90E5D-62E1-A928-1429-C936320B73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7287" y="1839119"/>
            <a:ext cx="9877425" cy="4324350"/>
          </a:xfrm>
        </p:spPr>
      </p:pic>
    </p:spTree>
    <p:extLst>
      <p:ext uri="{BB962C8B-B14F-4D97-AF65-F5344CB8AC3E}">
        <p14:creationId xmlns:p14="http://schemas.microsoft.com/office/powerpoint/2010/main" val="467128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6BA18-B6DD-51A2-880D-8A5B987FA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Model Building with </a:t>
            </a:r>
            <a:br>
              <a:rPr lang="en-US" dirty="0"/>
            </a:br>
            <a:r>
              <a:rPr lang="en-US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6458C-4ED2-E8CE-0365-2AEA4A69A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Response Variable : </a:t>
            </a:r>
            <a:r>
              <a:rPr lang="en-US" dirty="0" err="1"/>
              <a:t>Above_Median</a:t>
            </a:r>
            <a:r>
              <a:rPr lang="en-US" dirty="0"/>
              <a:t> (price higher than median price)</a:t>
            </a:r>
          </a:p>
          <a:p>
            <a:r>
              <a:rPr lang="en-US" dirty="0"/>
              <a:t>Predictors </a:t>
            </a:r>
          </a:p>
          <a:p>
            <a:pPr lvl="1"/>
            <a:r>
              <a:rPr lang="en-US" dirty="0" err="1"/>
              <a:t>Overall_Qual</a:t>
            </a:r>
            <a:r>
              <a:rPr lang="en-US" dirty="0"/>
              <a:t>, </a:t>
            </a:r>
            <a:r>
              <a:rPr lang="en-US" dirty="0" err="1"/>
              <a:t>Gr_Liv_Area</a:t>
            </a:r>
            <a:r>
              <a:rPr lang="en-US" dirty="0"/>
              <a:t>, </a:t>
            </a:r>
            <a:r>
              <a:rPr lang="en-US" dirty="0" err="1"/>
              <a:t>Garage_Cars</a:t>
            </a:r>
            <a:r>
              <a:rPr lang="en-US" dirty="0"/>
              <a:t>, </a:t>
            </a:r>
            <a:r>
              <a:rPr lang="en-US" dirty="0" err="1"/>
              <a:t>Garage_Area</a:t>
            </a:r>
            <a:r>
              <a:rPr lang="en-US" dirty="0"/>
              <a:t>, </a:t>
            </a:r>
            <a:r>
              <a:rPr lang="en-US" dirty="0" err="1"/>
              <a:t>Total_Bsmt_SF</a:t>
            </a:r>
            <a:r>
              <a:rPr lang="en-US" dirty="0"/>
              <a:t>, </a:t>
            </a:r>
            <a:r>
              <a:rPr lang="en-US" dirty="0" err="1"/>
              <a:t>First_Flr_SF</a:t>
            </a:r>
            <a:r>
              <a:rPr lang="en-US" dirty="0"/>
              <a:t>, </a:t>
            </a:r>
            <a:r>
              <a:rPr lang="en-US" dirty="0" err="1"/>
              <a:t>Full_Bath</a:t>
            </a:r>
            <a:r>
              <a:rPr lang="en-US" dirty="0"/>
              <a:t>, </a:t>
            </a:r>
            <a:r>
              <a:rPr lang="en-US" dirty="0" err="1"/>
              <a:t>Year_Built</a:t>
            </a:r>
            <a:r>
              <a:rPr lang="en-US" dirty="0"/>
              <a:t>, </a:t>
            </a:r>
            <a:r>
              <a:rPr lang="en-US" dirty="0" err="1"/>
              <a:t>Year_Remod_Add</a:t>
            </a:r>
            <a:r>
              <a:rPr lang="en-US" dirty="0"/>
              <a:t>, Neighborhood</a:t>
            </a:r>
          </a:p>
          <a:p>
            <a:r>
              <a:rPr lang="en-US" dirty="0"/>
              <a:t>Split: Train 80% and Test 20% of the dataset</a:t>
            </a:r>
          </a:p>
          <a:p>
            <a:r>
              <a:rPr lang="en-US" dirty="0"/>
              <a:t>No cross validation fold applied</a:t>
            </a:r>
          </a:p>
          <a:p>
            <a:r>
              <a:rPr lang="en-US" dirty="0"/>
              <a:t>Results</a:t>
            </a:r>
          </a:p>
          <a:p>
            <a:pPr lvl="1"/>
            <a:r>
              <a:rPr lang="en-US" dirty="0"/>
              <a:t>Train  	Accuracy:  0.9682 	Sensitivity: 0.9680	Specificity: 0.9683</a:t>
            </a:r>
          </a:p>
          <a:p>
            <a:pPr lvl="1"/>
            <a:r>
              <a:rPr lang="en-US" dirty="0"/>
              <a:t>Test	Accuracy:  0.9086 	Sensitivity: 0.8851	Specificity: 0.9328</a:t>
            </a:r>
          </a:p>
          <a:p>
            <a:pPr lvl="1"/>
            <a:r>
              <a:rPr lang="en-US" dirty="0"/>
              <a:t>Naïve	0.5078</a:t>
            </a:r>
          </a:p>
        </p:txBody>
      </p:sp>
    </p:spTree>
    <p:extLst>
      <p:ext uri="{BB962C8B-B14F-4D97-AF65-F5344CB8AC3E}">
        <p14:creationId xmlns:p14="http://schemas.microsoft.com/office/powerpoint/2010/main" val="3322435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6BA18-B6DD-51A2-880D-8A5B987FA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Model Building with </a:t>
            </a:r>
            <a:br>
              <a:rPr lang="en-US" dirty="0"/>
            </a:br>
            <a:r>
              <a:rPr lang="en-US" dirty="0"/>
              <a:t>Extreme Gradient Boosting (</a:t>
            </a:r>
            <a:r>
              <a:rPr lang="en-US" dirty="0" err="1"/>
              <a:t>Xgboost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6458C-4ED2-E8CE-0365-2AEA4A69A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Response Variable : </a:t>
            </a:r>
            <a:r>
              <a:rPr lang="en-US" dirty="0" err="1"/>
              <a:t>Above_Median</a:t>
            </a:r>
            <a:r>
              <a:rPr lang="en-US" dirty="0"/>
              <a:t> (price higher than median price)</a:t>
            </a:r>
          </a:p>
          <a:p>
            <a:r>
              <a:rPr lang="en-US" dirty="0"/>
              <a:t>Predictors </a:t>
            </a:r>
          </a:p>
          <a:p>
            <a:pPr lvl="1"/>
            <a:r>
              <a:rPr lang="en-US" dirty="0" err="1"/>
              <a:t>Overall_Qual</a:t>
            </a:r>
            <a:r>
              <a:rPr lang="en-US" dirty="0"/>
              <a:t>, </a:t>
            </a:r>
            <a:r>
              <a:rPr lang="en-US" dirty="0" err="1"/>
              <a:t>Gr_Liv_Area</a:t>
            </a:r>
            <a:r>
              <a:rPr lang="en-US" dirty="0"/>
              <a:t>, </a:t>
            </a:r>
            <a:r>
              <a:rPr lang="en-US" dirty="0" err="1"/>
              <a:t>Garage_Cars</a:t>
            </a:r>
            <a:r>
              <a:rPr lang="en-US" dirty="0"/>
              <a:t>, </a:t>
            </a:r>
            <a:r>
              <a:rPr lang="en-US" dirty="0" err="1"/>
              <a:t>Garage_Area</a:t>
            </a:r>
            <a:r>
              <a:rPr lang="en-US" dirty="0"/>
              <a:t>, </a:t>
            </a:r>
            <a:r>
              <a:rPr lang="en-US" dirty="0" err="1"/>
              <a:t>Total_Bsmt_SF</a:t>
            </a:r>
            <a:r>
              <a:rPr lang="en-US" dirty="0"/>
              <a:t>, </a:t>
            </a:r>
            <a:r>
              <a:rPr lang="en-US" dirty="0" err="1"/>
              <a:t>First_Flr_SF</a:t>
            </a:r>
            <a:r>
              <a:rPr lang="en-US" dirty="0"/>
              <a:t>, </a:t>
            </a:r>
            <a:r>
              <a:rPr lang="en-US" dirty="0" err="1"/>
              <a:t>Full_Bath</a:t>
            </a:r>
            <a:r>
              <a:rPr lang="en-US" dirty="0"/>
              <a:t>, </a:t>
            </a:r>
            <a:r>
              <a:rPr lang="en-US" dirty="0" err="1"/>
              <a:t>Year_Built</a:t>
            </a:r>
            <a:r>
              <a:rPr lang="en-US" dirty="0"/>
              <a:t>, </a:t>
            </a:r>
            <a:r>
              <a:rPr lang="en-US" dirty="0" err="1"/>
              <a:t>Year_Remod_Add</a:t>
            </a:r>
            <a:r>
              <a:rPr lang="en-US" dirty="0"/>
              <a:t>, Neighborhood</a:t>
            </a:r>
          </a:p>
          <a:p>
            <a:r>
              <a:rPr lang="en-US" dirty="0"/>
              <a:t>Split: Train 80% and Test 20% of the dataset</a:t>
            </a:r>
          </a:p>
          <a:p>
            <a:r>
              <a:rPr lang="en-US" dirty="0"/>
              <a:t>5 K fold cross validation applied</a:t>
            </a:r>
          </a:p>
          <a:p>
            <a:r>
              <a:rPr lang="en-US" dirty="0"/>
              <a:t>Results</a:t>
            </a:r>
          </a:p>
          <a:p>
            <a:pPr lvl="1"/>
            <a:r>
              <a:rPr lang="en-US" dirty="0"/>
              <a:t>Train  	Accuracy:  0.9766 	Sensitivity: 0.9770	Specificity: 0.9762</a:t>
            </a:r>
          </a:p>
          <a:p>
            <a:pPr lvl="1"/>
            <a:r>
              <a:rPr lang="en-US" dirty="0"/>
              <a:t>Test	Accuracy:  0.9047 	Sensitivity: 0.8927	Specificity: 0.9170</a:t>
            </a:r>
          </a:p>
          <a:p>
            <a:pPr lvl="1"/>
            <a:r>
              <a:rPr lang="en-US" dirty="0"/>
              <a:t>Naïve 	0.5078</a:t>
            </a:r>
          </a:p>
        </p:txBody>
      </p:sp>
    </p:spTree>
    <p:extLst>
      <p:ext uri="{BB962C8B-B14F-4D97-AF65-F5344CB8AC3E}">
        <p14:creationId xmlns:p14="http://schemas.microsoft.com/office/powerpoint/2010/main" val="1847002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A0ED6-BFEF-73D4-6416-D2E2A107B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5037F-E695-2706-7D13-99DA917E1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Based on performance comparison of Logit, Decision Tree, Random Tree, and </a:t>
            </a:r>
            <a:r>
              <a:rPr lang="en-US" dirty="0" err="1"/>
              <a:t>XGBoost</a:t>
            </a:r>
            <a:r>
              <a:rPr lang="en-US" dirty="0"/>
              <a:t> methods, Logit seems to offer more stable and a model without overly overfitting.  Other models’ performance matrix indicates that there are some evidence of performance degradation between train and test dataset, indicating </a:t>
            </a:r>
            <a:r>
              <a:rPr lang="en-US"/>
              <a:t>some overfitting. </a:t>
            </a:r>
          </a:p>
          <a:p>
            <a:r>
              <a:rPr lang="en-US"/>
              <a:t> </a:t>
            </a:r>
            <a:r>
              <a:rPr lang="en-US" dirty="0"/>
              <a:t>Additional advantage of Logit modeling is it offers better interpretability compared to other models.  However, with better tuning for </a:t>
            </a:r>
            <a:r>
              <a:rPr lang="en-US" dirty="0" err="1"/>
              <a:t>XGBoost</a:t>
            </a:r>
            <a:r>
              <a:rPr lang="en-US" dirty="0"/>
              <a:t> and random tree modeling, the performance results may improve further, resulting in outperforming Logit model.  Overall performance can also be improved by introducing resampling technique across different models. </a:t>
            </a:r>
          </a:p>
        </p:txBody>
      </p:sp>
    </p:spTree>
    <p:extLst>
      <p:ext uri="{BB962C8B-B14F-4D97-AF65-F5344CB8AC3E}">
        <p14:creationId xmlns:p14="http://schemas.microsoft.com/office/powerpoint/2010/main" val="3855977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1050</TotalTime>
  <Words>599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Predictive Model Building with  Logistic Regression</vt:lpstr>
      <vt:lpstr> Most Important Variables</vt:lpstr>
      <vt:lpstr>Predictive Model Building with  Decision Tree</vt:lpstr>
      <vt:lpstr>Decision Tree Graph</vt:lpstr>
      <vt:lpstr>Predictive Model Building with  Random Forest</vt:lpstr>
      <vt:lpstr>Predictive Model Building with  Extreme Gradient Boosting (Xgboost)</vt:lpstr>
      <vt:lpstr>Recommendation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model for  Ames, Iowa Dataset</dc:title>
  <dc:creator>Kwangho Kim</dc:creator>
  <cp:lastModifiedBy>Kwangho Kim</cp:lastModifiedBy>
  <cp:revision>6</cp:revision>
  <dcterms:created xsi:type="dcterms:W3CDTF">2022-06-18T18:19:39Z</dcterms:created>
  <dcterms:modified xsi:type="dcterms:W3CDTF">2022-07-01T22:08:20Z</dcterms:modified>
</cp:coreProperties>
</file>