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56" r:id="rId12"/>
    <p:sldId id="2146847057" r:id="rId13"/>
    <p:sldId id="2146847058" r:id="rId14"/>
    <p:sldId id="2146847059" r:id="rId15"/>
    <p:sldId id="2146847060" r:id="rId16"/>
    <p:sldId id="2146847061" r:id="rId17"/>
    <p:sldId id="2146847062" r:id="rId18"/>
    <p:sldId id="2146847063" r:id="rId19"/>
    <p:sldId id="2146847064" r:id="rId20"/>
    <p:sldId id="268" r:id="rId21"/>
    <p:sldId id="2146847055"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M.</a:t>
            </a:r>
            <a:r>
              <a:rPr lang="en-US" sz="2000" b="1" dirty="0" smtClean="0">
                <a:solidFill>
                  <a:schemeClr val="accent1">
                    <a:lumMod val="75000"/>
                  </a:schemeClr>
                </a:solidFill>
                <a:latin typeface="Arial"/>
                <a:cs typeface="Arial"/>
              </a:rPr>
              <a:t>KARTHIKEYAN </a:t>
            </a:r>
            <a:r>
              <a:rPr lang="en-US" sz="2000" b="1" dirty="0" smtClean="0">
                <a:solidFill>
                  <a:schemeClr val="accent1">
                    <a:lumMod val="75000"/>
                  </a:schemeClr>
                </a:solidFill>
                <a:latin typeface="Arial"/>
                <a:cs typeface="Arial"/>
              </a:rPr>
              <a:t>- Jayaraj Annapackiam C.S.I College of Engineering-B.E </a:t>
            </a:r>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4) 1.png"/>
          <p:cNvPicPr>
            <a:picLocks noGrp="1" noChangeAspect="1"/>
          </p:cNvPicPr>
          <p:nvPr>
            <p:ph idx="1"/>
          </p:nvPr>
        </p:nvPicPr>
        <p:blipFill>
          <a:blip r:embed="rId2"/>
          <a:stretch>
            <a:fillRect/>
          </a:stretch>
        </p:blipFill>
        <p:spPr>
          <a:xfrm>
            <a:off x="566738" y="685800"/>
            <a:ext cx="11029950" cy="3286126"/>
          </a:xfrm>
          <a:prstGeom prst="rect">
            <a:avLst/>
          </a:prstGeom>
          <a:ln>
            <a:noFill/>
          </a:ln>
          <a:effectLst>
            <a:outerShdw blurRad="292100" dist="139700" dir="2700000" algn="tl" rotWithShape="0">
              <a:srgbClr val="333333">
                <a:alpha val="65000"/>
              </a:srgbClr>
            </a:outerShdw>
          </a:effectLst>
        </p:spPr>
      </p:pic>
      <p:pic>
        <p:nvPicPr>
          <p:cNvPr id="7" name="Picture 6" descr="Screenshot (14) 2.png"/>
          <p:cNvPicPr>
            <a:picLocks noChangeAspect="1"/>
          </p:cNvPicPr>
          <p:nvPr/>
        </p:nvPicPr>
        <p:blipFill>
          <a:blip r:embed="rId3"/>
          <a:stretch>
            <a:fillRect/>
          </a:stretch>
        </p:blipFill>
        <p:spPr>
          <a:xfrm>
            <a:off x="542925" y="4229101"/>
            <a:ext cx="11044238" cy="18859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png"/>
          <p:cNvPicPr>
            <a:picLocks noGrp="1" noChangeAspect="1"/>
          </p:cNvPicPr>
          <p:nvPr>
            <p:ph idx="1"/>
          </p:nvPr>
        </p:nvPicPr>
        <p:blipFill>
          <a:blip r:embed="rId2"/>
          <a:stretch>
            <a:fillRect/>
          </a:stretch>
        </p:blipFill>
        <p:spPr>
          <a:xfrm>
            <a:off x="342900" y="957262"/>
            <a:ext cx="11344275" cy="48148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png"/>
          <p:cNvPicPr>
            <a:picLocks noGrp="1" noChangeAspect="1"/>
          </p:cNvPicPr>
          <p:nvPr>
            <p:ph idx="1"/>
          </p:nvPr>
        </p:nvPicPr>
        <p:blipFill>
          <a:blip r:embed="rId2"/>
          <a:stretch>
            <a:fillRect/>
          </a:stretch>
        </p:blipFill>
        <p:spPr>
          <a:xfrm>
            <a:off x="728663" y="900113"/>
            <a:ext cx="10944225" cy="49434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png"/>
          <p:cNvPicPr>
            <a:picLocks noGrp="1" noChangeAspect="1"/>
          </p:cNvPicPr>
          <p:nvPr>
            <p:ph idx="1"/>
          </p:nvPr>
        </p:nvPicPr>
        <p:blipFill>
          <a:blip r:embed="rId2"/>
          <a:stretch>
            <a:fillRect/>
          </a:stretch>
        </p:blipFill>
        <p:spPr>
          <a:xfrm>
            <a:off x="671514" y="828675"/>
            <a:ext cx="10944224" cy="51466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png"/>
          <p:cNvPicPr>
            <a:picLocks noGrp="1" noChangeAspect="1"/>
          </p:cNvPicPr>
          <p:nvPr>
            <p:ph idx="1"/>
          </p:nvPr>
        </p:nvPicPr>
        <p:blipFill>
          <a:blip r:embed="rId2"/>
          <a:stretch>
            <a:fillRect/>
          </a:stretch>
        </p:blipFill>
        <p:spPr>
          <a:xfrm>
            <a:off x="500064" y="715962"/>
            <a:ext cx="11244262" cy="49847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png"/>
          <p:cNvPicPr>
            <a:picLocks noGrp="1" noChangeAspect="1"/>
          </p:cNvPicPr>
          <p:nvPr>
            <p:ph idx="1"/>
          </p:nvPr>
        </p:nvPicPr>
        <p:blipFill>
          <a:blip r:embed="rId2"/>
          <a:stretch>
            <a:fillRect/>
          </a:stretch>
        </p:blipFill>
        <p:spPr>
          <a:xfrm>
            <a:off x="423598" y="742950"/>
            <a:ext cx="11306439" cy="5232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png"/>
          <p:cNvPicPr>
            <a:picLocks noGrp="1" noChangeAspect="1"/>
          </p:cNvPicPr>
          <p:nvPr>
            <p:ph idx="1"/>
          </p:nvPr>
        </p:nvPicPr>
        <p:blipFill>
          <a:blip r:embed="rId2"/>
          <a:stretch>
            <a:fillRect/>
          </a:stretch>
        </p:blipFill>
        <p:spPr>
          <a:xfrm>
            <a:off x="457201" y="639734"/>
            <a:ext cx="11229974" cy="516099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pPr marL="305435" indent="-305435"/>
            <a:r>
              <a:rPr lang="en-US" sz="2000" dirty="0" smtClean="0">
                <a:latin typeface="Times New Roman" pitchFamily="18" charset="0"/>
                <a:cs typeface="Times New Roman" pitchFamily="18" charset="0"/>
              </a:rPr>
              <a:t>The hotel booking analysis conducted provides valuable insights into booking patterns, customer behavior, and optimization strategies within the hospitality industry. Through thorough data exploration, modeling, and deployment considerations, several key findings and recommendations have been identified to enhance booking processes and improve overall business performance</a:t>
            </a:r>
            <a:r>
              <a:rPr lang="en-US" sz="2000" dirty="0" smtClean="0">
                <a:latin typeface="Times New Roman" pitchFamily="18" charset="0"/>
                <a:cs typeface="Times New Roman" pitchFamily="18" charset="0"/>
              </a:rPr>
              <a:t>.</a:t>
            </a:r>
          </a:p>
          <a:p>
            <a:pPr marL="305435" indent="-305435"/>
            <a:r>
              <a:rPr lang="en-US" sz="3000" b="1" u="sng" dirty="0" smtClean="0">
                <a:latin typeface="Times New Roman" pitchFamily="18" charset="0"/>
                <a:cs typeface="Times New Roman" pitchFamily="18" charset="0"/>
              </a:rPr>
              <a:t>Key Findings:</a:t>
            </a:r>
          </a:p>
          <a:p>
            <a:pPr marL="305435" indent="-305435"/>
            <a:r>
              <a:rPr lang="en-US" sz="2100" dirty="0" smtClean="0">
                <a:latin typeface="Times New Roman" pitchFamily="18" charset="0"/>
                <a:cs typeface="Times New Roman" pitchFamily="18" charset="0"/>
              </a:rPr>
              <a:t>Demand Forecasting</a:t>
            </a:r>
          </a:p>
          <a:p>
            <a:pPr marL="305435" indent="-305435"/>
            <a:r>
              <a:rPr lang="en-US" sz="2100" dirty="0" smtClean="0">
                <a:latin typeface="Times New Roman" pitchFamily="18" charset="0"/>
                <a:cs typeface="Times New Roman" pitchFamily="18" charset="0"/>
              </a:rPr>
              <a:t>Customer Segmentation</a:t>
            </a:r>
          </a:p>
          <a:p>
            <a:pPr marL="305435" indent="-305435"/>
            <a:r>
              <a:rPr lang="en-US" sz="2100" dirty="0" smtClean="0">
                <a:latin typeface="Times New Roman" pitchFamily="18" charset="0"/>
                <a:cs typeface="Times New Roman" pitchFamily="18" charset="0"/>
              </a:rPr>
              <a:t>Cancellation Prediction</a:t>
            </a:r>
          </a:p>
          <a:p>
            <a:pPr marL="305435" indent="-305435"/>
            <a:r>
              <a:rPr lang="en-US" sz="2100" dirty="0" smtClean="0">
                <a:latin typeface="Times New Roman" pitchFamily="18" charset="0"/>
                <a:cs typeface="Times New Roman" pitchFamily="18" charset="0"/>
              </a:rPr>
              <a:t>Optimization Strategies</a:t>
            </a:r>
          </a:p>
          <a:p>
            <a:pPr marL="305435" indent="-305435"/>
            <a:r>
              <a:rPr lang="en-US" sz="2100" dirty="0" smtClean="0">
                <a:latin typeface="Times New Roman" pitchFamily="18" charset="0"/>
                <a:cs typeface="Times New Roman" pitchFamily="18" charset="0"/>
              </a:rPr>
              <a:t>In conclusion, the hotel booking analysis serves as a valuable tool for hotel management to optimize booking processes, increase revenue, and improve customer satisfaction. By leveraging data-driven insights and implementing recommended strategies, hotels can stay competitive in the dynamic hospitality industry landscape.</a:t>
            </a:r>
            <a:endParaRPr lang="en-IN"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a:bodyPr>
          <a:lstStyle/>
          <a:p>
            <a:pPr marL="0" indent="0"/>
            <a:r>
              <a:rPr lang="en-US" sz="2000" b="1" dirty="0" smtClean="0"/>
              <a:t>The future scope of hotel booking analysis encompasses a range of advancements and enhancements that can further optimize booking processes, improve customer experiences, and drive business growth within the hospitality industry. Here are some potential areas for future exploration and </a:t>
            </a:r>
            <a:r>
              <a:rPr lang="en-US" sz="2000" b="1" dirty="0" smtClean="0"/>
              <a:t>development:</a:t>
            </a:r>
          </a:p>
          <a:p>
            <a:pPr marL="457200" indent="-457200">
              <a:buFont typeface="+mj-lt"/>
              <a:buAutoNum type="arabicPeriod"/>
            </a:pPr>
            <a:r>
              <a:rPr lang="en-US" sz="2000" dirty="0" smtClean="0"/>
              <a:t>Predictive Analytics with AI and Machine </a:t>
            </a:r>
            <a:r>
              <a:rPr lang="en-US" sz="2000" dirty="0" smtClean="0"/>
              <a:t>Learning</a:t>
            </a:r>
          </a:p>
          <a:p>
            <a:pPr marL="457200" indent="-457200">
              <a:buFont typeface="+mj-lt"/>
              <a:buAutoNum type="arabicPeriod"/>
            </a:pPr>
            <a:r>
              <a:rPr lang="en-US" sz="2000" dirty="0" smtClean="0"/>
              <a:t>Big Data and IoT </a:t>
            </a:r>
            <a:r>
              <a:rPr lang="en-US" sz="2000" dirty="0" smtClean="0"/>
              <a:t>Integration</a:t>
            </a:r>
          </a:p>
          <a:p>
            <a:pPr marL="457200" indent="-457200">
              <a:buFont typeface="+mj-lt"/>
              <a:buAutoNum type="arabicPeriod"/>
            </a:pPr>
            <a:r>
              <a:rPr lang="en-US" sz="2000" dirty="0" smtClean="0"/>
              <a:t>Enhanced Personalization and Customer </a:t>
            </a:r>
            <a:r>
              <a:rPr lang="en-US" sz="2000" dirty="0" smtClean="0"/>
              <a:t>Experience</a:t>
            </a:r>
          </a:p>
          <a:p>
            <a:pPr marL="457200" indent="-457200">
              <a:buFont typeface="+mj-lt"/>
              <a:buAutoNum type="arabicPeriod"/>
            </a:pPr>
            <a:r>
              <a:rPr lang="en-US" sz="2000" dirty="0" smtClean="0"/>
              <a:t>Blockchain Technology for Security and </a:t>
            </a:r>
            <a:r>
              <a:rPr lang="en-US" sz="2000" dirty="0" smtClean="0"/>
              <a:t>Transparency</a:t>
            </a:r>
          </a:p>
          <a:p>
            <a:pPr marL="457200" indent="-457200">
              <a:buFont typeface="+mj-lt"/>
              <a:buAutoNum type="arabicPeriod"/>
            </a:pPr>
            <a:r>
              <a:rPr lang="en-US" sz="2000" dirty="0" smtClean="0"/>
              <a:t>Augmented Reality (AR) and Virtual Reality (VR) </a:t>
            </a:r>
            <a:r>
              <a:rPr lang="en-US" sz="2000" dirty="0" smtClean="0"/>
              <a:t>Experiences</a:t>
            </a:r>
          </a:p>
          <a:p>
            <a:pPr marL="457200" indent="-457200">
              <a:buFont typeface="+mj-lt"/>
              <a:buAutoNum type="arabicPeriod"/>
            </a:pPr>
            <a:r>
              <a:rPr lang="en-US" sz="2000" dirty="0" smtClean="0"/>
              <a:t>Sustainable and Eco-Friendly </a:t>
            </a:r>
            <a:r>
              <a:rPr lang="en-US" sz="2000" dirty="0" smtClean="0"/>
              <a:t>Practices</a:t>
            </a:r>
          </a:p>
          <a:p>
            <a:pPr marL="457200" indent="-457200">
              <a:buFont typeface="+mj-lt"/>
              <a:buAutoNum type="arabicPeriod"/>
            </a:pPr>
            <a:r>
              <a:rPr lang="en-US" sz="2000" dirty="0" smtClean="0"/>
              <a:t>Predictive Maintenance and Asset </a:t>
            </a:r>
            <a:r>
              <a:rPr lang="en-US" sz="2000" dirty="0" smtClean="0"/>
              <a:t>Management</a:t>
            </a:r>
          </a:p>
          <a:p>
            <a:pPr marL="457200" indent="-457200">
              <a:buFont typeface="+mj-lt"/>
              <a:buAutoNum type="arabicPeriod"/>
            </a:pPr>
            <a:r>
              <a:rPr lang="en-US" sz="2000" dirty="0" smtClean="0"/>
              <a:t>Partnerships and Collaborations</a:t>
            </a:r>
            <a:endParaRPr lang="en-US" sz="20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28625" y="1585913"/>
            <a:ext cx="11182182" cy="4389437"/>
          </a:xfrm>
        </p:spPr>
        <p:txBody>
          <a:bodyPr>
            <a:normAutofit fontScale="25000" lnSpcReduction="20000"/>
          </a:bodyPr>
          <a:lstStyle/>
          <a:p>
            <a:r>
              <a:rPr lang="en-US" sz="6400" b="1" dirty="0" smtClean="0">
                <a:latin typeface="Times New Roman" pitchFamily="18" charset="0"/>
                <a:cs typeface="Times New Roman" pitchFamily="18" charset="0"/>
              </a:rPr>
              <a:t>Books:</a:t>
            </a:r>
          </a:p>
          <a:p>
            <a:pPr lvl="1"/>
            <a:r>
              <a:rPr lang="en-US" sz="4900" dirty="0" smtClean="0">
                <a:latin typeface="Times New Roman" pitchFamily="18" charset="0"/>
                <a:cs typeface="Times New Roman" pitchFamily="18" charset="0"/>
              </a:rPr>
              <a:t>"Hotel Management and Operations" by Michael J. O'Fallon and Denney G. Rutherford</a:t>
            </a:r>
          </a:p>
          <a:p>
            <a:pPr lvl="1"/>
            <a:r>
              <a:rPr lang="en-US" sz="4900" dirty="0" smtClean="0">
                <a:latin typeface="Times New Roman" pitchFamily="18" charset="0"/>
                <a:cs typeface="Times New Roman" pitchFamily="18" charset="0"/>
              </a:rPr>
              <a:t>"Data Science for Business: What You Need to Know about Data Mining and Data-Analytic Thinking" by Foster Provost and Tom Fawcett</a:t>
            </a:r>
          </a:p>
          <a:p>
            <a:pPr lvl="1"/>
            <a:r>
              <a:rPr lang="en-US" sz="4900" dirty="0" smtClean="0">
                <a:latin typeface="Times New Roman" pitchFamily="18" charset="0"/>
                <a:cs typeface="Times New Roman" pitchFamily="18" charset="0"/>
              </a:rPr>
              <a:t>"Predictive Analytics for Dummies" by Anasse Bari, Mohamed Chaouchi, and Tommy </a:t>
            </a:r>
            <a:r>
              <a:rPr lang="en-US" sz="4900" dirty="0" smtClean="0">
                <a:latin typeface="Times New Roman" pitchFamily="18" charset="0"/>
                <a:cs typeface="Times New Roman" pitchFamily="18" charset="0"/>
              </a:rPr>
              <a:t>Jung</a:t>
            </a:r>
          </a:p>
          <a:p>
            <a:r>
              <a:rPr lang="en-US" sz="6400" b="1" dirty="0" smtClean="0">
                <a:latin typeface="Times New Roman" pitchFamily="18" charset="0"/>
                <a:cs typeface="Times New Roman" pitchFamily="18" charset="0"/>
              </a:rPr>
              <a:t>Cornell </a:t>
            </a:r>
            <a:r>
              <a:rPr lang="en-US" sz="6400" b="1" dirty="0" smtClean="0">
                <a:latin typeface="Times New Roman" pitchFamily="18" charset="0"/>
                <a:cs typeface="Times New Roman" pitchFamily="18" charset="0"/>
              </a:rPr>
              <a:t>Hospitality </a:t>
            </a:r>
            <a:r>
              <a:rPr lang="en-US" sz="6400" b="1" dirty="0" smtClean="0">
                <a:latin typeface="Times New Roman" pitchFamily="18" charset="0"/>
                <a:cs typeface="Times New Roman" pitchFamily="18" charset="0"/>
              </a:rPr>
              <a:t>Quarterly</a:t>
            </a:r>
            <a:r>
              <a:rPr lang="en-US" sz="6400" b="1" dirty="0" smtClean="0">
                <a:latin typeface="Times New Roman" pitchFamily="18" charset="0"/>
                <a:cs typeface="Times New Roman" pitchFamily="18" charset="0"/>
              </a:rPr>
              <a:t>Academic Journals:</a:t>
            </a:r>
          </a:p>
          <a:p>
            <a:pPr lvl="1"/>
            <a:r>
              <a:rPr lang="en-US" sz="4900" dirty="0" smtClean="0">
                <a:latin typeface="Times New Roman" pitchFamily="18" charset="0"/>
                <a:cs typeface="Times New Roman" pitchFamily="18" charset="0"/>
              </a:rPr>
              <a:t>Journal of Hospitality and Tourism Research</a:t>
            </a:r>
          </a:p>
          <a:p>
            <a:pPr lvl="1"/>
            <a:r>
              <a:rPr lang="en-US" sz="4900" dirty="0" smtClean="0">
                <a:latin typeface="Times New Roman" pitchFamily="18" charset="0"/>
                <a:cs typeface="Times New Roman" pitchFamily="18" charset="0"/>
              </a:rPr>
              <a:t>International Journal of Contemporary Hospitality Management</a:t>
            </a:r>
          </a:p>
          <a:p>
            <a:r>
              <a:rPr lang="en-US" sz="6400" b="1" dirty="0" smtClean="0">
                <a:latin typeface="Times New Roman" pitchFamily="18" charset="0"/>
                <a:cs typeface="Times New Roman" pitchFamily="18" charset="0"/>
              </a:rPr>
              <a:t>Online </a:t>
            </a:r>
            <a:r>
              <a:rPr lang="en-US" sz="6400" b="1" dirty="0" smtClean="0">
                <a:latin typeface="Times New Roman" pitchFamily="18" charset="0"/>
                <a:cs typeface="Times New Roman" pitchFamily="18" charset="0"/>
              </a:rPr>
              <a:t>Courses and Tutorials:</a:t>
            </a:r>
          </a:p>
          <a:p>
            <a:pPr lvl="1"/>
            <a:r>
              <a:rPr lang="en-US" sz="4900" dirty="0" smtClean="0">
                <a:latin typeface="Times New Roman" pitchFamily="18" charset="0"/>
                <a:cs typeface="Times New Roman" pitchFamily="18" charset="0"/>
              </a:rPr>
              <a:t>Coursera: Data Science and Machine Learning courses</a:t>
            </a:r>
          </a:p>
          <a:p>
            <a:pPr lvl="1"/>
            <a:r>
              <a:rPr lang="en-US" sz="4900" dirty="0" smtClean="0">
                <a:latin typeface="Times New Roman" pitchFamily="18" charset="0"/>
                <a:cs typeface="Times New Roman" pitchFamily="18" charset="0"/>
              </a:rPr>
              <a:t>Udemy: Hospitality Management courses</a:t>
            </a:r>
          </a:p>
          <a:p>
            <a:pPr lvl="1"/>
            <a:r>
              <a:rPr lang="en-US" sz="4900" dirty="0" smtClean="0">
                <a:latin typeface="Times New Roman" pitchFamily="18" charset="0"/>
                <a:cs typeface="Times New Roman" pitchFamily="18" charset="0"/>
              </a:rPr>
              <a:t>DataCamp: Data Science and Predictive Analytics courses</a:t>
            </a:r>
          </a:p>
          <a:p>
            <a:r>
              <a:rPr lang="en-US" sz="6400" b="1" dirty="0" smtClean="0">
                <a:latin typeface="Times New Roman" pitchFamily="18" charset="0"/>
                <a:cs typeface="Times New Roman" pitchFamily="18" charset="0"/>
              </a:rPr>
              <a:t>Industry Reports and Whitepapers:</a:t>
            </a:r>
          </a:p>
          <a:p>
            <a:pPr lvl="1"/>
            <a:r>
              <a:rPr lang="en-US" sz="4900" dirty="0" smtClean="0">
                <a:latin typeface="Times New Roman" pitchFamily="18" charset="0"/>
                <a:cs typeface="Times New Roman" pitchFamily="18" charset="0"/>
              </a:rPr>
              <a:t>Reports from hospitality industry research firms such as STR, CBRE Hotels, and Deloitte</a:t>
            </a:r>
          </a:p>
          <a:p>
            <a:r>
              <a:rPr lang="en-US" sz="6400" b="1" dirty="0" smtClean="0">
                <a:latin typeface="Times New Roman" pitchFamily="18" charset="0"/>
                <a:cs typeface="Times New Roman" pitchFamily="18" charset="0"/>
              </a:rPr>
              <a:t>Websites </a:t>
            </a:r>
            <a:r>
              <a:rPr lang="en-US" sz="6400" b="1" dirty="0" smtClean="0">
                <a:latin typeface="Times New Roman" pitchFamily="18" charset="0"/>
                <a:cs typeface="Times New Roman" pitchFamily="18" charset="0"/>
              </a:rPr>
              <a:t>and Blogs:</a:t>
            </a:r>
          </a:p>
          <a:p>
            <a:pPr lvl="1"/>
            <a:r>
              <a:rPr lang="en-US" sz="4900" dirty="0" smtClean="0">
                <a:latin typeface="Times New Roman" pitchFamily="18" charset="0"/>
                <a:cs typeface="Times New Roman" pitchFamily="18" charset="0"/>
              </a:rPr>
              <a:t>HospitalityNet</a:t>
            </a:r>
          </a:p>
          <a:p>
            <a:pPr lvl="1"/>
            <a:r>
              <a:rPr lang="en-US" sz="4900" dirty="0" smtClean="0">
                <a:latin typeface="Times New Roman" pitchFamily="18" charset="0"/>
                <a:cs typeface="Times New Roman" pitchFamily="18" charset="0"/>
              </a:rPr>
              <a:t>Skift</a:t>
            </a:r>
          </a:p>
          <a:p>
            <a:pPr lvl="1"/>
            <a:r>
              <a:rPr lang="en-US" sz="4900" dirty="0" smtClean="0">
                <a:latin typeface="Times New Roman" pitchFamily="18" charset="0"/>
                <a:cs typeface="Times New Roman" pitchFamily="18" charset="0"/>
              </a:rPr>
              <a:t>HotelTechReport</a:t>
            </a:r>
          </a:p>
          <a:p>
            <a:pPr lvl="1"/>
            <a:endParaRPr lang="en-US" dirty="0" smtClean="0"/>
          </a:p>
          <a:p>
            <a:endParaRPr lang="en-US" sz="1600" dirty="0" smtClean="0"/>
          </a:p>
        </p:txBody>
      </p:sp>
    </p:spTree>
    <p:extLst>
      <p:ext uri="{BB962C8B-B14F-4D97-AF65-F5344CB8AC3E}">
        <p14:creationId xmlns:p14="http://schemas.microsoft.com/office/powerpoint/2010/main" xmlns=""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smtClean="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 the data to discover important factors that govern the bookings</a:t>
            </a:r>
            <a:r>
              <a:rPr lang="en-US" sz="1800" dirty="0" smtClean="0">
                <a:latin typeface="Times New Roman" pitchFamily="18" charset="0"/>
                <a:cs typeface="Times New Roman" pitchFamily="18" charset="0"/>
              </a:rPr>
              <a:t>.</a:t>
            </a:r>
          </a:p>
          <a:p>
            <a:pPr marL="305435" indent="-305435"/>
            <a:r>
              <a:rPr lang="en-US" sz="1800" dirty="0" smtClean="0">
                <a:latin typeface="Times New Roman" pitchFamily="18" charset="0"/>
                <a:cs typeface="Times New Roman" pitchFamily="18" charset="0"/>
              </a:rPr>
              <a:t>In the hospitality industry, optimizing hotel bookings is crucial for maximizing revenue and ensuring customer satisfaction. Hotel managers need to understand booking patterns, identify trends, and make data-driven decisions to improve occupancy rates and profitability. The goal of this analysis is to analyze historical booking data and derive actionable insights to enhance booking strategies and operational efficiency.</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2000" b="1" dirty="0" smtClean="0">
                <a:latin typeface="Times New Roman" pitchFamily="18" charset="0"/>
                <a:cs typeface="Times New Roman" pitchFamily="18" charset="0"/>
              </a:rPr>
              <a:t>Data Collection and </a:t>
            </a:r>
            <a:r>
              <a:rPr lang="en-US" sz="2000" b="1" dirty="0" smtClean="0">
                <a:latin typeface="Times New Roman" pitchFamily="18" charset="0"/>
                <a:cs typeface="Times New Roman" pitchFamily="18" charset="0"/>
              </a:rPr>
              <a:t>Cleaning</a:t>
            </a:r>
          </a:p>
          <a:p>
            <a:pPr marL="305435" indent="-305435"/>
            <a:r>
              <a:rPr lang="en-US" sz="2000" b="1" dirty="0" smtClean="0">
                <a:latin typeface="Times New Roman" pitchFamily="18" charset="0"/>
                <a:cs typeface="Times New Roman" pitchFamily="18" charset="0"/>
              </a:rPr>
              <a:t>Exploratory Data Analysis (EDA</a:t>
            </a:r>
            <a:r>
              <a:rPr lang="en-US" sz="2000" b="1" dirty="0" smtClean="0">
                <a:latin typeface="Times New Roman" pitchFamily="18" charset="0"/>
                <a:cs typeface="Times New Roman" pitchFamily="18" charset="0"/>
              </a:rPr>
              <a:t>)</a:t>
            </a:r>
          </a:p>
          <a:p>
            <a:pPr marL="305435" indent="-305435"/>
            <a:r>
              <a:rPr lang="en-US" sz="2000" b="1" dirty="0" smtClean="0">
                <a:latin typeface="Times New Roman" pitchFamily="18" charset="0"/>
                <a:cs typeface="Times New Roman" pitchFamily="18" charset="0"/>
              </a:rPr>
              <a:t>Demand </a:t>
            </a:r>
            <a:r>
              <a:rPr lang="en-US" sz="2000" b="1" dirty="0" smtClean="0">
                <a:latin typeface="Times New Roman" pitchFamily="18" charset="0"/>
                <a:cs typeface="Times New Roman" pitchFamily="18" charset="0"/>
              </a:rPr>
              <a:t>Forecasting</a:t>
            </a:r>
          </a:p>
          <a:p>
            <a:pPr marL="305435" indent="-305435"/>
            <a:r>
              <a:rPr lang="en-US" sz="2000" b="1" dirty="0" smtClean="0">
                <a:latin typeface="Times New Roman" pitchFamily="18" charset="0"/>
                <a:cs typeface="Times New Roman" pitchFamily="18" charset="0"/>
              </a:rPr>
              <a:t>Customer </a:t>
            </a:r>
            <a:r>
              <a:rPr lang="en-US" sz="2000" b="1" dirty="0" smtClean="0">
                <a:latin typeface="Times New Roman" pitchFamily="18" charset="0"/>
                <a:cs typeface="Times New Roman" pitchFamily="18" charset="0"/>
              </a:rPr>
              <a:t>Segmentation</a:t>
            </a:r>
          </a:p>
          <a:p>
            <a:pPr marL="305435" indent="-305435"/>
            <a:r>
              <a:rPr lang="en-US" sz="2000" b="1" dirty="0" smtClean="0">
                <a:latin typeface="Times New Roman" pitchFamily="18" charset="0"/>
                <a:cs typeface="Times New Roman" pitchFamily="18" charset="0"/>
              </a:rPr>
              <a:t>Cancellation </a:t>
            </a:r>
            <a:r>
              <a:rPr lang="en-US" sz="2000" b="1" dirty="0" smtClean="0">
                <a:latin typeface="Times New Roman" pitchFamily="18" charset="0"/>
                <a:cs typeface="Times New Roman" pitchFamily="18" charset="0"/>
              </a:rPr>
              <a:t>Analysis</a:t>
            </a:r>
          </a:p>
          <a:p>
            <a:pPr marL="305435" indent="-305435"/>
            <a:r>
              <a:rPr lang="en-US" sz="2000" b="1" dirty="0" smtClean="0">
                <a:latin typeface="Times New Roman" pitchFamily="18" charset="0"/>
                <a:cs typeface="Times New Roman" pitchFamily="18" charset="0"/>
              </a:rPr>
              <a:t>Optimization </a:t>
            </a:r>
            <a:r>
              <a:rPr lang="en-US" sz="2000" b="1" dirty="0" smtClean="0">
                <a:latin typeface="Times New Roman" pitchFamily="18" charset="0"/>
                <a:cs typeface="Times New Roman" pitchFamily="18" charset="0"/>
              </a:rPr>
              <a:t>Strategies</a:t>
            </a:r>
          </a:p>
          <a:p>
            <a:pPr marL="305435" indent="-305435"/>
            <a:r>
              <a:rPr lang="en-US" sz="2000" b="1" dirty="0" smtClean="0">
                <a:latin typeface="Times New Roman" pitchFamily="18" charset="0"/>
                <a:cs typeface="Times New Roman" pitchFamily="18" charset="0"/>
              </a:rPr>
              <a:t>Performance </a:t>
            </a:r>
            <a:r>
              <a:rPr lang="en-US" sz="2000" b="1" dirty="0" smtClean="0">
                <a:latin typeface="Times New Roman" pitchFamily="18" charset="0"/>
                <a:cs typeface="Times New Roman" pitchFamily="18" charset="0"/>
              </a:rPr>
              <a:t>Evaluation</a:t>
            </a:r>
          </a:p>
          <a:p>
            <a:pPr marL="305435" indent="-305435"/>
            <a:r>
              <a:rPr lang="en-US" sz="2000" b="1" dirty="0" smtClean="0">
                <a:latin typeface="Times New Roman" pitchFamily="18" charset="0"/>
                <a:cs typeface="Times New Roman" pitchFamily="18" charset="0"/>
              </a:rPr>
              <a:t>Recommendations and Action </a:t>
            </a:r>
            <a:r>
              <a:rPr lang="en-US" sz="2000" b="1" dirty="0" smtClean="0">
                <a:latin typeface="Times New Roman" pitchFamily="18" charset="0"/>
                <a:cs typeface="Times New Roman" pitchFamily="18" charset="0"/>
              </a:rPr>
              <a:t>Plan</a:t>
            </a:r>
          </a:p>
          <a:p>
            <a:pPr marL="305435" indent="-305435"/>
            <a:r>
              <a:rPr lang="en-US" sz="2000" b="1" dirty="0" smtClean="0">
                <a:latin typeface="Times New Roman" pitchFamily="18" charset="0"/>
                <a:cs typeface="Times New Roman" pitchFamily="18" charset="0"/>
              </a:rPr>
              <a:t>By following this proposed solution, hotels can gain valuable insights from their booking data, optimize their operations, and drive business growth in the highly competitive hospitality </a:t>
            </a:r>
            <a:r>
              <a:rPr lang="en-US" sz="2000" b="1" dirty="0" smtClean="0">
                <a:latin typeface="Times New Roman" pitchFamily="18" charset="0"/>
                <a:cs typeface="Times New Roman" pitchFamily="18" charset="0"/>
              </a:rPr>
              <a:t>industry.</a:t>
            </a:r>
            <a:endParaRPr lang="en-IN" sz="2000" b="1"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10000"/>
          </a:bodyPr>
          <a:lstStyle/>
          <a:p>
            <a:r>
              <a:rPr lang="en-US" b="1" dirty="0" smtClean="0"/>
              <a:t>Define Objectives</a:t>
            </a:r>
            <a:r>
              <a:rPr lang="en-US" dirty="0" smtClean="0"/>
              <a:t>:</a:t>
            </a:r>
          </a:p>
          <a:p>
            <a:pPr lvl="1"/>
            <a:r>
              <a:rPr lang="en-US" sz="1700" dirty="0" smtClean="0"/>
              <a:t>Clearly define the objectives of the hotel booking analysis, such as optimizing revenue, improving occupancy rates, or enhancing customer satisfaction.</a:t>
            </a:r>
          </a:p>
          <a:p>
            <a:pPr marL="0" indent="0"/>
            <a:r>
              <a:rPr lang="en-US" b="1" dirty="0" smtClean="0"/>
              <a:t>Data Collection</a:t>
            </a:r>
          </a:p>
          <a:p>
            <a:pPr marL="0" indent="0"/>
            <a:r>
              <a:rPr lang="en-US" b="1" dirty="0" smtClean="0"/>
              <a:t>Data </a:t>
            </a:r>
            <a:r>
              <a:rPr lang="en-US" b="1" dirty="0" smtClean="0"/>
              <a:t>Preprocessing</a:t>
            </a:r>
          </a:p>
          <a:p>
            <a:pPr marL="0" indent="0"/>
            <a:r>
              <a:rPr lang="en-US" b="1" dirty="0" smtClean="0"/>
              <a:t>Exploratory Data Analysis (EDA</a:t>
            </a:r>
            <a:r>
              <a:rPr lang="en-US" b="1" dirty="0" smtClean="0"/>
              <a:t>)</a:t>
            </a:r>
          </a:p>
          <a:p>
            <a:pPr marL="0" indent="0"/>
            <a:r>
              <a:rPr lang="en-US" b="1" dirty="0" smtClean="0"/>
              <a:t>Feature </a:t>
            </a:r>
            <a:r>
              <a:rPr lang="en-US" b="1" dirty="0" smtClean="0"/>
              <a:t>Engineering</a:t>
            </a:r>
          </a:p>
          <a:p>
            <a:pPr marL="0" indent="0"/>
            <a:r>
              <a:rPr lang="en-US" b="1" dirty="0" smtClean="0"/>
              <a:t>Modeling and </a:t>
            </a:r>
            <a:r>
              <a:rPr lang="en-US" b="1" dirty="0" smtClean="0"/>
              <a:t>Analysis</a:t>
            </a:r>
          </a:p>
          <a:p>
            <a:pPr marL="0" indent="0"/>
            <a:r>
              <a:rPr lang="en-US" b="1" dirty="0" smtClean="0"/>
              <a:t>Implementation</a:t>
            </a:r>
          </a:p>
          <a:p>
            <a:pPr marL="0" indent="0"/>
            <a:r>
              <a:rPr lang="en-US" b="1" dirty="0" smtClean="0"/>
              <a:t>Continuous </a:t>
            </a:r>
            <a:r>
              <a:rPr lang="en-US" b="1" dirty="0" smtClean="0"/>
              <a:t>Improvement</a:t>
            </a:r>
          </a:p>
          <a:p>
            <a:pPr marL="0" indent="0"/>
            <a:r>
              <a:rPr lang="en-US" b="1" dirty="0" smtClean="0"/>
              <a:t>Documentation and </a:t>
            </a:r>
            <a:r>
              <a:rPr lang="en-US" b="1" dirty="0" smtClean="0"/>
              <a:t>Communication</a:t>
            </a:r>
          </a:p>
          <a:p>
            <a:pPr marL="0" indent="0"/>
            <a:r>
              <a:rPr lang="en-US" dirty="0" smtClean="0"/>
              <a:t>By following this systematic approach, hotels can leverage data-driven insights to optimize their booking processes, improve operational efficiency, and enhance overall business performance in the competitive hospitality industry</a:t>
            </a:r>
            <a:r>
              <a:rPr lang="en-US" dirty="0" smtClean="0"/>
              <a:t>.</a:t>
            </a:r>
            <a:endParaRPr lang="en-IN" sz="1800" dirty="0" smtClean="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sz="2800" b="1" u="sng" dirty="0" smtClean="0"/>
              <a:t>Algorithm</a:t>
            </a:r>
            <a:r>
              <a:rPr lang="en-US" sz="2800" b="1" u="sng" dirty="0" smtClean="0"/>
              <a:t>:</a:t>
            </a:r>
            <a:endParaRPr lang="en-IN" sz="2800" b="1" u="sng" dirty="0" smtClean="0"/>
          </a:p>
          <a:p>
            <a:pPr marL="305435" indent="-305435"/>
            <a:r>
              <a:rPr lang="en-US" b="1" dirty="0" smtClean="0"/>
              <a:t>Data Collection &amp; </a:t>
            </a:r>
            <a:r>
              <a:rPr lang="en-US" b="1" dirty="0" smtClean="0"/>
              <a:t>Preprocessing</a:t>
            </a:r>
          </a:p>
          <a:p>
            <a:pPr marL="305435" indent="-305435"/>
            <a:r>
              <a:rPr lang="en-US" b="1" dirty="0" smtClean="0"/>
              <a:t>Exploratory Data Analysis (EDA</a:t>
            </a:r>
            <a:r>
              <a:rPr lang="en-US" b="1" dirty="0" smtClean="0"/>
              <a:t>)</a:t>
            </a:r>
          </a:p>
          <a:p>
            <a:pPr marL="305435" indent="-305435"/>
            <a:r>
              <a:rPr lang="en-US" b="1" dirty="0" smtClean="0"/>
              <a:t>Feature </a:t>
            </a:r>
            <a:r>
              <a:rPr lang="en-US" b="1" dirty="0" smtClean="0"/>
              <a:t>Engineering</a:t>
            </a:r>
          </a:p>
          <a:p>
            <a:pPr marL="305435" indent="-305435"/>
            <a:r>
              <a:rPr lang="en-US" b="1" dirty="0" smtClean="0"/>
              <a:t>Model </a:t>
            </a:r>
            <a:r>
              <a:rPr lang="en-US" b="1" dirty="0" smtClean="0"/>
              <a:t>Development</a:t>
            </a:r>
          </a:p>
          <a:p>
            <a:pPr marL="305435" indent="-305435"/>
            <a:r>
              <a:rPr lang="en-US" b="1" dirty="0" smtClean="0"/>
              <a:t>Optimization &amp; </a:t>
            </a:r>
            <a:r>
              <a:rPr lang="en-US" b="1" dirty="0" smtClean="0"/>
              <a:t>Deployment</a:t>
            </a:r>
          </a:p>
          <a:p>
            <a:pPr marL="305435" indent="-305435"/>
            <a:r>
              <a:rPr lang="en-US" b="1" dirty="0" smtClean="0"/>
              <a:t>Monitoring &amp; </a:t>
            </a:r>
            <a:r>
              <a:rPr lang="en-US" b="1" dirty="0" smtClean="0"/>
              <a:t>Maintenance</a:t>
            </a:r>
          </a:p>
          <a:p>
            <a:pPr marL="305435" indent="-305435"/>
            <a:r>
              <a:rPr lang="en-US" sz="2800" b="1" u="sng" dirty="0" smtClean="0"/>
              <a:t>Deployment Considerations:</a:t>
            </a:r>
          </a:p>
          <a:p>
            <a:pPr marL="305435" indent="-305435"/>
            <a:r>
              <a:rPr lang="en-US" b="1" dirty="0" smtClean="0"/>
              <a:t>Infrastructure,</a:t>
            </a:r>
            <a:r>
              <a:rPr lang="en-US" b="1" dirty="0" smtClean="0"/>
              <a:t> Model Deployment </a:t>
            </a:r>
            <a:r>
              <a:rPr lang="en-US" b="1" dirty="0" smtClean="0"/>
              <a:t>Options,</a:t>
            </a:r>
            <a:r>
              <a:rPr lang="en-US" b="1" dirty="0" smtClean="0"/>
              <a:t> Integration with Existing </a:t>
            </a:r>
            <a:r>
              <a:rPr lang="en-US" b="1" dirty="0" smtClean="0"/>
              <a:t>Systems,</a:t>
            </a:r>
            <a:r>
              <a:rPr lang="en-US" b="1" dirty="0" smtClean="0"/>
              <a:t> Security &amp; </a:t>
            </a:r>
            <a:r>
              <a:rPr lang="en-US" b="1" dirty="0" smtClean="0"/>
              <a:t>Compliance,</a:t>
            </a:r>
            <a:r>
              <a:rPr lang="en-US" b="1" dirty="0" smtClean="0"/>
              <a:t> Monitoring &amp; </a:t>
            </a:r>
            <a:r>
              <a:rPr lang="en-US" b="1" dirty="0" smtClean="0"/>
              <a:t>Logging,</a:t>
            </a:r>
            <a:r>
              <a:rPr lang="en-US" b="1" dirty="0" smtClean="0"/>
              <a:t> Version Control &amp; </a:t>
            </a:r>
            <a:r>
              <a:rPr lang="en-US" b="1" dirty="0" smtClean="0"/>
              <a:t>Rollback, and </a:t>
            </a:r>
            <a:r>
              <a:rPr lang="en-US" b="1" dirty="0" smtClean="0"/>
              <a:t>Documentation &amp; </a:t>
            </a:r>
            <a:r>
              <a:rPr lang="en-US" b="1" dirty="0" smtClean="0"/>
              <a:t>Training.</a:t>
            </a:r>
            <a:r>
              <a:rPr lang="en-IN" b="1" dirty="0" smtClean="0"/>
              <a:t>          </a:t>
            </a:r>
            <a:endParaRPr lang="en-US" b="1" dirty="0" smtClean="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800" b="1" u="sng" dirty="0" smtClean="0">
                <a:solidFill>
                  <a:schemeClr val="accent1"/>
                </a:solidFill>
                <a:latin typeface="Arial" panose="020B0604020202020204" pitchFamily="34" charset="0"/>
                <a:cs typeface="Arial" panose="020B0604020202020204" pitchFamily="34" charset="0"/>
              </a:rPr>
              <a:t>Hotel booking </a:t>
            </a:r>
            <a:r>
              <a:rPr lang="en-US" sz="2800" b="1" u="sng" dirty="0" smtClean="0">
                <a:solidFill>
                  <a:schemeClr val="accent1"/>
                </a:solidFill>
                <a:latin typeface="Arial" panose="020B0604020202020204" pitchFamily="34" charset="0"/>
                <a:cs typeface="Arial" panose="020B0604020202020204" pitchFamily="34" charset="0"/>
              </a:rPr>
              <a:t>analysis output</a:t>
            </a:r>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a:p>
        </p:txBody>
      </p:sp>
      <p:pic>
        <p:nvPicPr>
          <p:cNvPr id="4" name="Picture 3" descr="Screenshot (11).png"/>
          <p:cNvPicPr>
            <a:picLocks noChangeAspect="1"/>
          </p:cNvPicPr>
          <p:nvPr/>
        </p:nvPicPr>
        <p:blipFill>
          <a:blip r:embed="rId2"/>
          <a:stretch>
            <a:fillRect/>
          </a:stretch>
        </p:blipFill>
        <p:spPr>
          <a:xfrm>
            <a:off x="657224" y="1738668"/>
            <a:ext cx="10658476" cy="427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2).png"/>
          <p:cNvPicPr>
            <a:picLocks noGrp="1" noChangeAspect="1"/>
          </p:cNvPicPr>
          <p:nvPr>
            <p:ph idx="1"/>
          </p:nvPr>
        </p:nvPicPr>
        <p:blipFill>
          <a:blip r:embed="rId2"/>
          <a:stretch>
            <a:fillRect/>
          </a:stretch>
        </p:blipFill>
        <p:spPr>
          <a:xfrm>
            <a:off x="436372" y="857251"/>
            <a:ext cx="11150791" cy="50577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3) 1.png"/>
          <p:cNvPicPr>
            <a:picLocks noGrp="1" noChangeAspect="1"/>
          </p:cNvPicPr>
          <p:nvPr>
            <p:ph idx="1"/>
          </p:nvPr>
        </p:nvPicPr>
        <p:blipFill>
          <a:blip r:embed="rId2"/>
          <a:stretch>
            <a:fillRect/>
          </a:stretch>
        </p:blipFill>
        <p:spPr>
          <a:xfrm>
            <a:off x="585788" y="642937"/>
            <a:ext cx="11129962" cy="3357563"/>
          </a:xfrm>
          <a:prstGeom prst="rect">
            <a:avLst/>
          </a:prstGeom>
          <a:ln>
            <a:noFill/>
          </a:ln>
          <a:effectLst>
            <a:outerShdw blurRad="292100" dist="139700" dir="2700000" algn="tl" rotWithShape="0">
              <a:srgbClr val="333333">
                <a:alpha val="65000"/>
              </a:srgbClr>
            </a:outerShdw>
          </a:effectLst>
        </p:spPr>
      </p:pic>
      <p:pic>
        <p:nvPicPr>
          <p:cNvPr id="7" name="Content Placeholder 3" descr="Screenshot (13) 2.png"/>
          <p:cNvPicPr>
            <a:picLocks noChangeAspect="1"/>
          </p:cNvPicPr>
          <p:nvPr/>
        </p:nvPicPr>
        <p:blipFill>
          <a:blip r:embed="rId3"/>
          <a:stretch>
            <a:fillRect/>
          </a:stretch>
        </p:blipFill>
        <p:spPr>
          <a:xfrm>
            <a:off x="600076" y="4129158"/>
            <a:ext cx="11001374" cy="18715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767</Words>
  <Application>Microsoft Office PowerPoint</Application>
  <PresentationFormat>Custom</PresentationFormat>
  <Paragraphs>94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Hotel booking analysis</vt:lpstr>
      <vt:lpstr>OUTLINE</vt:lpstr>
      <vt:lpstr>Problem Statement</vt:lpstr>
      <vt:lpstr>Proposed Solution</vt:lpstr>
      <vt:lpstr>System  Approach</vt:lpstr>
      <vt:lpstr>Algorithm &amp; Deployment</vt:lpstr>
      <vt:lpstr>Result</vt:lpstr>
      <vt:lpstr>Slide 8</vt:lpstr>
      <vt:lpstr>Slide 9</vt:lpstr>
      <vt:lpstr>Slide 10</vt:lpstr>
      <vt:lpstr>Slide 11</vt:lpstr>
      <vt:lpstr>Slide 12</vt:lpstr>
      <vt:lpstr>Slide 13</vt:lpstr>
      <vt:lpstr>Slide 14</vt:lpstr>
      <vt:lpstr>Slide 15</vt:lpstr>
      <vt:lpstr>Slide 16</vt:lpstr>
      <vt:lpstr>Conclusion</vt:lpstr>
      <vt:lpstr>Slide 18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 keyan</cp:lastModifiedBy>
  <cp:revision>33</cp:revision>
  <dcterms:created xsi:type="dcterms:W3CDTF">2021-05-26T16:50:10Z</dcterms:created>
  <dcterms:modified xsi:type="dcterms:W3CDTF">2024-04-08T09:52:10Z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