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！" initials="！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54038" y="674688"/>
            <a:ext cx="5994400" cy="337185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E3DA40-B7DD-493B-9661-2A5592E5A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k42yy/DeMoSeg" TargetMode="Externa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kk42yy/DeMoSeg_Slicer" TargetMode="Externa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0" y="1508125"/>
            <a:ext cx="12192000" cy="1602105"/>
          </a:xfrm>
          <a:prstGeom prst="rect">
            <a:avLst/>
          </a:prstGeom>
          <a:solidFill>
            <a:srgbClr val="1C5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4000" dirty="0">
                <a:solidFill>
                  <a:srgbClr val="FFFFFF"/>
                </a:solidFill>
                <a:uFillTx/>
                <a:latin typeface="+mj-lt"/>
                <a:ea typeface="微软雅黑" panose="020B0503020204020204" charset="-122"/>
                <a:cs typeface="+mj-lt"/>
                <a:sym typeface="Verdana" panose="020B0604030504040204" pitchFamily="34" charset="0"/>
              </a:rPr>
              <a:t>BrainTumorDeMoSeg Instructions</a:t>
            </a:r>
            <a:endParaRPr lang="en-US" sz="4000" dirty="0">
              <a:solidFill>
                <a:srgbClr val="FFFFFF"/>
              </a:solidFill>
              <a:uFillTx/>
              <a:latin typeface="+mj-lt"/>
              <a:ea typeface="微软雅黑" panose="020B0503020204020204" charset="-122"/>
              <a:cs typeface="+mj-lt"/>
              <a:sym typeface="Verdana" panose="020B0604030504040204" pitchFamily="34" charset="0"/>
            </a:endParaRPr>
          </a:p>
        </p:txBody>
      </p:sp>
      <p:sp>
        <p:nvSpPr>
          <p:cNvPr id="16389" name="文本框 2"/>
          <p:cNvSpPr txBox="1">
            <a:spLocks noChangeArrowheads="1"/>
          </p:cNvSpPr>
          <p:nvPr/>
        </p:nvSpPr>
        <p:spPr bwMode="auto">
          <a:xfrm>
            <a:off x="5502731" y="5961516"/>
            <a:ext cx="11137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1C5C8C"/>
                </a:solidFill>
                <a:latin typeface="+mn-lt"/>
                <a:cs typeface="+mn-lt"/>
              </a:rPr>
              <a:t>2024.</a:t>
            </a:r>
            <a:r>
              <a:rPr lang="en-US" dirty="0">
                <a:solidFill>
                  <a:srgbClr val="1C5C8C"/>
                </a:solidFill>
                <a:latin typeface="+mn-lt"/>
                <a:cs typeface="+mn-lt"/>
              </a:rPr>
              <a:t>4.11</a:t>
            </a:r>
            <a:endParaRPr lang="en-US" dirty="0">
              <a:solidFill>
                <a:srgbClr val="1C5C8C"/>
              </a:solidFill>
              <a:latin typeface="+mn-lt"/>
              <a:cs typeface="+mn-lt"/>
            </a:endParaRPr>
          </a:p>
        </p:txBody>
      </p:sp>
      <p:pic>
        <p:nvPicPr>
          <p:cNvPr id="9" name="Picture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55419" cy="104416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图片 9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19" y="120126"/>
            <a:ext cx="1785620" cy="8039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5944" y="3428831"/>
            <a:ext cx="10967720" cy="2399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defTabSz="914400">
              <a:lnSpc>
                <a:spcPct val="125000"/>
              </a:lnSpc>
              <a:defRPr/>
            </a:pP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Kaixiang Yang, Wenqi Shan, </a:t>
            </a:r>
            <a:r>
              <a:rPr lang="en-US" altLang="zh-CN" sz="2400" dirty="0" err="1">
                <a:ea typeface="微软雅黑" panose="020B0503020204020204" charset="-122"/>
                <a:cs typeface="+mn-lt"/>
                <a:sym typeface="+mn-ea"/>
              </a:rPr>
              <a:t>Qiang</a:t>
            </a: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 Li, Zhiwei Wang</a:t>
            </a:r>
            <a:endParaRPr lang="en-US" altLang="zh-CN" sz="2400" baseline="30000" dirty="0">
              <a:ea typeface="微软雅黑" panose="020B0503020204020204" charset="-122"/>
              <a:cs typeface="+mn-lt"/>
              <a:sym typeface="+mn-ea"/>
            </a:endParaRPr>
          </a:p>
          <a:p>
            <a:pPr algn="ctr" defTabSz="914400">
              <a:lnSpc>
                <a:spcPct val="125000"/>
              </a:lnSpc>
              <a:defRPr/>
            </a:pP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Wuhan National Laboratory for Optoelectronics and with MoE Key Laboratory for</a:t>
            </a:r>
            <a:endParaRPr lang="en-US" altLang="zh-CN" sz="2400" dirty="0">
              <a:ea typeface="微软雅黑" panose="020B0503020204020204" charset="-122"/>
              <a:cs typeface="+mn-lt"/>
              <a:sym typeface="+mn-ea"/>
            </a:endParaRPr>
          </a:p>
          <a:p>
            <a:pPr algn="ctr" defTabSz="914400">
              <a:lnSpc>
                <a:spcPct val="125000"/>
              </a:lnSpc>
              <a:defRPr/>
            </a:pP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Biomedical Photonics</a:t>
            </a:r>
            <a:endParaRPr lang="en-US" altLang="zh-CN" sz="2400" dirty="0">
              <a:ea typeface="微软雅黑" panose="020B0503020204020204" charset="-122"/>
              <a:cs typeface="+mn-lt"/>
              <a:sym typeface="+mn-ea"/>
            </a:endParaRPr>
          </a:p>
          <a:p>
            <a:pPr algn="ctr" defTabSz="914400">
              <a:lnSpc>
                <a:spcPct val="125000"/>
              </a:lnSpc>
              <a:defRPr/>
            </a:pP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College of Life Science and Technology, Huazhong University of Science and Technology,</a:t>
            </a:r>
            <a:endParaRPr lang="en-US" altLang="zh-CN" sz="2400" dirty="0">
              <a:ea typeface="微软雅黑" panose="020B0503020204020204" charset="-122"/>
              <a:cs typeface="+mn-lt"/>
              <a:sym typeface="+mn-ea"/>
            </a:endParaRPr>
          </a:p>
          <a:p>
            <a:pPr algn="ctr" defTabSz="914400">
              <a:lnSpc>
                <a:spcPct val="125000"/>
              </a:lnSpc>
              <a:defRPr/>
            </a:pPr>
            <a:r>
              <a:rPr lang="en-US" altLang="zh-CN" sz="2400" dirty="0">
                <a:ea typeface="微软雅黑" panose="020B0503020204020204" charset="-122"/>
                <a:cs typeface="+mn-lt"/>
                <a:sym typeface="+mn-ea"/>
              </a:rPr>
              <a:t>Wuhan, China</a:t>
            </a:r>
            <a:endParaRPr lang="en-US" altLang="zh-CN" sz="2400" dirty="0">
              <a:ea typeface="微软雅黑" panose="020B0503020204020204" charset="-122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1.Introduction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53060" y="2352040"/>
            <a:ext cx="11767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BrainTumorDeMoSeg is based on the 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  <a:hlinkClick r:id="rId4" action="ppaction://hlinkfile"/>
              </a:rPr>
              <a:t>DeMoSeg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 and integrated into 3d Slicer.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It is an automatic segmenting tools for incomplete brain tumors segmentation, T1, T1ce, T2 and FLAIR MRI are valid modalities.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MRI images should be </a:t>
            </a:r>
            <a:r>
              <a:rPr lang="en-US" sz="2800" b="1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skull-stripped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 and </a:t>
            </a:r>
            <a:r>
              <a:rPr lang="en-US" sz="2800" b="1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co-registered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. 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Originally developed by Kaixiang Yang, Wenqi Shan, Qiang Li, Zhiwei Wang and etc. 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93440" y="761365"/>
            <a:ext cx="5405120" cy="1409700"/>
            <a:chOff x="557" y="1144"/>
            <a:chExt cx="8512" cy="2220"/>
          </a:xfrm>
        </p:grpSpPr>
        <p:sp>
          <p:nvSpPr>
            <p:cNvPr id="5" name="圆角矩形 4"/>
            <p:cNvSpPr/>
            <p:nvPr/>
          </p:nvSpPr>
          <p:spPr>
            <a:xfrm>
              <a:off x="557" y="1144"/>
              <a:ext cx="8513" cy="2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 descr="BrainTumorDeMoSe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" y="1278"/>
              <a:ext cx="1920" cy="192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883" y="1948"/>
              <a:ext cx="603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2000">
                  <a:uFillTx/>
                  <a:ea typeface="楷体" panose="02010609060101010101" charset="-122"/>
                  <a:cs typeface="+mn-lt"/>
                  <a:sym typeface="+mn-ea"/>
                </a:rPr>
                <a:t>BrainTumorDeMoSeg version 1.0.0</a:t>
              </a:r>
              <a:endParaRPr lang="en-US" sz="2000">
                <a:uFillTx/>
                <a:ea typeface="楷体" panose="02010609060101010101" charset="-122"/>
                <a:cs typeface="+mn-lt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2.Install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53060" y="857250"/>
            <a:ext cx="117678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Step1: Downloading 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  <a:hlinkClick r:id="rId4" action="ppaction://hlinkfile"/>
              </a:rPr>
              <a:t>BrainTumorDeMoSeg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  <a:hlinkClick r:id="rId4" action="ppaction://hlinkfile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Step2: It is recommended to place the folder in the slicer directory, e.g.,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    D:/3D Slicer/Slicer 5.6.2/Extensions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Step3: Load from 3D Slicer, 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Modules</a:t>
            </a:r>
            <a:r>
              <a:rPr lang="en-US" sz="2800" b="1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Developer Tools</a:t>
            </a:r>
            <a:r>
              <a:rPr lang="en-US" sz="2800" b="1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Extension Wizard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  →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Select Extension</a:t>
            </a:r>
            <a:endParaRPr lang="en-US" sz="2800">
              <a:solidFill>
                <a:schemeClr val="tx1"/>
              </a:solidFill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Step4: Use it at, 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Modules</a:t>
            </a:r>
            <a:r>
              <a:rPr lang="en-US" sz="2800" b="1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Segmentation</a:t>
            </a:r>
            <a:r>
              <a:rPr lang="en-US" sz="2800" b="1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BrainTumorDeMoSeg</a:t>
            </a:r>
            <a:endParaRPr lang="en-US" sz="2800" b="1">
              <a:solidFill>
                <a:srgbClr val="C00000"/>
              </a:solidFill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39360"/>
            <a:ext cx="4152900" cy="153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4834890"/>
            <a:ext cx="4185285" cy="1886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225" y="5354320"/>
            <a:ext cx="4171950" cy="847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3.Interface Introduction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11371"/>
          <a:stretch>
            <a:fillRect/>
          </a:stretch>
        </p:blipFill>
        <p:spPr>
          <a:xfrm>
            <a:off x="3448050" y="1014730"/>
            <a:ext cx="5162550" cy="57067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48050" y="2723515"/>
            <a:ext cx="5224145" cy="995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047365" y="1733550"/>
            <a:ext cx="287655" cy="2012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" y="1553845"/>
            <a:ext cx="22142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Input Volume</a:t>
            </a:r>
            <a:endParaRPr lang="en-US" alt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48050" y="1093470"/>
            <a:ext cx="5224145" cy="1563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047365" y="3120390"/>
            <a:ext cx="287655" cy="2012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8635" y="2964815"/>
            <a:ext cx="24257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Output Volume</a:t>
            </a:r>
            <a:endParaRPr lang="en-US" alt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48050" y="3785235"/>
            <a:ext cx="5224145" cy="1081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3047365" y="4225290"/>
            <a:ext cx="287655" cy="20129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8635" y="4064635"/>
            <a:ext cx="24257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Package Install</a:t>
            </a:r>
            <a:endParaRPr lang="en-US" alt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4.1 Application-Package Install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t="11371"/>
          <a:stretch>
            <a:fillRect/>
          </a:stretch>
        </p:blipFill>
        <p:spPr>
          <a:xfrm>
            <a:off x="265430" y="1014730"/>
            <a:ext cx="5162550" cy="570674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430" y="3785235"/>
            <a:ext cx="5224145" cy="1081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26100" y="1830070"/>
            <a:ext cx="63919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First-time use of BTD requires installation of packages like torch</a:t>
            </a:r>
            <a:r>
              <a:rPr lang="zh-CN" altLang="en-US" sz="2800">
                <a:uFillTx/>
                <a:ea typeface="楷体" panose="02010609060101010101" charset="-122"/>
                <a:cs typeface="+mn-lt"/>
                <a:sym typeface="+mn-ea"/>
              </a:rPr>
              <a:t>：</a:t>
            </a:r>
            <a:endParaRPr lang="zh-CN" alt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    1.</a:t>
            </a: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click: Force reinstall</a:t>
            </a:r>
            <a:endParaRPr 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    2.restart: 3D Slicer</a:t>
            </a:r>
            <a:endParaRPr lang="en-US" altLang="zh-CN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662940" y="697865"/>
            <a:ext cx="10690860" cy="30283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4.2 Application-DeMoSeg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22985" y="869950"/>
            <a:ext cx="9851390" cy="2747630"/>
            <a:chOff x="268" y="4118"/>
            <a:chExt cx="17453" cy="512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1" y="4118"/>
              <a:ext cx="12140" cy="386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68" y="5250"/>
              <a:ext cx="4462" cy="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If any modalities are missing, set as None</a:t>
              </a:r>
              <a:endParaRPr lang="en-US" altLang="zh-CN" sz="200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4730" y="4990"/>
              <a:ext cx="672" cy="1862"/>
            </a:xfrm>
            <a:prstGeom prst="leftBrace">
              <a:avLst>
                <a:gd name="adj1" fmla="val 69270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4410" y="7310"/>
              <a:ext cx="1266" cy="7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68" y="8228"/>
              <a:ext cx="5346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Testing Time Augmentation</a:t>
              </a:r>
              <a:endParaRPr lang="en-US" altLang="zh-CN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35" y="8497"/>
              <a:ext cx="5346" cy="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/>
                <a:t>Force to use CPU</a:t>
              </a:r>
              <a:endParaRPr lang="en-US" altLang="zh-CN" sz="20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7233" y="7857"/>
              <a:ext cx="1663" cy="7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270" y="4246245"/>
            <a:ext cx="5804535" cy="25336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0180" y="4044950"/>
            <a:ext cx="52679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If T1, T1ce and FLAIR are present, T2 is missing:</a:t>
            </a:r>
            <a:endParaRPr lang="zh-CN" alt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    1.</a:t>
            </a:r>
            <a:r>
              <a:rPr lang="en-US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set</a:t>
            </a: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 each modality</a:t>
            </a:r>
            <a:endParaRPr 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    2.click </a:t>
            </a:r>
            <a:r>
              <a:rPr lang="en-US" altLang="zh-CN" sz="2800" b="1">
                <a:solidFill>
                  <a:srgbClr val="C00000"/>
                </a:solidFill>
                <a:uFillTx/>
                <a:ea typeface="楷体" panose="02010609060101010101" charset="-122"/>
                <a:cs typeface="+mn-lt"/>
                <a:sym typeface="+mn-ea"/>
              </a:rPr>
              <a:t>Apply</a:t>
            </a: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 button</a:t>
            </a:r>
            <a:endParaRPr lang="en-US" altLang="zh-CN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4.2 Application-DeMoSeg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180" y="1006475"/>
            <a:ext cx="63919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If require TTA but CUDA is unavailable:</a:t>
            </a:r>
            <a:endParaRPr lang="zh-CN" alt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1.</a:t>
            </a:r>
            <a:r>
              <a:rPr lang="en-US" sz="2800">
                <a:solidFill>
                  <a:schemeClr val="tx1"/>
                </a:solidFill>
                <a:uFillTx/>
                <a:ea typeface="楷体" panose="02010609060101010101" charset="-122"/>
                <a:cs typeface="+mn-lt"/>
                <a:sym typeface="+mn-ea"/>
              </a:rPr>
              <a:t>Forbid TTA</a:t>
            </a:r>
            <a:endParaRPr lang="en-US" sz="2800">
              <a:uFillTx/>
              <a:ea typeface="楷体" panose="02010609060101010101" charset="-122"/>
              <a:cs typeface="+mn-lt"/>
              <a:sym typeface="+mn-ea"/>
            </a:endParaRPr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2.Still </a:t>
            </a:r>
            <a:r>
              <a:rPr lang="en-US" altLang="zh-CN" sz="2800">
                <a:uFillTx/>
                <a:ea typeface="楷体" panose="02010609060101010101" charset="-122"/>
                <a:cs typeface="+mn-lt"/>
                <a:sym typeface="+mn-ea"/>
              </a:rPr>
              <a:t>TTA</a:t>
            </a:r>
            <a:endParaRPr lang="en-US" altLang="zh-CN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40" y="1928495"/>
            <a:ext cx="4914900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85" y="4389120"/>
            <a:ext cx="5181600" cy="2209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185" y="3743960"/>
            <a:ext cx="4264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Forbid TTA</a:t>
            </a:r>
            <a:endParaRPr lang="en-US" alt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7310" y="3743960"/>
            <a:ext cx="4264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Still TTA</a:t>
            </a:r>
            <a:endParaRPr lang="en-US" alt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310" y="4388485"/>
            <a:ext cx="5082030" cy="2210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92875" y="4763770"/>
            <a:ext cx="1463040" cy="12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5B1DE68-3DE1-4A10-AB36-C67A88E8971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1C5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"/>
            </p:custDataLst>
          </p:nvPr>
        </p:nvSpPr>
        <p:spPr>
          <a:xfrm>
            <a:off x="129291" y="-846"/>
            <a:ext cx="8856663" cy="64516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4.3 Application-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charset="-122"/>
                <a:cs typeface="+mj-lt"/>
              </a:rPr>
              <a:t>Postprocess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charset="-122"/>
              <a:cs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9540" y="740410"/>
            <a:ext cx="1055814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Use Segmentation and other Tools in 3D Slicer to </a:t>
            </a: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postprocess and save </a:t>
            </a:r>
            <a:r>
              <a:rPr lang="en-US" sz="2800">
                <a:uFillTx/>
                <a:ea typeface="楷体" panose="02010609060101010101" charset="-122"/>
                <a:cs typeface="+mn-lt"/>
                <a:sym typeface="+mn-ea"/>
              </a:rPr>
              <a:t>segmentation.</a:t>
            </a:r>
            <a:endParaRPr lang="en-US" sz="2800">
              <a:uFillTx/>
              <a:ea typeface="楷体" panose="02010609060101010101" charset="-122"/>
              <a:cs typeface="+mn-lt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75" y="2435860"/>
            <a:ext cx="7576820" cy="392049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NWY4NTk0YzYyMzhjMTM0ZGRmOGE1YWM4ZTllOTRkYj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演示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Verdana</vt:lpstr>
      <vt:lpstr>Wingdings</vt:lpstr>
      <vt:lpstr>楷体</vt:lpstr>
      <vt:lpstr>Times New Roman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杨凯翔</cp:lastModifiedBy>
  <cp:revision>14</cp:revision>
  <dcterms:created xsi:type="dcterms:W3CDTF">2023-08-09T12:44:00Z</dcterms:created>
  <dcterms:modified xsi:type="dcterms:W3CDTF">2024-04-11T08:16:52Z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