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7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00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1267" y="2385226"/>
            <a:ext cx="9456017" cy="7134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975614"/>
            <a:ext cx="10270490" cy="1011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81138"/>
            <a:ext cx="12834619" cy="172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648067"/>
            <a:ext cx="9182735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4758" y="0"/>
            <a:ext cx="12093178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582768"/>
            <a:ext cx="12175490" cy="547169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>
              <a:lnSpc>
                <a:spcPts val="11030"/>
              </a:lnSpc>
              <a:spcBef>
                <a:spcPts val="495"/>
              </a:spcBef>
            </a:pPr>
            <a:r>
              <a:rPr lang="en-US" sz="9600" dirty="0"/>
              <a:t>Credit Profile Analysis &amp; Predictive Insights</a:t>
            </a:r>
            <a:br>
              <a:rPr lang="en-US" sz="3200" dirty="0"/>
            </a:br>
            <a:r>
              <a:rPr lang="en-US" sz="3600" dirty="0"/>
              <a:t>Analyze customer credit profiles and provide insights.</a:t>
            </a:r>
            <a:endParaRPr lang="en-IN" sz="36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36702" y="1032855"/>
            <a:ext cx="721360" cy="408940"/>
            <a:chOff x="16536702" y="1032855"/>
            <a:chExt cx="721360" cy="408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2629" y="1032855"/>
              <a:ext cx="342809" cy="2532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36695" y="1171091"/>
              <a:ext cx="721360" cy="270510"/>
            </a:xfrm>
            <a:custGeom>
              <a:avLst/>
              <a:gdLst/>
              <a:ahLst/>
              <a:cxnLst/>
              <a:rect l="l" t="t" r="r" b="b"/>
              <a:pathLst>
                <a:path w="721359" h="270509">
                  <a:moveTo>
                    <a:pt x="255714" y="68618"/>
                  </a:moveTo>
                  <a:lnTo>
                    <a:pt x="248958" y="61950"/>
                  </a:lnTo>
                  <a:lnTo>
                    <a:pt x="228752" y="44843"/>
                  </a:lnTo>
                  <a:lnTo>
                    <a:pt x="218592" y="36233"/>
                  </a:lnTo>
                  <a:lnTo>
                    <a:pt x="187350" y="18161"/>
                  </a:lnTo>
                  <a:lnTo>
                    <a:pt x="155333" y="7772"/>
                  </a:lnTo>
                  <a:lnTo>
                    <a:pt x="122682" y="5118"/>
                  </a:lnTo>
                  <a:lnTo>
                    <a:pt x="75603" y="14846"/>
                  </a:lnTo>
                  <a:lnTo>
                    <a:pt x="38963" y="33909"/>
                  </a:lnTo>
                  <a:lnTo>
                    <a:pt x="25628" y="44424"/>
                  </a:lnTo>
                  <a:lnTo>
                    <a:pt x="14846" y="52920"/>
                  </a:lnTo>
                  <a:lnTo>
                    <a:pt x="5372" y="62458"/>
                  </a:lnTo>
                  <a:lnTo>
                    <a:pt x="0" y="68618"/>
                  </a:lnTo>
                  <a:lnTo>
                    <a:pt x="5372" y="74790"/>
                  </a:lnTo>
                  <a:lnTo>
                    <a:pt x="14846" y="84328"/>
                  </a:lnTo>
                  <a:lnTo>
                    <a:pt x="38963" y="103339"/>
                  </a:lnTo>
                  <a:lnTo>
                    <a:pt x="75603" y="122402"/>
                  </a:lnTo>
                  <a:lnTo>
                    <a:pt x="122682" y="132130"/>
                  </a:lnTo>
                  <a:lnTo>
                    <a:pt x="123545" y="132067"/>
                  </a:lnTo>
                  <a:lnTo>
                    <a:pt x="155333" y="129476"/>
                  </a:lnTo>
                  <a:lnTo>
                    <a:pt x="187350" y="119087"/>
                  </a:lnTo>
                  <a:lnTo>
                    <a:pt x="218592" y="101015"/>
                  </a:lnTo>
                  <a:lnTo>
                    <a:pt x="248958" y="75298"/>
                  </a:lnTo>
                  <a:lnTo>
                    <a:pt x="255714" y="68618"/>
                  </a:lnTo>
                  <a:close/>
                </a:path>
                <a:path w="721359" h="270509">
                  <a:moveTo>
                    <a:pt x="355257" y="88938"/>
                  </a:moveTo>
                  <a:lnTo>
                    <a:pt x="345821" y="88988"/>
                  </a:lnTo>
                  <a:lnTo>
                    <a:pt x="336257" y="90474"/>
                  </a:lnTo>
                  <a:lnTo>
                    <a:pt x="276225" y="99758"/>
                  </a:lnTo>
                  <a:lnTo>
                    <a:pt x="228447" y="126428"/>
                  </a:lnTo>
                  <a:lnTo>
                    <a:pt x="198399" y="162166"/>
                  </a:lnTo>
                  <a:lnTo>
                    <a:pt x="192595" y="175602"/>
                  </a:lnTo>
                  <a:lnTo>
                    <a:pt x="181991" y="200113"/>
                  </a:lnTo>
                  <a:lnTo>
                    <a:pt x="175158" y="233413"/>
                  </a:lnTo>
                  <a:lnTo>
                    <a:pt x="173786" y="255231"/>
                  </a:lnTo>
                  <a:lnTo>
                    <a:pt x="173786" y="259295"/>
                  </a:lnTo>
                  <a:lnTo>
                    <a:pt x="174523" y="269760"/>
                  </a:lnTo>
                  <a:lnTo>
                    <a:pt x="175158" y="269798"/>
                  </a:lnTo>
                  <a:lnTo>
                    <a:pt x="181991" y="270268"/>
                  </a:lnTo>
                  <a:lnTo>
                    <a:pt x="226606" y="266750"/>
                  </a:lnTo>
                  <a:lnTo>
                    <a:pt x="265988" y="254330"/>
                  </a:lnTo>
                  <a:lnTo>
                    <a:pt x="306158" y="227914"/>
                  </a:lnTo>
                  <a:lnTo>
                    <a:pt x="342671" y="172961"/>
                  </a:lnTo>
                  <a:lnTo>
                    <a:pt x="355257" y="98437"/>
                  </a:lnTo>
                  <a:lnTo>
                    <a:pt x="355257" y="88938"/>
                  </a:lnTo>
                  <a:close/>
                </a:path>
                <a:path w="721359" h="270509">
                  <a:moveTo>
                    <a:pt x="547408" y="254660"/>
                  </a:moveTo>
                  <a:lnTo>
                    <a:pt x="539191" y="199542"/>
                  </a:lnTo>
                  <a:lnTo>
                    <a:pt x="522795" y="161594"/>
                  </a:lnTo>
                  <a:lnTo>
                    <a:pt x="492747" y="125869"/>
                  </a:lnTo>
                  <a:lnTo>
                    <a:pt x="444969" y="99187"/>
                  </a:lnTo>
                  <a:lnTo>
                    <a:pt x="375373" y="88430"/>
                  </a:lnTo>
                  <a:lnTo>
                    <a:pt x="365925" y="88366"/>
                  </a:lnTo>
                  <a:lnTo>
                    <a:pt x="365925" y="97866"/>
                  </a:lnTo>
                  <a:lnTo>
                    <a:pt x="369214" y="137528"/>
                  </a:lnTo>
                  <a:lnTo>
                    <a:pt x="384937" y="184975"/>
                  </a:lnTo>
                  <a:lnTo>
                    <a:pt x="415023" y="227342"/>
                  </a:lnTo>
                  <a:lnTo>
                    <a:pt x="455206" y="253758"/>
                  </a:lnTo>
                  <a:lnTo>
                    <a:pt x="494588" y="266192"/>
                  </a:lnTo>
                  <a:lnTo>
                    <a:pt x="525081" y="269798"/>
                  </a:lnTo>
                  <a:lnTo>
                    <a:pt x="528599" y="269786"/>
                  </a:lnTo>
                  <a:lnTo>
                    <a:pt x="539191" y="269697"/>
                  </a:lnTo>
                  <a:lnTo>
                    <a:pt x="546671" y="269163"/>
                  </a:lnTo>
                  <a:lnTo>
                    <a:pt x="547408" y="258724"/>
                  </a:lnTo>
                  <a:lnTo>
                    <a:pt x="547408" y="254660"/>
                  </a:lnTo>
                  <a:close/>
                </a:path>
                <a:path w="721359" h="270509">
                  <a:moveTo>
                    <a:pt x="721194" y="63512"/>
                  </a:moveTo>
                  <a:lnTo>
                    <a:pt x="715810" y="57340"/>
                  </a:lnTo>
                  <a:lnTo>
                    <a:pt x="706335" y="47802"/>
                  </a:lnTo>
                  <a:lnTo>
                    <a:pt x="695566" y="39319"/>
                  </a:lnTo>
                  <a:lnTo>
                    <a:pt x="695566" y="63512"/>
                  </a:lnTo>
                  <a:lnTo>
                    <a:pt x="681050" y="75831"/>
                  </a:lnTo>
                  <a:lnTo>
                    <a:pt x="659142" y="90195"/>
                  </a:lnTo>
                  <a:lnTo>
                    <a:pt x="630974" y="102412"/>
                  </a:lnTo>
                  <a:lnTo>
                    <a:pt x="597636" y="108267"/>
                  </a:lnTo>
                  <a:lnTo>
                    <a:pt x="570776" y="106172"/>
                  </a:lnTo>
                  <a:lnTo>
                    <a:pt x="544233" y="97993"/>
                  </a:lnTo>
                  <a:lnTo>
                    <a:pt x="518096" y="83756"/>
                  </a:lnTo>
                  <a:lnTo>
                    <a:pt x="492442" y="63512"/>
                  </a:lnTo>
                  <a:lnTo>
                    <a:pt x="518096" y="43256"/>
                  </a:lnTo>
                  <a:lnTo>
                    <a:pt x="544233" y="29019"/>
                  </a:lnTo>
                  <a:lnTo>
                    <a:pt x="570776" y="20840"/>
                  </a:lnTo>
                  <a:lnTo>
                    <a:pt x="597636" y="18745"/>
                  </a:lnTo>
                  <a:lnTo>
                    <a:pt x="630974" y="24599"/>
                  </a:lnTo>
                  <a:lnTo>
                    <a:pt x="659142" y="36817"/>
                  </a:lnTo>
                  <a:lnTo>
                    <a:pt x="681050" y="51181"/>
                  </a:lnTo>
                  <a:lnTo>
                    <a:pt x="695566" y="63512"/>
                  </a:lnTo>
                  <a:lnTo>
                    <a:pt x="695566" y="39319"/>
                  </a:lnTo>
                  <a:lnTo>
                    <a:pt x="682231" y="28803"/>
                  </a:lnTo>
                  <a:lnTo>
                    <a:pt x="645591" y="9728"/>
                  </a:lnTo>
                  <a:lnTo>
                    <a:pt x="598512" y="0"/>
                  </a:lnTo>
                  <a:lnTo>
                    <a:pt x="597636" y="76"/>
                  </a:lnTo>
                  <a:lnTo>
                    <a:pt x="565848" y="2654"/>
                  </a:lnTo>
                  <a:lnTo>
                    <a:pt x="533844" y="13042"/>
                  </a:lnTo>
                  <a:lnTo>
                    <a:pt x="502602" y="31115"/>
                  </a:lnTo>
                  <a:lnTo>
                    <a:pt x="472236" y="56832"/>
                  </a:lnTo>
                  <a:lnTo>
                    <a:pt x="465480" y="63512"/>
                  </a:lnTo>
                  <a:lnTo>
                    <a:pt x="472236" y="70180"/>
                  </a:lnTo>
                  <a:lnTo>
                    <a:pt x="492442" y="87287"/>
                  </a:lnTo>
                  <a:lnTo>
                    <a:pt x="502602" y="95897"/>
                  </a:lnTo>
                  <a:lnTo>
                    <a:pt x="533844" y="113969"/>
                  </a:lnTo>
                  <a:lnTo>
                    <a:pt x="565848" y="124358"/>
                  </a:lnTo>
                  <a:lnTo>
                    <a:pt x="598512" y="127012"/>
                  </a:lnTo>
                  <a:lnTo>
                    <a:pt x="645591" y="117284"/>
                  </a:lnTo>
                  <a:lnTo>
                    <a:pt x="682231" y="98221"/>
                  </a:lnTo>
                  <a:lnTo>
                    <a:pt x="695566" y="87706"/>
                  </a:lnTo>
                  <a:lnTo>
                    <a:pt x="706335" y="79209"/>
                  </a:lnTo>
                  <a:lnTo>
                    <a:pt x="715810" y="69672"/>
                  </a:lnTo>
                  <a:lnTo>
                    <a:pt x="721194" y="63512"/>
                  </a:lnTo>
                  <a:close/>
                </a:path>
              </a:pathLst>
            </a:custGeom>
            <a:solidFill>
              <a:srgbClr val="E6E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0481" y="1033421"/>
              <a:ext cx="181481" cy="18143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946407" y="4807139"/>
            <a:ext cx="4493895" cy="4451350"/>
          </a:xfrm>
          <a:custGeom>
            <a:avLst/>
            <a:gdLst/>
            <a:ahLst/>
            <a:cxnLst/>
            <a:rect l="l" t="t" r="r" b="b"/>
            <a:pathLst>
              <a:path w="4493894" h="4451350">
                <a:moveTo>
                  <a:pt x="4493366" y="4451161"/>
                </a:moveTo>
                <a:lnTo>
                  <a:pt x="0" y="4451161"/>
                </a:lnTo>
                <a:lnTo>
                  <a:pt x="0" y="0"/>
                </a:lnTo>
                <a:lnTo>
                  <a:pt x="4493366" y="0"/>
                </a:lnTo>
                <a:lnTo>
                  <a:pt x="4493366" y="4451161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1240" y="4520323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191208" y="191208"/>
                </a:moveTo>
                <a:lnTo>
                  <a:pt x="0" y="191208"/>
                </a:lnTo>
                <a:lnTo>
                  <a:pt x="0" y="0"/>
                </a:lnTo>
                <a:lnTo>
                  <a:pt x="191208" y="0"/>
                </a:lnTo>
                <a:lnTo>
                  <a:pt x="191208" y="191208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20027" y="4711534"/>
            <a:ext cx="574040" cy="382905"/>
          </a:xfrm>
          <a:custGeom>
            <a:avLst/>
            <a:gdLst/>
            <a:ahLst/>
            <a:cxnLst/>
            <a:rect l="l" t="t" r="r" b="b"/>
            <a:pathLst>
              <a:path w="574040" h="382904">
                <a:moveTo>
                  <a:pt x="191211" y="0"/>
                </a:moveTo>
                <a:lnTo>
                  <a:pt x="0" y="0"/>
                </a:lnTo>
                <a:lnTo>
                  <a:pt x="0" y="191211"/>
                </a:lnTo>
                <a:lnTo>
                  <a:pt x="191211" y="191211"/>
                </a:lnTo>
                <a:lnTo>
                  <a:pt x="191211" y="0"/>
                </a:lnTo>
                <a:close/>
              </a:path>
              <a:path w="574040" h="382904">
                <a:moveTo>
                  <a:pt x="382409" y="191211"/>
                </a:moveTo>
                <a:lnTo>
                  <a:pt x="191211" y="191211"/>
                </a:lnTo>
                <a:lnTo>
                  <a:pt x="191211" y="382422"/>
                </a:lnTo>
                <a:lnTo>
                  <a:pt x="382409" y="382422"/>
                </a:lnTo>
                <a:lnTo>
                  <a:pt x="382409" y="191211"/>
                </a:lnTo>
                <a:close/>
              </a:path>
              <a:path w="574040" h="382904">
                <a:moveTo>
                  <a:pt x="573620" y="0"/>
                </a:moveTo>
                <a:lnTo>
                  <a:pt x="382409" y="0"/>
                </a:lnTo>
                <a:lnTo>
                  <a:pt x="382409" y="191211"/>
                </a:lnTo>
                <a:lnTo>
                  <a:pt x="573620" y="191211"/>
                </a:lnTo>
                <a:lnTo>
                  <a:pt x="573620" y="0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37616" y="4520323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191208" y="191208"/>
                </a:moveTo>
                <a:lnTo>
                  <a:pt x="0" y="191208"/>
                </a:lnTo>
                <a:lnTo>
                  <a:pt x="0" y="0"/>
                </a:lnTo>
                <a:lnTo>
                  <a:pt x="191208" y="0"/>
                </a:lnTo>
                <a:lnTo>
                  <a:pt x="191208" y="191208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46405" y="4711534"/>
            <a:ext cx="574040" cy="382905"/>
          </a:xfrm>
          <a:custGeom>
            <a:avLst/>
            <a:gdLst/>
            <a:ahLst/>
            <a:cxnLst/>
            <a:rect l="l" t="t" r="r" b="b"/>
            <a:pathLst>
              <a:path w="574040" h="382904">
                <a:moveTo>
                  <a:pt x="191198" y="0"/>
                </a:moveTo>
                <a:lnTo>
                  <a:pt x="0" y="0"/>
                </a:lnTo>
                <a:lnTo>
                  <a:pt x="0" y="191211"/>
                </a:lnTo>
                <a:lnTo>
                  <a:pt x="191198" y="191211"/>
                </a:lnTo>
                <a:lnTo>
                  <a:pt x="191198" y="0"/>
                </a:lnTo>
                <a:close/>
              </a:path>
              <a:path w="574040" h="382904">
                <a:moveTo>
                  <a:pt x="382409" y="191211"/>
                </a:moveTo>
                <a:lnTo>
                  <a:pt x="191198" y="191211"/>
                </a:lnTo>
                <a:lnTo>
                  <a:pt x="191198" y="382422"/>
                </a:lnTo>
                <a:lnTo>
                  <a:pt x="382409" y="382422"/>
                </a:lnTo>
                <a:lnTo>
                  <a:pt x="382409" y="191211"/>
                </a:lnTo>
                <a:close/>
              </a:path>
              <a:path w="574040" h="382904">
                <a:moveTo>
                  <a:pt x="573620" y="0"/>
                </a:moveTo>
                <a:lnTo>
                  <a:pt x="382409" y="0"/>
                </a:lnTo>
                <a:lnTo>
                  <a:pt x="382409" y="191211"/>
                </a:lnTo>
                <a:lnTo>
                  <a:pt x="573620" y="191211"/>
                </a:lnTo>
                <a:lnTo>
                  <a:pt x="573620" y="0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sz="5600" spc="-240" dirty="0"/>
              <a:t>2.</a:t>
            </a:r>
            <a:r>
              <a:rPr sz="5600" spc="-815" dirty="0"/>
              <a:t> </a:t>
            </a:r>
            <a:r>
              <a:rPr sz="5600" dirty="0"/>
              <a:t>Customer</a:t>
            </a:r>
            <a:r>
              <a:rPr sz="5600" spc="-810" dirty="0"/>
              <a:t> </a:t>
            </a:r>
            <a:r>
              <a:rPr sz="5600" spc="-30" dirty="0"/>
              <a:t>demographics</a:t>
            </a:r>
            <a:r>
              <a:rPr sz="5600" spc="-815" dirty="0"/>
              <a:t> </a:t>
            </a:r>
            <a:r>
              <a:rPr sz="5600" spc="-10" dirty="0"/>
              <a:t>and</a:t>
            </a:r>
            <a:r>
              <a:rPr sz="5600" spc="-810" dirty="0"/>
              <a:t> </a:t>
            </a:r>
            <a:r>
              <a:rPr sz="5600" spc="-45" dirty="0"/>
              <a:t>financial </a:t>
            </a:r>
            <a:r>
              <a:rPr sz="5600" spc="-135" dirty="0"/>
              <a:t>information</a:t>
            </a:r>
            <a:r>
              <a:rPr sz="5600" spc="-790" dirty="0"/>
              <a:t> </a:t>
            </a:r>
            <a:r>
              <a:rPr sz="5600" spc="-20" dirty="0"/>
              <a:t>group</a:t>
            </a:r>
            <a:r>
              <a:rPr sz="5600" spc="-790" dirty="0"/>
              <a:t> </a:t>
            </a:r>
            <a:r>
              <a:rPr sz="5600" dirty="0"/>
              <a:t>by</a:t>
            </a:r>
            <a:r>
              <a:rPr sz="5600" spc="-790" dirty="0"/>
              <a:t> </a:t>
            </a:r>
            <a:r>
              <a:rPr sz="5600" spc="-130" dirty="0"/>
              <a:t>credit</a:t>
            </a:r>
            <a:r>
              <a:rPr sz="5600" spc="-785" dirty="0"/>
              <a:t> </a:t>
            </a:r>
            <a:r>
              <a:rPr sz="5600" spc="-10" dirty="0"/>
              <a:t>scores</a:t>
            </a:r>
            <a:endParaRPr sz="5600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38957" y="6342423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38957" y="7199673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38957" y="8056923"/>
            <a:ext cx="95250" cy="95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946407" y="5093951"/>
            <a:ext cx="4493895" cy="4164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1765" marR="1504315">
              <a:lnSpc>
                <a:spcPct val="115700"/>
              </a:lnSpc>
              <a:spcBef>
                <a:spcPts val="125"/>
              </a:spcBef>
            </a:pPr>
            <a:r>
              <a:rPr sz="2700" b="1" u="sng" spc="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Outstanding</a:t>
            </a:r>
            <a:r>
              <a:rPr sz="2700" b="1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b="1" u="sng" spc="-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debt</a:t>
            </a:r>
            <a:r>
              <a:rPr sz="2700" b="1" spc="-55" dirty="0">
                <a:latin typeface="Trebuchet MS"/>
                <a:cs typeface="Trebuchet MS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sz="2700" b="1" u="sng" spc="-22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credit</a:t>
            </a:r>
            <a:r>
              <a:rPr sz="2700" b="1" u="sng" spc="-2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score</a:t>
            </a:r>
            <a:endParaRPr sz="2700" dirty="0">
              <a:latin typeface="Trebuchet MS"/>
              <a:cs typeface="Trebuchet MS"/>
            </a:endParaRPr>
          </a:p>
          <a:p>
            <a:pPr marL="446405" marR="53340">
              <a:lnSpc>
                <a:spcPct val="112500"/>
              </a:lnSpc>
              <a:spcBef>
                <a:spcPts val="455"/>
              </a:spcBef>
            </a:pPr>
            <a:r>
              <a:rPr sz="2500" b="1" i="1" spc="-60" dirty="0">
                <a:latin typeface="Trebuchet MS"/>
                <a:cs typeface="Trebuchet MS"/>
              </a:rPr>
              <a:t>Good:</a:t>
            </a:r>
            <a:r>
              <a:rPr sz="2500" b="1" i="1" spc="-200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Average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outstanding </a:t>
            </a:r>
            <a:r>
              <a:rPr sz="2500" dirty="0">
                <a:latin typeface="Trebuchet MS"/>
                <a:cs typeface="Trebuchet MS"/>
              </a:rPr>
              <a:t>debt</a:t>
            </a:r>
            <a:r>
              <a:rPr sz="2500" spc="-80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around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b="1" spc="135" dirty="0">
                <a:latin typeface="Trebuchet MS"/>
                <a:cs typeface="Trebuchet MS"/>
              </a:rPr>
              <a:t>$750</a:t>
            </a:r>
            <a:endParaRPr sz="2500" dirty="0">
              <a:latin typeface="Trebuchet MS"/>
              <a:cs typeface="Trebuchet MS"/>
            </a:endParaRPr>
          </a:p>
          <a:p>
            <a:pPr marL="446405" marR="146050">
              <a:lnSpc>
                <a:spcPct val="112500"/>
              </a:lnSpc>
            </a:pPr>
            <a:r>
              <a:rPr sz="2500" b="1" i="1" spc="-90" dirty="0">
                <a:latin typeface="Trebuchet MS"/>
                <a:cs typeface="Trebuchet MS"/>
              </a:rPr>
              <a:t>Poor:</a:t>
            </a:r>
            <a:r>
              <a:rPr sz="2500" b="1" i="1" spc="-195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Average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outstanding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around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b="1" spc="-10" dirty="0">
                <a:latin typeface="Trebuchet MS"/>
                <a:cs typeface="Trebuchet MS"/>
              </a:rPr>
              <a:t>$</a:t>
            </a:r>
            <a:r>
              <a:rPr lang="en-IN" sz="2500" b="1" spc="-10" dirty="0">
                <a:latin typeface="Trebuchet MS"/>
                <a:cs typeface="Trebuchet MS"/>
              </a:rPr>
              <a:t>2100</a:t>
            </a:r>
            <a:r>
              <a:rPr sz="2500" b="1" spc="-10" dirty="0">
                <a:latin typeface="Trebuchet MS"/>
                <a:cs typeface="Trebuchet MS"/>
              </a:rPr>
              <a:t> </a:t>
            </a:r>
            <a:r>
              <a:rPr sz="2500" b="1" i="1" spc="-35" dirty="0">
                <a:latin typeface="Trebuchet MS"/>
                <a:cs typeface="Trebuchet MS"/>
              </a:rPr>
              <a:t>Standard:</a:t>
            </a:r>
            <a:r>
              <a:rPr sz="2500" b="1" i="1" spc="-150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Average </a:t>
            </a:r>
            <a:r>
              <a:rPr sz="2500" spc="65" dirty="0">
                <a:latin typeface="Trebuchet MS"/>
                <a:cs typeface="Trebuchet MS"/>
              </a:rPr>
              <a:t>outstanding</a:t>
            </a:r>
            <a:r>
              <a:rPr sz="2500" spc="-204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-204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around</a:t>
            </a:r>
            <a:endParaRPr sz="2500" dirty="0">
              <a:latin typeface="Trebuchet MS"/>
              <a:cs typeface="Trebuchet MS"/>
            </a:endParaRPr>
          </a:p>
          <a:p>
            <a:pPr marL="446405">
              <a:lnSpc>
                <a:spcPct val="100000"/>
              </a:lnSpc>
              <a:spcBef>
                <a:spcPts val="375"/>
              </a:spcBef>
            </a:pPr>
            <a:r>
              <a:rPr sz="2500" b="1" spc="140" dirty="0">
                <a:latin typeface="Trebuchet MS"/>
                <a:cs typeface="Trebuchet MS"/>
              </a:rPr>
              <a:t>$</a:t>
            </a:r>
            <a:r>
              <a:rPr lang="en-IN" sz="2500" b="1" spc="140" dirty="0">
                <a:latin typeface="Trebuchet MS"/>
                <a:cs typeface="Trebuchet MS"/>
              </a:rPr>
              <a:t>1300</a:t>
            </a:r>
            <a:endParaRPr sz="2500" dirty="0"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C86DC0-D993-57DD-8420-557296703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3120406"/>
            <a:ext cx="10261599" cy="6366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4E9906-E8AF-63D3-14A6-5B210E9D4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6762" y="2992748"/>
            <a:ext cx="3864934" cy="1824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36702" y="1032857"/>
            <a:ext cx="721360" cy="408940"/>
            <a:chOff x="16536702" y="1032857"/>
            <a:chExt cx="721360" cy="408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2629" y="1032857"/>
              <a:ext cx="342809" cy="2532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36695" y="1171091"/>
              <a:ext cx="721360" cy="270510"/>
            </a:xfrm>
            <a:custGeom>
              <a:avLst/>
              <a:gdLst/>
              <a:ahLst/>
              <a:cxnLst/>
              <a:rect l="l" t="t" r="r" b="b"/>
              <a:pathLst>
                <a:path w="721359" h="270509">
                  <a:moveTo>
                    <a:pt x="255714" y="68630"/>
                  </a:moveTo>
                  <a:lnTo>
                    <a:pt x="248958" y="61950"/>
                  </a:lnTo>
                  <a:lnTo>
                    <a:pt x="228752" y="44843"/>
                  </a:lnTo>
                  <a:lnTo>
                    <a:pt x="218592" y="36233"/>
                  </a:lnTo>
                  <a:lnTo>
                    <a:pt x="187350" y="18161"/>
                  </a:lnTo>
                  <a:lnTo>
                    <a:pt x="155333" y="7772"/>
                  </a:lnTo>
                  <a:lnTo>
                    <a:pt x="122682" y="5118"/>
                  </a:lnTo>
                  <a:lnTo>
                    <a:pt x="75603" y="14846"/>
                  </a:lnTo>
                  <a:lnTo>
                    <a:pt x="38963" y="33921"/>
                  </a:lnTo>
                  <a:lnTo>
                    <a:pt x="5372" y="62458"/>
                  </a:lnTo>
                  <a:lnTo>
                    <a:pt x="0" y="68630"/>
                  </a:lnTo>
                  <a:lnTo>
                    <a:pt x="5372" y="74790"/>
                  </a:lnTo>
                  <a:lnTo>
                    <a:pt x="14846" y="84340"/>
                  </a:lnTo>
                  <a:lnTo>
                    <a:pt x="38963" y="103339"/>
                  </a:lnTo>
                  <a:lnTo>
                    <a:pt x="75603" y="122402"/>
                  </a:lnTo>
                  <a:lnTo>
                    <a:pt x="122682" y="132130"/>
                  </a:lnTo>
                  <a:lnTo>
                    <a:pt x="123545" y="132067"/>
                  </a:lnTo>
                  <a:lnTo>
                    <a:pt x="155333" y="129476"/>
                  </a:lnTo>
                  <a:lnTo>
                    <a:pt x="187350" y="119087"/>
                  </a:lnTo>
                  <a:lnTo>
                    <a:pt x="218592" y="101015"/>
                  </a:lnTo>
                  <a:lnTo>
                    <a:pt x="248958" y="75298"/>
                  </a:lnTo>
                  <a:lnTo>
                    <a:pt x="255714" y="68630"/>
                  </a:lnTo>
                  <a:close/>
                </a:path>
                <a:path w="721359" h="270509">
                  <a:moveTo>
                    <a:pt x="355257" y="88938"/>
                  </a:moveTo>
                  <a:lnTo>
                    <a:pt x="276225" y="99758"/>
                  </a:lnTo>
                  <a:lnTo>
                    <a:pt x="228447" y="126428"/>
                  </a:lnTo>
                  <a:lnTo>
                    <a:pt x="198399" y="162166"/>
                  </a:lnTo>
                  <a:lnTo>
                    <a:pt x="192595" y="175602"/>
                  </a:lnTo>
                  <a:lnTo>
                    <a:pt x="181991" y="200113"/>
                  </a:lnTo>
                  <a:lnTo>
                    <a:pt x="175158" y="233426"/>
                  </a:lnTo>
                  <a:lnTo>
                    <a:pt x="173786" y="255231"/>
                  </a:lnTo>
                  <a:lnTo>
                    <a:pt x="173786" y="259308"/>
                  </a:lnTo>
                  <a:lnTo>
                    <a:pt x="174523" y="269760"/>
                  </a:lnTo>
                  <a:lnTo>
                    <a:pt x="175158" y="269798"/>
                  </a:lnTo>
                  <a:lnTo>
                    <a:pt x="181991" y="270268"/>
                  </a:lnTo>
                  <a:lnTo>
                    <a:pt x="226606" y="266750"/>
                  </a:lnTo>
                  <a:lnTo>
                    <a:pt x="265988" y="254330"/>
                  </a:lnTo>
                  <a:lnTo>
                    <a:pt x="306158" y="227926"/>
                  </a:lnTo>
                  <a:lnTo>
                    <a:pt x="342671" y="172974"/>
                  </a:lnTo>
                  <a:lnTo>
                    <a:pt x="355257" y="98437"/>
                  </a:lnTo>
                  <a:lnTo>
                    <a:pt x="355257" y="88938"/>
                  </a:lnTo>
                  <a:close/>
                </a:path>
                <a:path w="721359" h="270509">
                  <a:moveTo>
                    <a:pt x="547408" y="254673"/>
                  </a:moveTo>
                  <a:lnTo>
                    <a:pt x="539191" y="199542"/>
                  </a:lnTo>
                  <a:lnTo>
                    <a:pt x="522795" y="161607"/>
                  </a:lnTo>
                  <a:lnTo>
                    <a:pt x="492747" y="125869"/>
                  </a:lnTo>
                  <a:lnTo>
                    <a:pt x="444969" y="99199"/>
                  </a:lnTo>
                  <a:lnTo>
                    <a:pt x="375373" y="88430"/>
                  </a:lnTo>
                  <a:lnTo>
                    <a:pt x="365925" y="88366"/>
                  </a:lnTo>
                  <a:lnTo>
                    <a:pt x="365925" y="97866"/>
                  </a:lnTo>
                  <a:lnTo>
                    <a:pt x="369214" y="137528"/>
                  </a:lnTo>
                  <a:lnTo>
                    <a:pt x="378523" y="172402"/>
                  </a:lnTo>
                  <a:lnTo>
                    <a:pt x="384937" y="184975"/>
                  </a:lnTo>
                  <a:lnTo>
                    <a:pt x="393814" y="202387"/>
                  </a:lnTo>
                  <a:lnTo>
                    <a:pt x="455206" y="253758"/>
                  </a:lnTo>
                  <a:lnTo>
                    <a:pt x="494588" y="266192"/>
                  </a:lnTo>
                  <a:lnTo>
                    <a:pt x="525081" y="269798"/>
                  </a:lnTo>
                  <a:lnTo>
                    <a:pt x="528599" y="269786"/>
                  </a:lnTo>
                  <a:lnTo>
                    <a:pt x="539191" y="269709"/>
                  </a:lnTo>
                  <a:lnTo>
                    <a:pt x="546671" y="269163"/>
                  </a:lnTo>
                  <a:lnTo>
                    <a:pt x="547408" y="258724"/>
                  </a:lnTo>
                  <a:lnTo>
                    <a:pt x="547408" y="254673"/>
                  </a:lnTo>
                  <a:close/>
                </a:path>
                <a:path w="721359" h="270509">
                  <a:moveTo>
                    <a:pt x="721194" y="63512"/>
                  </a:moveTo>
                  <a:lnTo>
                    <a:pt x="715810" y="57340"/>
                  </a:lnTo>
                  <a:lnTo>
                    <a:pt x="706335" y="47802"/>
                  </a:lnTo>
                  <a:lnTo>
                    <a:pt x="695566" y="39319"/>
                  </a:lnTo>
                  <a:lnTo>
                    <a:pt x="695566" y="63512"/>
                  </a:lnTo>
                  <a:lnTo>
                    <a:pt x="681050" y="75831"/>
                  </a:lnTo>
                  <a:lnTo>
                    <a:pt x="659142" y="90195"/>
                  </a:lnTo>
                  <a:lnTo>
                    <a:pt x="630974" y="102412"/>
                  </a:lnTo>
                  <a:lnTo>
                    <a:pt x="597636" y="108267"/>
                  </a:lnTo>
                  <a:lnTo>
                    <a:pt x="570776" y="106184"/>
                  </a:lnTo>
                  <a:lnTo>
                    <a:pt x="544233" y="97993"/>
                  </a:lnTo>
                  <a:lnTo>
                    <a:pt x="518096" y="83769"/>
                  </a:lnTo>
                  <a:lnTo>
                    <a:pt x="492442" y="63512"/>
                  </a:lnTo>
                  <a:lnTo>
                    <a:pt x="518096" y="43256"/>
                  </a:lnTo>
                  <a:lnTo>
                    <a:pt x="544233" y="29019"/>
                  </a:lnTo>
                  <a:lnTo>
                    <a:pt x="570776" y="20840"/>
                  </a:lnTo>
                  <a:lnTo>
                    <a:pt x="597636" y="18757"/>
                  </a:lnTo>
                  <a:lnTo>
                    <a:pt x="630974" y="24612"/>
                  </a:lnTo>
                  <a:lnTo>
                    <a:pt x="659142" y="36817"/>
                  </a:lnTo>
                  <a:lnTo>
                    <a:pt x="681050" y="51193"/>
                  </a:lnTo>
                  <a:lnTo>
                    <a:pt x="695566" y="63512"/>
                  </a:lnTo>
                  <a:lnTo>
                    <a:pt x="695566" y="39319"/>
                  </a:lnTo>
                  <a:lnTo>
                    <a:pt x="682231" y="28803"/>
                  </a:lnTo>
                  <a:lnTo>
                    <a:pt x="645591" y="9728"/>
                  </a:lnTo>
                  <a:lnTo>
                    <a:pt x="598512" y="0"/>
                  </a:lnTo>
                  <a:lnTo>
                    <a:pt x="597636" y="76"/>
                  </a:lnTo>
                  <a:lnTo>
                    <a:pt x="565848" y="2654"/>
                  </a:lnTo>
                  <a:lnTo>
                    <a:pt x="533844" y="13042"/>
                  </a:lnTo>
                  <a:lnTo>
                    <a:pt x="502602" y="31115"/>
                  </a:lnTo>
                  <a:lnTo>
                    <a:pt x="472236" y="56832"/>
                  </a:lnTo>
                  <a:lnTo>
                    <a:pt x="465480" y="63512"/>
                  </a:lnTo>
                  <a:lnTo>
                    <a:pt x="472236" y="70180"/>
                  </a:lnTo>
                  <a:lnTo>
                    <a:pt x="492442" y="87287"/>
                  </a:lnTo>
                  <a:lnTo>
                    <a:pt x="502602" y="95897"/>
                  </a:lnTo>
                  <a:lnTo>
                    <a:pt x="533844" y="113969"/>
                  </a:lnTo>
                  <a:lnTo>
                    <a:pt x="565848" y="124358"/>
                  </a:lnTo>
                  <a:lnTo>
                    <a:pt x="598512" y="127012"/>
                  </a:lnTo>
                  <a:lnTo>
                    <a:pt x="645591" y="117284"/>
                  </a:lnTo>
                  <a:lnTo>
                    <a:pt x="682231" y="98221"/>
                  </a:lnTo>
                  <a:lnTo>
                    <a:pt x="695566" y="87706"/>
                  </a:lnTo>
                  <a:lnTo>
                    <a:pt x="706335" y="79222"/>
                  </a:lnTo>
                  <a:lnTo>
                    <a:pt x="715810" y="69672"/>
                  </a:lnTo>
                  <a:lnTo>
                    <a:pt x="721194" y="63512"/>
                  </a:lnTo>
                  <a:close/>
                </a:path>
              </a:pathLst>
            </a:custGeom>
            <a:solidFill>
              <a:srgbClr val="E6E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0481" y="1033424"/>
              <a:ext cx="181481" cy="18143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765932" y="2437175"/>
            <a:ext cx="4493895" cy="6821170"/>
            <a:chOff x="12765932" y="2437175"/>
            <a:chExt cx="4493895" cy="6821170"/>
          </a:xfrm>
        </p:grpSpPr>
        <p:sp>
          <p:nvSpPr>
            <p:cNvPr id="7" name="object 7"/>
            <p:cNvSpPr/>
            <p:nvPr/>
          </p:nvSpPr>
          <p:spPr>
            <a:xfrm>
              <a:off x="12765932" y="2830372"/>
              <a:ext cx="4493895" cy="6428105"/>
            </a:xfrm>
            <a:custGeom>
              <a:avLst/>
              <a:gdLst/>
              <a:ahLst/>
              <a:cxnLst/>
              <a:rect l="l" t="t" r="r" b="b"/>
              <a:pathLst>
                <a:path w="4493894" h="6428105">
                  <a:moveTo>
                    <a:pt x="4493366" y="6427927"/>
                  </a:moveTo>
                  <a:lnTo>
                    <a:pt x="0" y="6427927"/>
                  </a:lnTo>
                  <a:lnTo>
                    <a:pt x="0" y="0"/>
                  </a:lnTo>
                  <a:lnTo>
                    <a:pt x="4493366" y="0"/>
                  </a:lnTo>
                  <a:lnTo>
                    <a:pt x="4493366" y="6427927"/>
                  </a:lnTo>
                  <a:close/>
                </a:path>
              </a:pathLst>
            </a:custGeom>
            <a:solidFill>
              <a:srgbClr val="E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5926" y="2437180"/>
              <a:ext cx="1147445" cy="574040"/>
            </a:xfrm>
            <a:custGeom>
              <a:avLst/>
              <a:gdLst/>
              <a:ahLst/>
              <a:cxnLst/>
              <a:rect l="l" t="t" r="r" b="b"/>
              <a:pathLst>
                <a:path w="1147444" h="574039">
                  <a:moveTo>
                    <a:pt x="191211" y="191211"/>
                  </a:moveTo>
                  <a:lnTo>
                    <a:pt x="0" y="191211"/>
                  </a:lnTo>
                  <a:lnTo>
                    <a:pt x="0" y="382422"/>
                  </a:lnTo>
                  <a:lnTo>
                    <a:pt x="191211" y="382422"/>
                  </a:lnTo>
                  <a:lnTo>
                    <a:pt x="191211" y="191211"/>
                  </a:lnTo>
                  <a:close/>
                </a:path>
                <a:path w="1147444" h="574039">
                  <a:moveTo>
                    <a:pt x="382422" y="382422"/>
                  </a:moveTo>
                  <a:lnTo>
                    <a:pt x="191211" y="382422"/>
                  </a:lnTo>
                  <a:lnTo>
                    <a:pt x="191211" y="573620"/>
                  </a:lnTo>
                  <a:lnTo>
                    <a:pt x="382422" y="573620"/>
                  </a:lnTo>
                  <a:lnTo>
                    <a:pt x="382422" y="382422"/>
                  </a:lnTo>
                  <a:close/>
                </a:path>
                <a:path w="1147444" h="574039">
                  <a:moveTo>
                    <a:pt x="382422" y="0"/>
                  </a:moveTo>
                  <a:lnTo>
                    <a:pt x="191211" y="0"/>
                  </a:lnTo>
                  <a:lnTo>
                    <a:pt x="191211" y="191211"/>
                  </a:lnTo>
                  <a:lnTo>
                    <a:pt x="382422" y="191211"/>
                  </a:lnTo>
                  <a:lnTo>
                    <a:pt x="382422" y="0"/>
                  </a:lnTo>
                  <a:close/>
                </a:path>
                <a:path w="1147444" h="574039">
                  <a:moveTo>
                    <a:pt x="764832" y="191211"/>
                  </a:moveTo>
                  <a:lnTo>
                    <a:pt x="573620" y="191211"/>
                  </a:lnTo>
                  <a:lnTo>
                    <a:pt x="382422" y="191211"/>
                  </a:lnTo>
                  <a:lnTo>
                    <a:pt x="382422" y="382422"/>
                  </a:lnTo>
                  <a:lnTo>
                    <a:pt x="573620" y="382422"/>
                  </a:lnTo>
                  <a:lnTo>
                    <a:pt x="764832" y="382422"/>
                  </a:lnTo>
                  <a:lnTo>
                    <a:pt x="764832" y="191211"/>
                  </a:lnTo>
                  <a:close/>
                </a:path>
                <a:path w="1147444" h="574039">
                  <a:moveTo>
                    <a:pt x="956043" y="382422"/>
                  </a:moveTo>
                  <a:lnTo>
                    <a:pt x="764832" y="382422"/>
                  </a:lnTo>
                  <a:lnTo>
                    <a:pt x="764832" y="573620"/>
                  </a:lnTo>
                  <a:lnTo>
                    <a:pt x="956043" y="573620"/>
                  </a:lnTo>
                  <a:lnTo>
                    <a:pt x="956043" y="382422"/>
                  </a:lnTo>
                  <a:close/>
                </a:path>
                <a:path w="1147444" h="574039">
                  <a:moveTo>
                    <a:pt x="956043" y="0"/>
                  </a:moveTo>
                  <a:lnTo>
                    <a:pt x="764832" y="0"/>
                  </a:lnTo>
                  <a:lnTo>
                    <a:pt x="764832" y="191211"/>
                  </a:lnTo>
                  <a:lnTo>
                    <a:pt x="956043" y="191211"/>
                  </a:lnTo>
                  <a:lnTo>
                    <a:pt x="956043" y="0"/>
                  </a:lnTo>
                  <a:close/>
                </a:path>
                <a:path w="1147444" h="574039">
                  <a:moveTo>
                    <a:pt x="1147254" y="191211"/>
                  </a:moveTo>
                  <a:lnTo>
                    <a:pt x="956043" y="191211"/>
                  </a:lnTo>
                  <a:lnTo>
                    <a:pt x="956043" y="382422"/>
                  </a:lnTo>
                  <a:lnTo>
                    <a:pt x="1147254" y="382422"/>
                  </a:lnTo>
                  <a:lnTo>
                    <a:pt x="1147254" y="191211"/>
                  </a:lnTo>
                  <a:close/>
                </a:path>
              </a:pathLst>
            </a:custGeom>
            <a:solidFill>
              <a:srgbClr val="D3E6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90184" y="4749814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90184" y="6311914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90184" y="7874014"/>
              <a:ext cx="95250" cy="9524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6000" y="981138"/>
            <a:ext cx="128346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240" dirty="0"/>
              <a:t>2.</a:t>
            </a:r>
            <a:r>
              <a:rPr sz="5600" spc="-815" dirty="0"/>
              <a:t> </a:t>
            </a:r>
            <a:r>
              <a:rPr sz="5600" dirty="0"/>
              <a:t>Customer</a:t>
            </a:r>
            <a:r>
              <a:rPr sz="5600" spc="-810" dirty="0"/>
              <a:t> </a:t>
            </a:r>
            <a:r>
              <a:rPr sz="5600" spc="-30" dirty="0"/>
              <a:t>demographics</a:t>
            </a:r>
            <a:r>
              <a:rPr sz="5600" spc="-815" dirty="0"/>
              <a:t> </a:t>
            </a:r>
            <a:r>
              <a:rPr sz="5600" spc="-10" dirty="0"/>
              <a:t>and</a:t>
            </a:r>
            <a:r>
              <a:rPr sz="5600" spc="-810" dirty="0"/>
              <a:t> </a:t>
            </a:r>
            <a:r>
              <a:rPr sz="5600" spc="-35" dirty="0"/>
              <a:t>financial</a:t>
            </a:r>
            <a:endParaRPr sz="5600"/>
          </a:p>
        </p:txBody>
      </p:sp>
      <p:sp>
        <p:nvSpPr>
          <p:cNvPr id="13" name="object 13"/>
          <p:cNvSpPr txBox="1"/>
          <p:nvPr/>
        </p:nvSpPr>
        <p:spPr>
          <a:xfrm>
            <a:off x="1016000" y="1828863"/>
            <a:ext cx="109226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135" dirty="0">
                <a:latin typeface="Trebuchet MS"/>
                <a:cs typeface="Trebuchet MS"/>
              </a:rPr>
              <a:t>information</a:t>
            </a:r>
            <a:r>
              <a:rPr sz="5600" b="1" spc="-790" dirty="0">
                <a:latin typeface="Trebuchet MS"/>
                <a:cs typeface="Trebuchet MS"/>
              </a:rPr>
              <a:t> </a:t>
            </a:r>
            <a:r>
              <a:rPr sz="5600" b="1" spc="-20" dirty="0">
                <a:latin typeface="Trebuchet MS"/>
                <a:cs typeface="Trebuchet MS"/>
              </a:rPr>
              <a:t>group</a:t>
            </a:r>
            <a:r>
              <a:rPr sz="5600" b="1" spc="-790" dirty="0">
                <a:latin typeface="Trebuchet MS"/>
                <a:cs typeface="Trebuchet MS"/>
              </a:rPr>
              <a:t> </a:t>
            </a:r>
            <a:r>
              <a:rPr sz="5600" b="1" dirty="0">
                <a:latin typeface="Trebuchet MS"/>
                <a:cs typeface="Trebuchet MS"/>
              </a:rPr>
              <a:t>by</a:t>
            </a:r>
            <a:r>
              <a:rPr sz="5600" b="1" spc="-790" dirty="0">
                <a:latin typeface="Trebuchet MS"/>
                <a:cs typeface="Trebuchet MS"/>
              </a:rPr>
              <a:t> </a:t>
            </a:r>
            <a:r>
              <a:rPr sz="5600" b="1" spc="-130" dirty="0">
                <a:latin typeface="Trebuchet MS"/>
                <a:cs typeface="Trebuchet MS"/>
              </a:rPr>
              <a:t>credit</a:t>
            </a:r>
            <a:r>
              <a:rPr sz="5600" b="1" spc="-785" dirty="0">
                <a:latin typeface="Trebuchet MS"/>
                <a:cs typeface="Trebuchet MS"/>
              </a:rPr>
              <a:t> </a:t>
            </a:r>
            <a:r>
              <a:rPr sz="5600" b="1" spc="-10" dirty="0">
                <a:latin typeface="Trebuchet MS"/>
                <a:cs typeface="Trebuchet MS"/>
              </a:rPr>
              <a:t>scores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5932" y="3010799"/>
            <a:ext cx="4493895" cy="62477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15570" marR="346075">
              <a:lnSpc>
                <a:spcPts val="3900"/>
              </a:lnSpc>
              <a:spcBef>
                <a:spcPts val="150"/>
              </a:spcBef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Number</a:t>
            </a:r>
            <a:r>
              <a:rPr sz="2800" b="1" u="sng" spc="-2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sz="2800" b="1" u="sng" spc="-22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spc="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days</a:t>
            </a:r>
            <a:r>
              <a:rPr sz="2800" b="1" u="sng" spc="-22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delayed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from</a:t>
            </a:r>
            <a:r>
              <a:rPr sz="2800" b="1" u="sng" spc="-2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sz="2800" b="1" u="sng" spc="-3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payment</a:t>
            </a:r>
            <a:r>
              <a:rPr sz="2800" b="1" u="sng" spc="-2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date</a:t>
            </a:r>
            <a:r>
              <a:rPr sz="2800" b="1" spc="-20" dirty="0">
                <a:latin typeface="Trebuchet MS"/>
                <a:cs typeface="Trebuchet MS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sz="2800" b="1" u="sng" spc="-2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credit</a:t>
            </a:r>
            <a:r>
              <a:rPr sz="2800" b="1" u="sng" spc="-2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score</a:t>
            </a:r>
            <a:endParaRPr sz="2800" dirty="0">
              <a:latin typeface="Trebuchet MS"/>
              <a:cs typeface="Trebuchet MS"/>
            </a:endParaRPr>
          </a:p>
          <a:p>
            <a:pPr marL="375285" marR="389255">
              <a:lnSpc>
                <a:spcPct val="106800"/>
              </a:lnSpc>
              <a:spcBef>
                <a:spcPts val="295"/>
              </a:spcBef>
            </a:pPr>
            <a:r>
              <a:rPr sz="2400" b="1" i="1" spc="-55" dirty="0">
                <a:latin typeface="Trebuchet MS"/>
                <a:cs typeface="Trebuchet MS"/>
              </a:rPr>
              <a:t>Good:</a:t>
            </a:r>
            <a:r>
              <a:rPr sz="2400" b="1" i="1" spc="-15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Average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number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of </a:t>
            </a:r>
            <a:r>
              <a:rPr sz="2400" spc="105" dirty="0">
                <a:latin typeface="Trebuchet MS"/>
                <a:cs typeface="Trebuchet MS"/>
              </a:rPr>
              <a:t>days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delayed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payment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of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around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10 </a:t>
            </a:r>
            <a:r>
              <a:rPr sz="2400" b="1" spc="65" dirty="0">
                <a:latin typeface="Trebuchet MS"/>
                <a:cs typeface="Trebuchet MS"/>
              </a:rPr>
              <a:t>days</a:t>
            </a:r>
            <a:endParaRPr sz="2400" dirty="0">
              <a:latin typeface="Trebuchet MS"/>
              <a:cs typeface="Trebuchet MS"/>
            </a:endParaRPr>
          </a:p>
          <a:p>
            <a:pPr marL="375285" marR="323215">
              <a:lnSpc>
                <a:spcPct val="106800"/>
              </a:lnSpc>
            </a:pPr>
            <a:r>
              <a:rPr sz="2400" b="1" i="1" spc="-80" dirty="0">
                <a:latin typeface="Trebuchet MS"/>
                <a:cs typeface="Trebuchet MS"/>
              </a:rPr>
              <a:t>Poor:</a:t>
            </a:r>
            <a:r>
              <a:rPr sz="2400" b="1" i="1" spc="-15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Average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number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of </a:t>
            </a:r>
            <a:r>
              <a:rPr sz="2400" spc="105" dirty="0">
                <a:latin typeface="Trebuchet MS"/>
                <a:cs typeface="Trebuchet MS"/>
              </a:rPr>
              <a:t>days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delayed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payment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of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around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lang="en-IN" sz="2400" b="1" spc="85" dirty="0">
                <a:latin typeface="Trebuchet MS"/>
                <a:cs typeface="Trebuchet MS"/>
              </a:rPr>
              <a:t>30</a:t>
            </a:r>
            <a:r>
              <a:rPr sz="2400" b="1" spc="85" dirty="0">
                <a:latin typeface="Trebuchet MS"/>
                <a:cs typeface="Trebuchet MS"/>
              </a:rPr>
              <a:t> </a:t>
            </a:r>
            <a:r>
              <a:rPr sz="2400" b="1" spc="65" dirty="0">
                <a:latin typeface="Trebuchet MS"/>
                <a:cs typeface="Trebuchet MS"/>
              </a:rPr>
              <a:t>days</a:t>
            </a:r>
            <a:endParaRPr sz="2400" dirty="0">
              <a:latin typeface="Trebuchet MS"/>
              <a:cs typeface="Trebuchet MS"/>
            </a:endParaRPr>
          </a:p>
          <a:p>
            <a:pPr marL="375285" marR="337185">
              <a:lnSpc>
                <a:spcPct val="106800"/>
              </a:lnSpc>
            </a:pPr>
            <a:r>
              <a:rPr sz="2400" b="1" i="1" spc="-35" dirty="0">
                <a:latin typeface="Trebuchet MS"/>
                <a:cs typeface="Trebuchet MS"/>
              </a:rPr>
              <a:t>Standard:</a:t>
            </a:r>
            <a:r>
              <a:rPr sz="2400" b="1" i="1" spc="-229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Average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number </a:t>
            </a:r>
            <a:r>
              <a:rPr sz="2400" spc="50" dirty="0">
                <a:latin typeface="Trebuchet MS"/>
                <a:cs typeface="Trebuchet MS"/>
              </a:rPr>
              <a:t>of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days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delayed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payment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around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lang="en-IN" sz="2400" b="1" spc="-25" dirty="0">
                <a:latin typeface="Trebuchet MS"/>
                <a:cs typeface="Trebuchet MS"/>
              </a:rPr>
              <a:t>20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spc="65" dirty="0">
                <a:latin typeface="Trebuchet MS"/>
                <a:cs typeface="Trebuchet MS"/>
              </a:rPr>
              <a:t>days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64FD8E-3439-8934-5FE7-E384DAA53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142970"/>
            <a:ext cx="8839200" cy="58867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6495" y="4193912"/>
            <a:ext cx="5227320" cy="4223385"/>
            <a:chOff x="886495" y="4193912"/>
            <a:chExt cx="5227320" cy="4223385"/>
          </a:xfrm>
        </p:grpSpPr>
        <p:sp>
          <p:nvSpPr>
            <p:cNvPr id="3" name="object 3"/>
            <p:cNvSpPr/>
            <p:nvPr/>
          </p:nvSpPr>
          <p:spPr>
            <a:xfrm>
              <a:off x="886495" y="4612999"/>
              <a:ext cx="5227320" cy="3804285"/>
            </a:xfrm>
            <a:custGeom>
              <a:avLst/>
              <a:gdLst/>
              <a:ahLst/>
              <a:cxnLst/>
              <a:rect l="l" t="t" r="r" b="b"/>
              <a:pathLst>
                <a:path w="5227320" h="3804284">
                  <a:moveTo>
                    <a:pt x="5227040" y="3803793"/>
                  </a:moveTo>
                  <a:lnTo>
                    <a:pt x="0" y="3803793"/>
                  </a:lnTo>
                  <a:lnTo>
                    <a:pt x="0" y="0"/>
                  </a:lnTo>
                  <a:lnTo>
                    <a:pt x="5227040" y="0"/>
                  </a:lnTo>
                  <a:lnTo>
                    <a:pt x="5227040" y="3803793"/>
                  </a:lnTo>
                  <a:close/>
                </a:path>
              </a:pathLst>
            </a:custGeom>
            <a:solidFill>
              <a:srgbClr val="D3E6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56965" y="4193912"/>
              <a:ext cx="3086100" cy="838200"/>
            </a:xfrm>
            <a:custGeom>
              <a:avLst/>
              <a:gdLst/>
              <a:ahLst/>
              <a:cxnLst/>
              <a:rect l="l" t="t" r="r" b="b"/>
              <a:pathLst>
                <a:path w="3086100" h="838200">
                  <a:moveTo>
                    <a:pt x="3086099" y="838172"/>
                  </a:moveTo>
                  <a:lnTo>
                    <a:pt x="0" y="838172"/>
                  </a:lnTo>
                  <a:lnTo>
                    <a:pt x="0" y="0"/>
                  </a:lnTo>
                  <a:lnTo>
                    <a:pt x="3086099" y="0"/>
                  </a:lnTo>
                  <a:lnTo>
                    <a:pt x="3086099" y="838172"/>
                  </a:lnTo>
                  <a:close/>
                </a:path>
              </a:pathLst>
            </a:custGeom>
            <a:solidFill>
              <a:srgbClr val="ECE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77933"/>
            <a:ext cx="14820900" cy="199199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7720"/>
              </a:lnSpc>
              <a:spcBef>
                <a:spcPts val="240"/>
              </a:spcBef>
            </a:pPr>
            <a:r>
              <a:rPr spc="-275" dirty="0"/>
              <a:t>2.</a:t>
            </a:r>
            <a:r>
              <a:rPr spc="-944" dirty="0"/>
              <a:t> </a:t>
            </a:r>
            <a:r>
              <a:rPr dirty="0"/>
              <a:t>Customer</a:t>
            </a:r>
            <a:r>
              <a:rPr spc="-940" dirty="0"/>
              <a:t> </a:t>
            </a:r>
            <a:r>
              <a:rPr spc="-30" dirty="0"/>
              <a:t>demographics</a:t>
            </a:r>
            <a:r>
              <a:rPr spc="-940" dirty="0"/>
              <a:t> </a:t>
            </a:r>
            <a:r>
              <a:rPr spc="-10" dirty="0"/>
              <a:t>and</a:t>
            </a:r>
            <a:r>
              <a:rPr spc="-944" dirty="0"/>
              <a:t> </a:t>
            </a:r>
            <a:r>
              <a:rPr spc="-10" dirty="0"/>
              <a:t>financial </a:t>
            </a:r>
            <a:r>
              <a:rPr spc="-160" dirty="0"/>
              <a:t>information</a:t>
            </a:r>
            <a:r>
              <a:rPr spc="-935" dirty="0"/>
              <a:t> </a:t>
            </a:r>
            <a:r>
              <a:rPr spc="-20" dirty="0"/>
              <a:t>group</a:t>
            </a:r>
            <a:r>
              <a:rPr spc="-930" dirty="0"/>
              <a:t> </a:t>
            </a:r>
            <a:r>
              <a:rPr spc="55" dirty="0"/>
              <a:t>by</a:t>
            </a:r>
            <a:r>
              <a:rPr spc="-930" dirty="0"/>
              <a:t> </a:t>
            </a:r>
            <a:r>
              <a:rPr spc="-150" dirty="0"/>
              <a:t>credit</a:t>
            </a:r>
            <a:r>
              <a:rPr spc="-930" dirty="0"/>
              <a:t> </a:t>
            </a:r>
            <a:r>
              <a:rPr spc="-10" dirty="0"/>
              <a:t>scores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388623" y="4612999"/>
            <a:ext cx="5227320" cy="3804285"/>
            <a:chOff x="6388623" y="4612999"/>
            <a:chExt cx="5227320" cy="3804285"/>
          </a:xfrm>
        </p:grpSpPr>
        <p:sp>
          <p:nvSpPr>
            <p:cNvPr id="7" name="object 7"/>
            <p:cNvSpPr/>
            <p:nvPr/>
          </p:nvSpPr>
          <p:spPr>
            <a:xfrm>
              <a:off x="6388623" y="4612999"/>
              <a:ext cx="5227320" cy="3804285"/>
            </a:xfrm>
            <a:custGeom>
              <a:avLst/>
              <a:gdLst/>
              <a:ahLst/>
              <a:cxnLst/>
              <a:rect l="l" t="t" r="r" b="b"/>
              <a:pathLst>
                <a:path w="5227320" h="3804284">
                  <a:moveTo>
                    <a:pt x="5227040" y="3803793"/>
                  </a:moveTo>
                  <a:lnTo>
                    <a:pt x="0" y="3803793"/>
                  </a:lnTo>
                  <a:lnTo>
                    <a:pt x="0" y="0"/>
                  </a:lnTo>
                  <a:lnTo>
                    <a:pt x="5227040" y="0"/>
                  </a:lnTo>
                  <a:lnTo>
                    <a:pt x="5227040" y="3803793"/>
                  </a:lnTo>
                  <a:close/>
                </a:path>
              </a:pathLst>
            </a:custGeom>
            <a:solidFill>
              <a:srgbClr val="D3E6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4531" y="5383949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4531" y="5812574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4531" y="6669824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4531" y="7527074"/>
              <a:ext cx="95250" cy="952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8623" y="5032085"/>
            <a:ext cx="5227320" cy="312835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410845" marR="254635">
              <a:lnSpc>
                <a:spcPct val="114799"/>
              </a:lnSpc>
              <a:spcBef>
                <a:spcPts val="1010"/>
              </a:spcBef>
            </a:pP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20" dirty="0">
                <a:latin typeface="Trebuchet MS"/>
                <a:cs typeface="Trebuchet MS"/>
              </a:rPr>
              <a:t>age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of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around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245" dirty="0">
                <a:latin typeface="Trebuchet MS"/>
                <a:cs typeface="Trebuchet MS"/>
              </a:rPr>
              <a:t>3</a:t>
            </a:r>
            <a:r>
              <a:rPr lang="en-IN" sz="2450" spc="245" dirty="0">
                <a:latin typeface="Trebuchet MS"/>
                <a:cs typeface="Trebuchet MS"/>
              </a:rPr>
              <a:t>1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years </a:t>
            </a: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6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annual</a:t>
            </a:r>
            <a:r>
              <a:rPr sz="2450" spc="-6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income</a:t>
            </a:r>
            <a:r>
              <a:rPr sz="2450" spc="-60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of </a:t>
            </a:r>
            <a:r>
              <a:rPr sz="2450" dirty="0">
                <a:latin typeface="Trebuchet MS"/>
                <a:cs typeface="Trebuchet MS"/>
              </a:rPr>
              <a:t>approximately</a:t>
            </a:r>
            <a:r>
              <a:rPr sz="2450" spc="15" dirty="0">
                <a:latin typeface="Trebuchet MS"/>
                <a:cs typeface="Trebuchet MS"/>
              </a:rPr>
              <a:t> </a:t>
            </a:r>
            <a:r>
              <a:rPr lang="en-IN" sz="2450" spc="130" dirty="0">
                <a:latin typeface="Trebuchet MS"/>
                <a:cs typeface="Trebuchet MS"/>
              </a:rPr>
              <a:t>43,3</a:t>
            </a:r>
            <a:r>
              <a:rPr sz="2450" spc="130" dirty="0">
                <a:latin typeface="Trebuchet MS"/>
                <a:cs typeface="Trebuchet MS"/>
              </a:rPr>
              <a:t>00</a:t>
            </a:r>
            <a:r>
              <a:rPr sz="2450" spc="15" dirty="0">
                <a:latin typeface="Trebuchet MS"/>
                <a:cs typeface="Trebuchet MS"/>
              </a:rPr>
              <a:t> </a:t>
            </a:r>
            <a:r>
              <a:rPr sz="2450" spc="225" dirty="0">
                <a:latin typeface="Trebuchet MS"/>
                <a:cs typeface="Trebuchet MS"/>
              </a:rPr>
              <a:t>USD </a:t>
            </a: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outstanding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debt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of </a:t>
            </a:r>
            <a:r>
              <a:rPr sz="2450" dirty="0">
                <a:latin typeface="Trebuchet MS"/>
                <a:cs typeface="Trebuchet MS"/>
              </a:rPr>
              <a:t>about</a:t>
            </a:r>
            <a:r>
              <a:rPr sz="2450" spc="-60" dirty="0">
                <a:latin typeface="Trebuchet MS"/>
                <a:cs typeface="Trebuchet MS"/>
              </a:rPr>
              <a:t> </a:t>
            </a:r>
            <a:r>
              <a:rPr lang="en-IN" sz="2450" spc="-60" dirty="0">
                <a:latin typeface="Trebuchet MS"/>
                <a:cs typeface="Trebuchet MS"/>
              </a:rPr>
              <a:t>2,100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225" dirty="0">
                <a:latin typeface="Trebuchet MS"/>
                <a:cs typeface="Trebuchet MS"/>
              </a:rPr>
              <a:t>USD</a:t>
            </a:r>
            <a:endParaRPr sz="2450" dirty="0">
              <a:latin typeface="Trebuchet MS"/>
              <a:cs typeface="Trebuchet MS"/>
            </a:endParaRPr>
          </a:p>
          <a:p>
            <a:pPr marL="410845" marR="258445">
              <a:lnSpc>
                <a:spcPct val="114799"/>
              </a:lnSpc>
            </a:pP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of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around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lang="en-IN" sz="2450" spc="195" dirty="0">
                <a:latin typeface="Trebuchet MS"/>
                <a:cs typeface="Trebuchet MS"/>
              </a:rPr>
              <a:t>30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95" dirty="0">
                <a:latin typeface="Trebuchet MS"/>
                <a:cs typeface="Trebuchet MS"/>
              </a:rPr>
              <a:t>days </a:t>
            </a:r>
            <a:r>
              <a:rPr sz="2450" spc="45" dirty="0">
                <a:latin typeface="Trebuchet MS"/>
                <a:cs typeface="Trebuchet MS"/>
              </a:rPr>
              <a:t>delayed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from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the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payment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date.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58745" y="4193912"/>
            <a:ext cx="3086100" cy="838200"/>
          </a:xfrm>
          <a:custGeom>
            <a:avLst/>
            <a:gdLst/>
            <a:ahLst/>
            <a:cxnLst/>
            <a:rect l="l" t="t" r="r" b="b"/>
            <a:pathLst>
              <a:path w="3086100" h="838200">
                <a:moveTo>
                  <a:pt x="3086099" y="838172"/>
                </a:moveTo>
                <a:lnTo>
                  <a:pt x="0" y="838172"/>
                </a:lnTo>
                <a:lnTo>
                  <a:pt x="0" y="0"/>
                </a:lnTo>
                <a:lnTo>
                  <a:pt x="3086099" y="0"/>
                </a:lnTo>
                <a:lnTo>
                  <a:pt x="3086099" y="838172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1891888" y="4612999"/>
            <a:ext cx="5367655" cy="3804285"/>
            <a:chOff x="11891888" y="4612999"/>
            <a:chExt cx="5367655" cy="3804285"/>
          </a:xfrm>
        </p:grpSpPr>
        <p:sp>
          <p:nvSpPr>
            <p:cNvPr id="15" name="object 15"/>
            <p:cNvSpPr/>
            <p:nvPr/>
          </p:nvSpPr>
          <p:spPr>
            <a:xfrm>
              <a:off x="11891888" y="4612999"/>
              <a:ext cx="5367655" cy="3804285"/>
            </a:xfrm>
            <a:custGeom>
              <a:avLst/>
              <a:gdLst/>
              <a:ahLst/>
              <a:cxnLst/>
              <a:rect l="l" t="t" r="r" b="b"/>
              <a:pathLst>
                <a:path w="5367655" h="3804284">
                  <a:moveTo>
                    <a:pt x="5367410" y="3803793"/>
                  </a:moveTo>
                  <a:lnTo>
                    <a:pt x="0" y="3803793"/>
                  </a:lnTo>
                  <a:lnTo>
                    <a:pt x="0" y="0"/>
                  </a:lnTo>
                  <a:lnTo>
                    <a:pt x="5367410" y="0"/>
                  </a:lnTo>
                  <a:lnTo>
                    <a:pt x="5367410" y="3803793"/>
                  </a:lnTo>
                  <a:close/>
                </a:path>
              </a:pathLst>
            </a:custGeom>
            <a:solidFill>
              <a:srgbClr val="D3E6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8113" y="5383949"/>
              <a:ext cx="95250" cy="952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8113" y="5812574"/>
              <a:ext cx="95250" cy="952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8113" y="6669824"/>
              <a:ext cx="95250" cy="952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8113" y="7527074"/>
              <a:ext cx="95250" cy="952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1891888" y="5032085"/>
            <a:ext cx="5367655" cy="312835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530860" marR="271145">
              <a:lnSpc>
                <a:spcPct val="114799"/>
              </a:lnSpc>
              <a:spcBef>
                <a:spcPts val="1010"/>
              </a:spcBef>
            </a:pP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20" dirty="0">
                <a:latin typeface="Trebuchet MS"/>
                <a:cs typeface="Trebuchet MS"/>
              </a:rPr>
              <a:t>age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of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around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254" dirty="0">
                <a:latin typeface="Trebuchet MS"/>
                <a:cs typeface="Trebuchet MS"/>
              </a:rPr>
              <a:t>3</a:t>
            </a:r>
            <a:r>
              <a:rPr lang="en-IN" sz="2450" spc="254" dirty="0">
                <a:latin typeface="Trebuchet MS"/>
                <a:cs typeface="Trebuchet MS"/>
              </a:rPr>
              <a:t>3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years </a:t>
            </a: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6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annual</a:t>
            </a:r>
            <a:r>
              <a:rPr sz="2450" spc="-6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income</a:t>
            </a:r>
            <a:r>
              <a:rPr sz="2450" spc="-60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of </a:t>
            </a:r>
            <a:r>
              <a:rPr sz="2450" dirty="0">
                <a:latin typeface="Trebuchet MS"/>
                <a:cs typeface="Trebuchet MS"/>
              </a:rPr>
              <a:t>approximately</a:t>
            </a:r>
            <a:r>
              <a:rPr sz="2450" spc="20" dirty="0">
                <a:latin typeface="Trebuchet MS"/>
                <a:cs typeface="Trebuchet MS"/>
              </a:rPr>
              <a:t> </a:t>
            </a:r>
            <a:r>
              <a:rPr lang="en-IN" sz="2450" spc="110" dirty="0">
                <a:latin typeface="Trebuchet MS"/>
                <a:cs typeface="Trebuchet MS"/>
              </a:rPr>
              <a:t>57,000</a:t>
            </a:r>
            <a:r>
              <a:rPr sz="2450" spc="25" dirty="0">
                <a:latin typeface="Trebuchet MS"/>
                <a:cs typeface="Trebuchet MS"/>
              </a:rPr>
              <a:t> </a:t>
            </a:r>
            <a:r>
              <a:rPr sz="2450" spc="225" dirty="0">
                <a:latin typeface="Trebuchet MS"/>
                <a:cs typeface="Trebuchet MS"/>
              </a:rPr>
              <a:t>USD </a:t>
            </a: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outstanding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debt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of </a:t>
            </a:r>
            <a:r>
              <a:rPr sz="2450" dirty="0">
                <a:latin typeface="Trebuchet MS"/>
                <a:cs typeface="Trebuchet MS"/>
              </a:rPr>
              <a:t>about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lang="en-IN" sz="2450" spc="215" dirty="0">
                <a:latin typeface="Trebuchet MS"/>
                <a:cs typeface="Trebuchet MS"/>
              </a:rPr>
              <a:t>130</a:t>
            </a:r>
            <a:r>
              <a:rPr sz="2450" spc="215" dirty="0">
                <a:latin typeface="Trebuchet MS"/>
                <a:cs typeface="Trebuchet MS"/>
              </a:rPr>
              <a:t>0</a:t>
            </a:r>
            <a:r>
              <a:rPr sz="2450" spc="-105" dirty="0">
                <a:latin typeface="Trebuchet MS"/>
                <a:cs typeface="Trebuchet MS"/>
              </a:rPr>
              <a:t> </a:t>
            </a:r>
            <a:r>
              <a:rPr sz="2450" spc="225" dirty="0">
                <a:latin typeface="Trebuchet MS"/>
                <a:cs typeface="Trebuchet MS"/>
              </a:rPr>
              <a:t>USD</a:t>
            </a:r>
            <a:endParaRPr sz="2450" dirty="0">
              <a:latin typeface="Trebuchet MS"/>
              <a:cs typeface="Trebuchet MS"/>
            </a:endParaRPr>
          </a:p>
          <a:p>
            <a:pPr marL="530860" marR="278765">
              <a:lnSpc>
                <a:spcPct val="114799"/>
              </a:lnSpc>
            </a:pP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of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around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lang="en-IN" sz="2450" spc="-80" dirty="0">
                <a:latin typeface="Trebuchet MS"/>
                <a:cs typeface="Trebuchet MS"/>
              </a:rPr>
              <a:t>20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95" dirty="0">
                <a:latin typeface="Trebuchet MS"/>
                <a:cs typeface="Trebuchet MS"/>
              </a:rPr>
              <a:t>days </a:t>
            </a:r>
            <a:r>
              <a:rPr sz="2450" spc="45" dirty="0">
                <a:latin typeface="Trebuchet MS"/>
                <a:cs typeface="Trebuchet MS"/>
              </a:rPr>
              <a:t>delayed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from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the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payment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date.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579519" y="4193912"/>
            <a:ext cx="3968750" cy="838200"/>
          </a:xfrm>
          <a:custGeom>
            <a:avLst/>
            <a:gdLst/>
            <a:ahLst/>
            <a:cxnLst/>
            <a:rect l="l" t="t" r="r" b="b"/>
            <a:pathLst>
              <a:path w="3968750" h="838200">
                <a:moveTo>
                  <a:pt x="3968426" y="838172"/>
                </a:moveTo>
                <a:lnTo>
                  <a:pt x="0" y="838172"/>
                </a:lnTo>
                <a:lnTo>
                  <a:pt x="0" y="0"/>
                </a:lnTo>
                <a:lnTo>
                  <a:pt x="3968426" y="0"/>
                </a:lnTo>
                <a:lnTo>
                  <a:pt x="3968426" y="838172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61753" y="4149494"/>
            <a:ext cx="133242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7845" algn="l"/>
                <a:tab pos="10374630" algn="l"/>
              </a:tabLst>
            </a:pPr>
            <a:r>
              <a:rPr sz="5500" b="1" i="1" spc="-20" dirty="0">
                <a:latin typeface="Trebuchet MS"/>
                <a:cs typeface="Trebuchet MS"/>
              </a:rPr>
              <a:t>Good</a:t>
            </a:r>
            <a:r>
              <a:rPr sz="5500" b="1" i="1" dirty="0">
                <a:latin typeface="Trebuchet MS"/>
                <a:cs typeface="Trebuchet MS"/>
              </a:rPr>
              <a:t>	</a:t>
            </a:r>
            <a:r>
              <a:rPr sz="5500" b="1" i="1" spc="-20" dirty="0">
                <a:latin typeface="Trebuchet MS"/>
                <a:cs typeface="Trebuchet MS"/>
              </a:rPr>
              <a:t>Poor</a:t>
            </a:r>
            <a:r>
              <a:rPr sz="5500" b="1" i="1" dirty="0">
                <a:latin typeface="Trebuchet MS"/>
                <a:cs typeface="Trebuchet MS"/>
              </a:rPr>
              <a:t>	</a:t>
            </a:r>
            <a:r>
              <a:rPr sz="5500" b="1" i="1" spc="-75" dirty="0">
                <a:latin typeface="Trebuchet MS"/>
                <a:cs typeface="Trebuchet MS"/>
              </a:rPr>
              <a:t>Standard</a:t>
            </a:r>
            <a:endParaRPr sz="55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2751" y="5383949"/>
            <a:ext cx="95250" cy="2238375"/>
            <a:chOff x="1042751" y="5383949"/>
            <a:chExt cx="95250" cy="223837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751" y="5383949"/>
              <a:ext cx="95250" cy="9524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751" y="5812574"/>
              <a:ext cx="95250" cy="952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751" y="6669824"/>
              <a:ext cx="95250" cy="952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751" y="7527074"/>
              <a:ext cx="95250" cy="9524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86495" y="5032085"/>
            <a:ext cx="5227320" cy="312835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411480" marR="263525">
              <a:lnSpc>
                <a:spcPct val="114799"/>
              </a:lnSpc>
              <a:spcBef>
                <a:spcPts val="1010"/>
              </a:spcBef>
            </a:pP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120" dirty="0">
                <a:latin typeface="Trebuchet MS"/>
                <a:cs typeface="Trebuchet MS"/>
              </a:rPr>
              <a:t>age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of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around</a:t>
            </a:r>
            <a:r>
              <a:rPr sz="2450" spc="-165" dirty="0">
                <a:latin typeface="Trebuchet MS"/>
                <a:cs typeface="Trebuchet MS"/>
              </a:rPr>
              <a:t> </a:t>
            </a:r>
            <a:r>
              <a:rPr sz="2450" spc="204" dirty="0">
                <a:latin typeface="Trebuchet MS"/>
                <a:cs typeface="Trebuchet MS"/>
              </a:rPr>
              <a:t>37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years </a:t>
            </a: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6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annual</a:t>
            </a:r>
            <a:r>
              <a:rPr sz="2450" spc="-6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income</a:t>
            </a:r>
            <a:r>
              <a:rPr sz="2450" spc="-60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of </a:t>
            </a:r>
            <a:r>
              <a:rPr sz="2450" dirty="0">
                <a:latin typeface="Trebuchet MS"/>
                <a:cs typeface="Trebuchet MS"/>
              </a:rPr>
              <a:t>approximately</a:t>
            </a:r>
            <a:r>
              <a:rPr sz="2450" spc="9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6</a:t>
            </a:r>
            <a:r>
              <a:rPr lang="en-IN" sz="2450" dirty="0">
                <a:latin typeface="Trebuchet MS"/>
                <a:cs typeface="Trebuchet MS"/>
              </a:rPr>
              <a:t>9</a:t>
            </a:r>
            <a:r>
              <a:rPr sz="2450" dirty="0">
                <a:latin typeface="Trebuchet MS"/>
                <a:cs typeface="Trebuchet MS"/>
              </a:rPr>
              <a:t>,</a:t>
            </a:r>
            <a:r>
              <a:rPr lang="en-IN" sz="2450" dirty="0">
                <a:latin typeface="Trebuchet MS"/>
                <a:cs typeface="Trebuchet MS"/>
              </a:rPr>
              <a:t>5</a:t>
            </a:r>
            <a:r>
              <a:rPr sz="2450" dirty="0">
                <a:latin typeface="Trebuchet MS"/>
                <a:cs typeface="Trebuchet MS"/>
              </a:rPr>
              <a:t>00</a:t>
            </a:r>
            <a:r>
              <a:rPr sz="2450" spc="95" dirty="0">
                <a:latin typeface="Trebuchet MS"/>
                <a:cs typeface="Trebuchet MS"/>
              </a:rPr>
              <a:t> </a:t>
            </a:r>
            <a:r>
              <a:rPr sz="2450" spc="225" dirty="0">
                <a:latin typeface="Trebuchet MS"/>
                <a:cs typeface="Trebuchet MS"/>
              </a:rPr>
              <a:t>USD </a:t>
            </a: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outstanding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debt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of </a:t>
            </a:r>
            <a:r>
              <a:rPr sz="2450" dirty="0">
                <a:latin typeface="Trebuchet MS"/>
                <a:cs typeface="Trebuchet MS"/>
              </a:rPr>
              <a:t>about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210" dirty="0">
                <a:latin typeface="Trebuchet MS"/>
                <a:cs typeface="Trebuchet MS"/>
              </a:rPr>
              <a:t>750</a:t>
            </a:r>
            <a:r>
              <a:rPr sz="2450" spc="-110" dirty="0">
                <a:latin typeface="Trebuchet MS"/>
                <a:cs typeface="Trebuchet MS"/>
              </a:rPr>
              <a:t> </a:t>
            </a:r>
            <a:r>
              <a:rPr sz="2450" spc="225" dirty="0">
                <a:latin typeface="Trebuchet MS"/>
                <a:cs typeface="Trebuchet MS"/>
              </a:rPr>
              <a:t>USD</a:t>
            </a:r>
            <a:endParaRPr sz="2450" dirty="0">
              <a:latin typeface="Trebuchet MS"/>
              <a:cs typeface="Trebuchet MS"/>
            </a:endParaRPr>
          </a:p>
          <a:p>
            <a:pPr marL="411480" marR="258445">
              <a:lnSpc>
                <a:spcPct val="114799"/>
              </a:lnSpc>
            </a:pPr>
            <a:r>
              <a:rPr sz="2450" spc="90" dirty="0">
                <a:latin typeface="Trebuchet MS"/>
                <a:cs typeface="Trebuchet MS"/>
              </a:rPr>
              <a:t>Average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65" dirty="0">
                <a:latin typeface="Trebuchet MS"/>
                <a:cs typeface="Trebuchet MS"/>
              </a:rPr>
              <a:t>of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around</a:t>
            </a:r>
            <a:r>
              <a:rPr sz="2450" spc="-150" dirty="0">
                <a:latin typeface="Trebuchet MS"/>
                <a:cs typeface="Trebuchet MS"/>
              </a:rPr>
              <a:t> </a:t>
            </a:r>
            <a:r>
              <a:rPr sz="2450" spc="-60" dirty="0">
                <a:latin typeface="Trebuchet MS"/>
                <a:cs typeface="Trebuchet MS"/>
              </a:rPr>
              <a:t>10</a:t>
            </a:r>
            <a:r>
              <a:rPr sz="2450" spc="-145" dirty="0">
                <a:latin typeface="Trebuchet MS"/>
                <a:cs typeface="Trebuchet MS"/>
              </a:rPr>
              <a:t> </a:t>
            </a:r>
            <a:r>
              <a:rPr sz="2450" spc="95" dirty="0">
                <a:latin typeface="Trebuchet MS"/>
                <a:cs typeface="Trebuchet MS"/>
              </a:rPr>
              <a:t>days </a:t>
            </a:r>
            <a:r>
              <a:rPr sz="2450" spc="45" dirty="0">
                <a:latin typeface="Trebuchet MS"/>
                <a:cs typeface="Trebuchet MS"/>
              </a:rPr>
              <a:t>delayed</a:t>
            </a:r>
            <a:r>
              <a:rPr sz="2450" spc="-160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from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dirty="0">
                <a:latin typeface="Trebuchet MS"/>
                <a:cs typeface="Trebuchet MS"/>
              </a:rPr>
              <a:t>the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45" dirty="0">
                <a:latin typeface="Trebuchet MS"/>
                <a:cs typeface="Trebuchet MS"/>
              </a:rPr>
              <a:t>payment</a:t>
            </a:r>
            <a:r>
              <a:rPr sz="2450" spc="-155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date.</a:t>
            </a:r>
            <a:endParaRPr lang="en-IN" sz="2450" spc="-20" dirty="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6536702" y="1032858"/>
            <a:ext cx="721360" cy="408940"/>
            <a:chOff x="16536702" y="1032858"/>
            <a:chExt cx="721360" cy="40894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2629" y="1032858"/>
              <a:ext cx="342809" cy="25320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536695" y="1171091"/>
              <a:ext cx="721360" cy="270510"/>
            </a:xfrm>
            <a:custGeom>
              <a:avLst/>
              <a:gdLst/>
              <a:ahLst/>
              <a:cxnLst/>
              <a:rect l="l" t="t" r="r" b="b"/>
              <a:pathLst>
                <a:path w="721359" h="270509">
                  <a:moveTo>
                    <a:pt x="255714" y="68630"/>
                  </a:moveTo>
                  <a:lnTo>
                    <a:pt x="248958" y="61950"/>
                  </a:lnTo>
                  <a:lnTo>
                    <a:pt x="228752" y="44843"/>
                  </a:lnTo>
                  <a:lnTo>
                    <a:pt x="218592" y="36233"/>
                  </a:lnTo>
                  <a:lnTo>
                    <a:pt x="187350" y="18161"/>
                  </a:lnTo>
                  <a:lnTo>
                    <a:pt x="155333" y="7772"/>
                  </a:lnTo>
                  <a:lnTo>
                    <a:pt x="122682" y="5118"/>
                  </a:lnTo>
                  <a:lnTo>
                    <a:pt x="75603" y="14846"/>
                  </a:lnTo>
                  <a:lnTo>
                    <a:pt x="38963" y="33921"/>
                  </a:lnTo>
                  <a:lnTo>
                    <a:pt x="5372" y="62458"/>
                  </a:lnTo>
                  <a:lnTo>
                    <a:pt x="0" y="68630"/>
                  </a:lnTo>
                  <a:lnTo>
                    <a:pt x="5372" y="74790"/>
                  </a:lnTo>
                  <a:lnTo>
                    <a:pt x="14846" y="84340"/>
                  </a:lnTo>
                  <a:lnTo>
                    <a:pt x="38963" y="103339"/>
                  </a:lnTo>
                  <a:lnTo>
                    <a:pt x="75603" y="122402"/>
                  </a:lnTo>
                  <a:lnTo>
                    <a:pt x="122682" y="132130"/>
                  </a:lnTo>
                  <a:lnTo>
                    <a:pt x="123545" y="132067"/>
                  </a:lnTo>
                  <a:lnTo>
                    <a:pt x="155333" y="129476"/>
                  </a:lnTo>
                  <a:lnTo>
                    <a:pt x="187350" y="119087"/>
                  </a:lnTo>
                  <a:lnTo>
                    <a:pt x="218592" y="101015"/>
                  </a:lnTo>
                  <a:lnTo>
                    <a:pt x="248958" y="75298"/>
                  </a:lnTo>
                  <a:lnTo>
                    <a:pt x="255714" y="68630"/>
                  </a:lnTo>
                  <a:close/>
                </a:path>
                <a:path w="721359" h="270509">
                  <a:moveTo>
                    <a:pt x="355257" y="88938"/>
                  </a:moveTo>
                  <a:lnTo>
                    <a:pt x="276225" y="99758"/>
                  </a:lnTo>
                  <a:lnTo>
                    <a:pt x="228447" y="126428"/>
                  </a:lnTo>
                  <a:lnTo>
                    <a:pt x="198399" y="162166"/>
                  </a:lnTo>
                  <a:lnTo>
                    <a:pt x="192595" y="175602"/>
                  </a:lnTo>
                  <a:lnTo>
                    <a:pt x="181991" y="200113"/>
                  </a:lnTo>
                  <a:lnTo>
                    <a:pt x="175158" y="233426"/>
                  </a:lnTo>
                  <a:lnTo>
                    <a:pt x="173786" y="255244"/>
                  </a:lnTo>
                  <a:lnTo>
                    <a:pt x="173786" y="259308"/>
                  </a:lnTo>
                  <a:lnTo>
                    <a:pt x="174523" y="269760"/>
                  </a:lnTo>
                  <a:lnTo>
                    <a:pt x="175158" y="269798"/>
                  </a:lnTo>
                  <a:lnTo>
                    <a:pt x="181991" y="270268"/>
                  </a:lnTo>
                  <a:lnTo>
                    <a:pt x="226606" y="266750"/>
                  </a:lnTo>
                  <a:lnTo>
                    <a:pt x="265988" y="254330"/>
                  </a:lnTo>
                  <a:lnTo>
                    <a:pt x="306158" y="227926"/>
                  </a:lnTo>
                  <a:lnTo>
                    <a:pt x="342671" y="172974"/>
                  </a:lnTo>
                  <a:lnTo>
                    <a:pt x="355257" y="98437"/>
                  </a:lnTo>
                  <a:lnTo>
                    <a:pt x="355257" y="88938"/>
                  </a:lnTo>
                  <a:close/>
                </a:path>
                <a:path w="721359" h="270509">
                  <a:moveTo>
                    <a:pt x="547408" y="254673"/>
                  </a:moveTo>
                  <a:lnTo>
                    <a:pt x="539191" y="199542"/>
                  </a:lnTo>
                  <a:lnTo>
                    <a:pt x="522795" y="161607"/>
                  </a:lnTo>
                  <a:lnTo>
                    <a:pt x="492747" y="125869"/>
                  </a:lnTo>
                  <a:lnTo>
                    <a:pt x="444969" y="99199"/>
                  </a:lnTo>
                  <a:lnTo>
                    <a:pt x="375373" y="88430"/>
                  </a:lnTo>
                  <a:lnTo>
                    <a:pt x="365925" y="88366"/>
                  </a:lnTo>
                  <a:lnTo>
                    <a:pt x="365925" y="97866"/>
                  </a:lnTo>
                  <a:lnTo>
                    <a:pt x="369214" y="137528"/>
                  </a:lnTo>
                  <a:lnTo>
                    <a:pt x="378523" y="172402"/>
                  </a:lnTo>
                  <a:lnTo>
                    <a:pt x="384937" y="184975"/>
                  </a:lnTo>
                  <a:lnTo>
                    <a:pt x="393814" y="202387"/>
                  </a:lnTo>
                  <a:lnTo>
                    <a:pt x="455206" y="253758"/>
                  </a:lnTo>
                  <a:lnTo>
                    <a:pt x="494588" y="266192"/>
                  </a:lnTo>
                  <a:lnTo>
                    <a:pt x="525081" y="269798"/>
                  </a:lnTo>
                  <a:lnTo>
                    <a:pt x="528599" y="269786"/>
                  </a:lnTo>
                  <a:lnTo>
                    <a:pt x="539191" y="269709"/>
                  </a:lnTo>
                  <a:lnTo>
                    <a:pt x="546671" y="269163"/>
                  </a:lnTo>
                  <a:lnTo>
                    <a:pt x="547408" y="258724"/>
                  </a:lnTo>
                  <a:lnTo>
                    <a:pt x="547408" y="254673"/>
                  </a:lnTo>
                  <a:close/>
                </a:path>
                <a:path w="721359" h="270509">
                  <a:moveTo>
                    <a:pt x="721194" y="63512"/>
                  </a:moveTo>
                  <a:lnTo>
                    <a:pt x="715810" y="57340"/>
                  </a:lnTo>
                  <a:lnTo>
                    <a:pt x="706335" y="47802"/>
                  </a:lnTo>
                  <a:lnTo>
                    <a:pt x="695566" y="39319"/>
                  </a:lnTo>
                  <a:lnTo>
                    <a:pt x="695566" y="63512"/>
                  </a:lnTo>
                  <a:lnTo>
                    <a:pt x="681050" y="75831"/>
                  </a:lnTo>
                  <a:lnTo>
                    <a:pt x="659142" y="90195"/>
                  </a:lnTo>
                  <a:lnTo>
                    <a:pt x="630974" y="102412"/>
                  </a:lnTo>
                  <a:lnTo>
                    <a:pt x="597636" y="108267"/>
                  </a:lnTo>
                  <a:lnTo>
                    <a:pt x="570776" y="106184"/>
                  </a:lnTo>
                  <a:lnTo>
                    <a:pt x="544233" y="97993"/>
                  </a:lnTo>
                  <a:lnTo>
                    <a:pt x="518096" y="83769"/>
                  </a:lnTo>
                  <a:lnTo>
                    <a:pt x="492442" y="63512"/>
                  </a:lnTo>
                  <a:lnTo>
                    <a:pt x="518096" y="43256"/>
                  </a:lnTo>
                  <a:lnTo>
                    <a:pt x="544233" y="29019"/>
                  </a:lnTo>
                  <a:lnTo>
                    <a:pt x="570776" y="20840"/>
                  </a:lnTo>
                  <a:lnTo>
                    <a:pt x="597636" y="18757"/>
                  </a:lnTo>
                  <a:lnTo>
                    <a:pt x="630974" y="24612"/>
                  </a:lnTo>
                  <a:lnTo>
                    <a:pt x="659142" y="36817"/>
                  </a:lnTo>
                  <a:lnTo>
                    <a:pt x="681050" y="51193"/>
                  </a:lnTo>
                  <a:lnTo>
                    <a:pt x="695566" y="63512"/>
                  </a:lnTo>
                  <a:lnTo>
                    <a:pt x="695566" y="39319"/>
                  </a:lnTo>
                  <a:lnTo>
                    <a:pt x="682231" y="28803"/>
                  </a:lnTo>
                  <a:lnTo>
                    <a:pt x="645591" y="9740"/>
                  </a:lnTo>
                  <a:lnTo>
                    <a:pt x="598512" y="0"/>
                  </a:lnTo>
                  <a:lnTo>
                    <a:pt x="597636" y="76"/>
                  </a:lnTo>
                  <a:lnTo>
                    <a:pt x="565848" y="2654"/>
                  </a:lnTo>
                  <a:lnTo>
                    <a:pt x="533844" y="13042"/>
                  </a:lnTo>
                  <a:lnTo>
                    <a:pt x="502602" y="31127"/>
                  </a:lnTo>
                  <a:lnTo>
                    <a:pt x="472236" y="56832"/>
                  </a:lnTo>
                  <a:lnTo>
                    <a:pt x="465480" y="63512"/>
                  </a:lnTo>
                  <a:lnTo>
                    <a:pt x="472236" y="70180"/>
                  </a:lnTo>
                  <a:lnTo>
                    <a:pt x="492442" y="87287"/>
                  </a:lnTo>
                  <a:lnTo>
                    <a:pt x="502602" y="95897"/>
                  </a:lnTo>
                  <a:lnTo>
                    <a:pt x="533844" y="113969"/>
                  </a:lnTo>
                  <a:lnTo>
                    <a:pt x="565848" y="124358"/>
                  </a:lnTo>
                  <a:lnTo>
                    <a:pt x="598512" y="127012"/>
                  </a:lnTo>
                  <a:lnTo>
                    <a:pt x="645591" y="117284"/>
                  </a:lnTo>
                  <a:lnTo>
                    <a:pt x="682231" y="98221"/>
                  </a:lnTo>
                  <a:lnTo>
                    <a:pt x="695566" y="87706"/>
                  </a:lnTo>
                  <a:lnTo>
                    <a:pt x="706335" y="79222"/>
                  </a:lnTo>
                  <a:lnTo>
                    <a:pt x="715810" y="69672"/>
                  </a:lnTo>
                  <a:lnTo>
                    <a:pt x="721194" y="63512"/>
                  </a:lnTo>
                  <a:close/>
                </a:path>
              </a:pathLst>
            </a:custGeom>
            <a:solidFill>
              <a:srgbClr val="E6E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10481" y="1033424"/>
              <a:ext cx="181481" cy="181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36702" y="1032858"/>
            <a:ext cx="721360" cy="408940"/>
            <a:chOff x="16536702" y="1032858"/>
            <a:chExt cx="721360" cy="408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2629" y="1032858"/>
              <a:ext cx="342809" cy="2532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36695" y="1171091"/>
              <a:ext cx="721360" cy="270510"/>
            </a:xfrm>
            <a:custGeom>
              <a:avLst/>
              <a:gdLst/>
              <a:ahLst/>
              <a:cxnLst/>
              <a:rect l="l" t="t" r="r" b="b"/>
              <a:pathLst>
                <a:path w="721359" h="270509">
                  <a:moveTo>
                    <a:pt x="255714" y="68630"/>
                  </a:moveTo>
                  <a:lnTo>
                    <a:pt x="248958" y="61950"/>
                  </a:lnTo>
                  <a:lnTo>
                    <a:pt x="228752" y="44843"/>
                  </a:lnTo>
                  <a:lnTo>
                    <a:pt x="218592" y="36233"/>
                  </a:lnTo>
                  <a:lnTo>
                    <a:pt x="187350" y="18161"/>
                  </a:lnTo>
                  <a:lnTo>
                    <a:pt x="155333" y="7772"/>
                  </a:lnTo>
                  <a:lnTo>
                    <a:pt x="122682" y="5118"/>
                  </a:lnTo>
                  <a:lnTo>
                    <a:pt x="75603" y="14846"/>
                  </a:lnTo>
                  <a:lnTo>
                    <a:pt x="38963" y="33921"/>
                  </a:lnTo>
                  <a:lnTo>
                    <a:pt x="5372" y="62458"/>
                  </a:lnTo>
                  <a:lnTo>
                    <a:pt x="0" y="68630"/>
                  </a:lnTo>
                  <a:lnTo>
                    <a:pt x="5372" y="74790"/>
                  </a:lnTo>
                  <a:lnTo>
                    <a:pt x="14846" y="84340"/>
                  </a:lnTo>
                  <a:lnTo>
                    <a:pt x="38963" y="103339"/>
                  </a:lnTo>
                  <a:lnTo>
                    <a:pt x="75603" y="122402"/>
                  </a:lnTo>
                  <a:lnTo>
                    <a:pt x="122682" y="132130"/>
                  </a:lnTo>
                  <a:lnTo>
                    <a:pt x="123545" y="132067"/>
                  </a:lnTo>
                  <a:lnTo>
                    <a:pt x="155333" y="129476"/>
                  </a:lnTo>
                  <a:lnTo>
                    <a:pt x="187350" y="119087"/>
                  </a:lnTo>
                  <a:lnTo>
                    <a:pt x="218592" y="101015"/>
                  </a:lnTo>
                  <a:lnTo>
                    <a:pt x="248958" y="75298"/>
                  </a:lnTo>
                  <a:lnTo>
                    <a:pt x="255714" y="68630"/>
                  </a:lnTo>
                  <a:close/>
                </a:path>
                <a:path w="721359" h="270509">
                  <a:moveTo>
                    <a:pt x="355257" y="88938"/>
                  </a:moveTo>
                  <a:lnTo>
                    <a:pt x="276225" y="99758"/>
                  </a:lnTo>
                  <a:lnTo>
                    <a:pt x="228447" y="126428"/>
                  </a:lnTo>
                  <a:lnTo>
                    <a:pt x="198399" y="162166"/>
                  </a:lnTo>
                  <a:lnTo>
                    <a:pt x="192595" y="175602"/>
                  </a:lnTo>
                  <a:lnTo>
                    <a:pt x="181991" y="200113"/>
                  </a:lnTo>
                  <a:lnTo>
                    <a:pt x="175158" y="233426"/>
                  </a:lnTo>
                  <a:lnTo>
                    <a:pt x="173786" y="255244"/>
                  </a:lnTo>
                  <a:lnTo>
                    <a:pt x="173786" y="259308"/>
                  </a:lnTo>
                  <a:lnTo>
                    <a:pt x="174523" y="269760"/>
                  </a:lnTo>
                  <a:lnTo>
                    <a:pt x="175158" y="269798"/>
                  </a:lnTo>
                  <a:lnTo>
                    <a:pt x="181991" y="270268"/>
                  </a:lnTo>
                  <a:lnTo>
                    <a:pt x="226606" y="266750"/>
                  </a:lnTo>
                  <a:lnTo>
                    <a:pt x="265988" y="254330"/>
                  </a:lnTo>
                  <a:lnTo>
                    <a:pt x="306158" y="227926"/>
                  </a:lnTo>
                  <a:lnTo>
                    <a:pt x="342671" y="172974"/>
                  </a:lnTo>
                  <a:lnTo>
                    <a:pt x="355257" y="98437"/>
                  </a:lnTo>
                  <a:lnTo>
                    <a:pt x="355257" y="88938"/>
                  </a:lnTo>
                  <a:close/>
                </a:path>
                <a:path w="721359" h="270509">
                  <a:moveTo>
                    <a:pt x="547408" y="254673"/>
                  </a:moveTo>
                  <a:lnTo>
                    <a:pt x="539191" y="199542"/>
                  </a:lnTo>
                  <a:lnTo>
                    <a:pt x="522795" y="161607"/>
                  </a:lnTo>
                  <a:lnTo>
                    <a:pt x="492747" y="125869"/>
                  </a:lnTo>
                  <a:lnTo>
                    <a:pt x="444969" y="99199"/>
                  </a:lnTo>
                  <a:lnTo>
                    <a:pt x="375373" y="88430"/>
                  </a:lnTo>
                  <a:lnTo>
                    <a:pt x="365925" y="88366"/>
                  </a:lnTo>
                  <a:lnTo>
                    <a:pt x="365925" y="97866"/>
                  </a:lnTo>
                  <a:lnTo>
                    <a:pt x="369214" y="137528"/>
                  </a:lnTo>
                  <a:lnTo>
                    <a:pt x="378523" y="172402"/>
                  </a:lnTo>
                  <a:lnTo>
                    <a:pt x="384937" y="184975"/>
                  </a:lnTo>
                  <a:lnTo>
                    <a:pt x="393814" y="202387"/>
                  </a:lnTo>
                  <a:lnTo>
                    <a:pt x="455206" y="253758"/>
                  </a:lnTo>
                  <a:lnTo>
                    <a:pt x="494588" y="266192"/>
                  </a:lnTo>
                  <a:lnTo>
                    <a:pt x="525081" y="269798"/>
                  </a:lnTo>
                  <a:lnTo>
                    <a:pt x="528599" y="269786"/>
                  </a:lnTo>
                  <a:lnTo>
                    <a:pt x="539191" y="269709"/>
                  </a:lnTo>
                  <a:lnTo>
                    <a:pt x="546671" y="269163"/>
                  </a:lnTo>
                  <a:lnTo>
                    <a:pt x="547408" y="258724"/>
                  </a:lnTo>
                  <a:lnTo>
                    <a:pt x="547408" y="254673"/>
                  </a:lnTo>
                  <a:close/>
                </a:path>
                <a:path w="721359" h="270509">
                  <a:moveTo>
                    <a:pt x="721194" y="63512"/>
                  </a:moveTo>
                  <a:lnTo>
                    <a:pt x="715810" y="57340"/>
                  </a:lnTo>
                  <a:lnTo>
                    <a:pt x="706335" y="47802"/>
                  </a:lnTo>
                  <a:lnTo>
                    <a:pt x="695566" y="39319"/>
                  </a:lnTo>
                  <a:lnTo>
                    <a:pt x="695566" y="63512"/>
                  </a:lnTo>
                  <a:lnTo>
                    <a:pt x="681050" y="75831"/>
                  </a:lnTo>
                  <a:lnTo>
                    <a:pt x="659142" y="90195"/>
                  </a:lnTo>
                  <a:lnTo>
                    <a:pt x="630974" y="102412"/>
                  </a:lnTo>
                  <a:lnTo>
                    <a:pt x="597636" y="108267"/>
                  </a:lnTo>
                  <a:lnTo>
                    <a:pt x="570776" y="106184"/>
                  </a:lnTo>
                  <a:lnTo>
                    <a:pt x="544233" y="97993"/>
                  </a:lnTo>
                  <a:lnTo>
                    <a:pt x="518096" y="83769"/>
                  </a:lnTo>
                  <a:lnTo>
                    <a:pt x="492442" y="63512"/>
                  </a:lnTo>
                  <a:lnTo>
                    <a:pt x="518096" y="43256"/>
                  </a:lnTo>
                  <a:lnTo>
                    <a:pt x="544233" y="29019"/>
                  </a:lnTo>
                  <a:lnTo>
                    <a:pt x="570776" y="20840"/>
                  </a:lnTo>
                  <a:lnTo>
                    <a:pt x="597636" y="18757"/>
                  </a:lnTo>
                  <a:lnTo>
                    <a:pt x="630974" y="24612"/>
                  </a:lnTo>
                  <a:lnTo>
                    <a:pt x="659142" y="36817"/>
                  </a:lnTo>
                  <a:lnTo>
                    <a:pt x="681050" y="51193"/>
                  </a:lnTo>
                  <a:lnTo>
                    <a:pt x="695566" y="63512"/>
                  </a:lnTo>
                  <a:lnTo>
                    <a:pt x="695566" y="39319"/>
                  </a:lnTo>
                  <a:lnTo>
                    <a:pt x="682231" y="28803"/>
                  </a:lnTo>
                  <a:lnTo>
                    <a:pt x="645591" y="9740"/>
                  </a:lnTo>
                  <a:lnTo>
                    <a:pt x="598512" y="0"/>
                  </a:lnTo>
                  <a:lnTo>
                    <a:pt x="597636" y="76"/>
                  </a:lnTo>
                  <a:lnTo>
                    <a:pt x="565848" y="2654"/>
                  </a:lnTo>
                  <a:lnTo>
                    <a:pt x="533844" y="13042"/>
                  </a:lnTo>
                  <a:lnTo>
                    <a:pt x="502602" y="31127"/>
                  </a:lnTo>
                  <a:lnTo>
                    <a:pt x="472236" y="56832"/>
                  </a:lnTo>
                  <a:lnTo>
                    <a:pt x="465480" y="63512"/>
                  </a:lnTo>
                  <a:lnTo>
                    <a:pt x="472236" y="70180"/>
                  </a:lnTo>
                  <a:lnTo>
                    <a:pt x="492442" y="87287"/>
                  </a:lnTo>
                  <a:lnTo>
                    <a:pt x="502602" y="95897"/>
                  </a:lnTo>
                  <a:lnTo>
                    <a:pt x="533844" y="113969"/>
                  </a:lnTo>
                  <a:lnTo>
                    <a:pt x="565848" y="124358"/>
                  </a:lnTo>
                  <a:lnTo>
                    <a:pt x="598512" y="127012"/>
                  </a:lnTo>
                  <a:lnTo>
                    <a:pt x="645591" y="117284"/>
                  </a:lnTo>
                  <a:lnTo>
                    <a:pt x="682231" y="98221"/>
                  </a:lnTo>
                  <a:lnTo>
                    <a:pt x="695566" y="87706"/>
                  </a:lnTo>
                  <a:lnTo>
                    <a:pt x="706335" y="79222"/>
                  </a:lnTo>
                  <a:lnTo>
                    <a:pt x="715810" y="69672"/>
                  </a:lnTo>
                  <a:lnTo>
                    <a:pt x="721194" y="63512"/>
                  </a:lnTo>
                  <a:close/>
                </a:path>
              </a:pathLst>
            </a:custGeom>
            <a:solidFill>
              <a:srgbClr val="E6E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0481" y="1033424"/>
              <a:ext cx="181481" cy="1814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981138"/>
            <a:ext cx="10699750" cy="17265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sz="5600" spc="-160" dirty="0"/>
              <a:t>3.</a:t>
            </a:r>
            <a:r>
              <a:rPr sz="5600" spc="-825" dirty="0"/>
              <a:t> </a:t>
            </a:r>
            <a:r>
              <a:rPr sz="5600" dirty="0"/>
              <a:t>Customer</a:t>
            </a:r>
            <a:r>
              <a:rPr sz="5600" spc="-819" dirty="0"/>
              <a:t> </a:t>
            </a:r>
            <a:r>
              <a:rPr sz="5600" spc="-90" dirty="0"/>
              <a:t>financial</a:t>
            </a:r>
            <a:r>
              <a:rPr sz="5600" spc="-819" dirty="0"/>
              <a:t> </a:t>
            </a:r>
            <a:r>
              <a:rPr sz="5600" spc="-105" dirty="0"/>
              <a:t>information </a:t>
            </a:r>
            <a:r>
              <a:rPr sz="5600" spc="-20" dirty="0"/>
              <a:t>group</a:t>
            </a:r>
            <a:r>
              <a:rPr sz="5600" spc="-795" dirty="0"/>
              <a:t> </a:t>
            </a:r>
            <a:r>
              <a:rPr sz="5600" dirty="0"/>
              <a:t>by</a:t>
            </a:r>
            <a:r>
              <a:rPr sz="5600" spc="-795" dirty="0"/>
              <a:t> </a:t>
            </a:r>
            <a:r>
              <a:rPr sz="5600" spc="-50" dirty="0"/>
              <a:t>payment</a:t>
            </a:r>
            <a:r>
              <a:rPr sz="5600" spc="-790" dirty="0"/>
              <a:t> </a:t>
            </a:r>
            <a:r>
              <a:rPr sz="5600" spc="-10" dirty="0"/>
              <a:t>behavior</a:t>
            </a:r>
            <a:endParaRPr sz="5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436C5-5827-96F5-DE0F-981BCEFBA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789345"/>
            <a:ext cx="10344150" cy="7154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7265DC-0514-ED31-861C-69F9C7682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0" y="3295392"/>
            <a:ext cx="4953000" cy="27625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7621" y="3895216"/>
            <a:ext cx="9469120" cy="2348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250" spc="-190" dirty="0"/>
              <a:t>Thank</a:t>
            </a:r>
            <a:r>
              <a:rPr sz="15250" spc="-2285" dirty="0"/>
              <a:t> </a:t>
            </a:r>
            <a:r>
              <a:rPr sz="15250" spc="-680" dirty="0"/>
              <a:t>you.</a:t>
            </a:r>
            <a:endParaRPr sz="15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31"/>
            <a:ext cx="5994939" cy="102773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4398013"/>
            <a:ext cx="3113405" cy="1072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850" b="1" spc="125" dirty="0">
                <a:latin typeface="Trebuchet MS"/>
                <a:cs typeface="Trebuchet MS"/>
              </a:rPr>
              <a:t>Agenda</a:t>
            </a:r>
            <a:endParaRPr sz="6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5723" y="3706947"/>
            <a:ext cx="8360409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lang="en-IN" sz="3600" dirty="0"/>
              <a:t>1. Data Overview</a:t>
            </a:r>
            <a:br>
              <a:rPr lang="en-IN" sz="3600" dirty="0"/>
            </a:br>
            <a:r>
              <a:rPr lang="en-IN" sz="3600" dirty="0"/>
              <a:t>2. Data Cleaning and Outlier Analysis</a:t>
            </a:r>
            <a:br>
              <a:rPr lang="en-IN" sz="3600" dirty="0"/>
            </a:br>
            <a:r>
              <a:rPr lang="en-IN" sz="3600" dirty="0"/>
              <a:t>3. </a:t>
            </a:r>
            <a:r>
              <a:rPr lang="en-US" sz="3600" spc="65" dirty="0">
                <a:latin typeface="Trebuchet MS"/>
                <a:cs typeface="Trebuchet MS"/>
              </a:rPr>
              <a:t>Exploratory</a:t>
            </a:r>
            <a:r>
              <a:rPr lang="en-US" sz="3600" spc="-370" dirty="0">
                <a:latin typeface="Trebuchet MS"/>
                <a:cs typeface="Trebuchet MS"/>
              </a:rPr>
              <a:t> </a:t>
            </a:r>
            <a:r>
              <a:rPr lang="en-US" sz="3600" spc="130" dirty="0">
                <a:latin typeface="Trebuchet MS"/>
                <a:cs typeface="Trebuchet MS"/>
              </a:rPr>
              <a:t>Data</a:t>
            </a:r>
            <a:r>
              <a:rPr lang="en-US" sz="3600" spc="-370" dirty="0">
                <a:latin typeface="Trebuchet MS"/>
                <a:cs typeface="Trebuchet MS"/>
              </a:rPr>
              <a:t> </a:t>
            </a:r>
            <a:r>
              <a:rPr lang="en-US" sz="3600" spc="170" dirty="0">
                <a:latin typeface="Trebuchet MS"/>
                <a:cs typeface="Trebuchet MS"/>
              </a:rPr>
              <a:t>Analysis</a:t>
            </a:r>
            <a:r>
              <a:rPr lang="en-US" sz="3600" spc="-370" dirty="0">
                <a:latin typeface="Trebuchet MS"/>
                <a:cs typeface="Trebuchet MS"/>
              </a:rPr>
              <a:t> </a:t>
            </a:r>
            <a:r>
              <a:rPr lang="en-US" sz="3600" spc="80" dirty="0">
                <a:latin typeface="Trebuchet MS"/>
                <a:cs typeface="Trebuchet MS"/>
              </a:rPr>
              <a:t>(EDA) </a:t>
            </a:r>
            <a:br>
              <a:rPr lang="en-US" sz="3600" spc="80" dirty="0">
                <a:latin typeface="Trebuchet MS"/>
                <a:cs typeface="Trebuchet MS"/>
              </a:rPr>
            </a:br>
            <a:r>
              <a:rPr lang="en-US" sz="3600" spc="80" dirty="0">
                <a:latin typeface="Trebuchet MS"/>
                <a:cs typeface="Trebuchet MS"/>
              </a:rPr>
              <a:t>4. </a:t>
            </a:r>
            <a:r>
              <a:rPr lang="en-IN" sz="3600" dirty="0"/>
              <a:t>Credit Score Categories Analysis</a:t>
            </a:r>
            <a:br>
              <a:rPr lang="en-IN" sz="3600" dirty="0"/>
            </a:br>
            <a:r>
              <a:rPr lang="en-IN" sz="3600" dirty="0"/>
              <a:t>5. Predictive Analysis &amp; Insights</a:t>
            </a:r>
            <a:br>
              <a:rPr lang="en-IN" sz="3600" dirty="0"/>
            </a:br>
            <a:r>
              <a:rPr lang="en-IN" sz="3600" dirty="0"/>
              <a:t>6. Conclusion</a:t>
            </a:r>
            <a:endParaRPr lang="en-US"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7933"/>
            <a:ext cx="7860665" cy="100732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pc="-10" dirty="0"/>
              <a:t>Column’s</a:t>
            </a:r>
            <a:r>
              <a:rPr spc="-925" dirty="0"/>
              <a:t> </a:t>
            </a:r>
            <a:r>
              <a:rPr spc="-80" dirty="0"/>
              <a:t>description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36702" y="1032858"/>
            <a:ext cx="721360" cy="408940"/>
            <a:chOff x="16536702" y="1032858"/>
            <a:chExt cx="721360" cy="408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2629" y="1032858"/>
              <a:ext cx="342809" cy="253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36695" y="1171091"/>
              <a:ext cx="721360" cy="270510"/>
            </a:xfrm>
            <a:custGeom>
              <a:avLst/>
              <a:gdLst/>
              <a:ahLst/>
              <a:cxnLst/>
              <a:rect l="l" t="t" r="r" b="b"/>
              <a:pathLst>
                <a:path w="721359" h="270509">
                  <a:moveTo>
                    <a:pt x="255714" y="68630"/>
                  </a:moveTo>
                  <a:lnTo>
                    <a:pt x="248958" y="61950"/>
                  </a:lnTo>
                  <a:lnTo>
                    <a:pt x="228752" y="44843"/>
                  </a:lnTo>
                  <a:lnTo>
                    <a:pt x="218592" y="36233"/>
                  </a:lnTo>
                  <a:lnTo>
                    <a:pt x="187350" y="18161"/>
                  </a:lnTo>
                  <a:lnTo>
                    <a:pt x="155333" y="7772"/>
                  </a:lnTo>
                  <a:lnTo>
                    <a:pt x="122682" y="5118"/>
                  </a:lnTo>
                  <a:lnTo>
                    <a:pt x="75603" y="14846"/>
                  </a:lnTo>
                  <a:lnTo>
                    <a:pt x="38963" y="33921"/>
                  </a:lnTo>
                  <a:lnTo>
                    <a:pt x="5372" y="62458"/>
                  </a:lnTo>
                  <a:lnTo>
                    <a:pt x="0" y="68630"/>
                  </a:lnTo>
                  <a:lnTo>
                    <a:pt x="5372" y="74790"/>
                  </a:lnTo>
                  <a:lnTo>
                    <a:pt x="14846" y="84340"/>
                  </a:lnTo>
                  <a:lnTo>
                    <a:pt x="38963" y="103339"/>
                  </a:lnTo>
                  <a:lnTo>
                    <a:pt x="75603" y="122402"/>
                  </a:lnTo>
                  <a:lnTo>
                    <a:pt x="122682" y="132130"/>
                  </a:lnTo>
                  <a:lnTo>
                    <a:pt x="123545" y="132067"/>
                  </a:lnTo>
                  <a:lnTo>
                    <a:pt x="155333" y="129476"/>
                  </a:lnTo>
                  <a:lnTo>
                    <a:pt x="187350" y="119087"/>
                  </a:lnTo>
                  <a:lnTo>
                    <a:pt x="218592" y="101015"/>
                  </a:lnTo>
                  <a:lnTo>
                    <a:pt x="248958" y="75298"/>
                  </a:lnTo>
                  <a:lnTo>
                    <a:pt x="255714" y="68630"/>
                  </a:lnTo>
                  <a:close/>
                </a:path>
                <a:path w="721359" h="270509">
                  <a:moveTo>
                    <a:pt x="355257" y="88938"/>
                  </a:moveTo>
                  <a:lnTo>
                    <a:pt x="276225" y="99758"/>
                  </a:lnTo>
                  <a:lnTo>
                    <a:pt x="228447" y="126428"/>
                  </a:lnTo>
                  <a:lnTo>
                    <a:pt x="198399" y="162166"/>
                  </a:lnTo>
                  <a:lnTo>
                    <a:pt x="192595" y="175602"/>
                  </a:lnTo>
                  <a:lnTo>
                    <a:pt x="181991" y="200113"/>
                  </a:lnTo>
                  <a:lnTo>
                    <a:pt x="175158" y="233426"/>
                  </a:lnTo>
                  <a:lnTo>
                    <a:pt x="173786" y="255244"/>
                  </a:lnTo>
                  <a:lnTo>
                    <a:pt x="173786" y="259308"/>
                  </a:lnTo>
                  <a:lnTo>
                    <a:pt x="174523" y="269760"/>
                  </a:lnTo>
                  <a:lnTo>
                    <a:pt x="175158" y="269798"/>
                  </a:lnTo>
                  <a:lnTo>
                    <a:pt x="181991" y="270268"/>
                  </a:lnTo>
                  <a:lnTo>
                    <a:pt x="226606" y="266750"/>
                  </a:lnTo>
                  <a:lnTo>
                    <a:pt x="265988" y="254330"/>
                  </a:lnTo>
                  <a:lnTo>
                    <a:pt x="306158" y="227926"/>
                  </a:lnTo>
                  <a:lnTo>
                    <a:pt x="342671" y="172974"/>
                  </a:lnTo>
                  <a:lnTo>
                    <a:pt x="355257" y="98437"/>
                  </a:lnTo>
                  <a:lnTo>
                    <a:pt x="355257" y="88938"/>
                  </a:lnTo>
                  <a:close/>
                </a:path>
                <a:path w="721359" h="270509">
                  <a:moveTo>
                    <a:pt x="547408" y="254673"/>
                  </a:moveTo>
                  <a:lnTo>
                    <a:pt x="539191" y="199542"/>
                  </a:lnTo>
                  <a:lnTo>
                    <a:pt x="522795" y="161607"/>
                  </a:lnTo>
                  <a:lnTo>
                    <a:pt x="492747" y="125869"/>
                  </a:lnTo>
                  <a:lnTo>
                    <a:pt x="444969" y="99199"/>
                  </a:lnTo>
                  <a:lnTo>
                    <a:pt x="375373" y="88430"/>
                  </a:lnTo>
                  <a:lnTo>
                    <a:pt x="365925" y="88366"/>
                  </a:lnTo>
                  <a:lnTo>
                    <a:pt x="365925" y="97866"/>
                  </a:lnTo>
                  <a:lnTo>
                    <a:pt x="369214" y="137528"/>
                  </a:lnTo>
                  <a:lnTo>
                    <a:pt x="378523" y="172402"/>
                  </a:lnTo>
                  <a:lnTo>
                    <a:pt x="384937" y="184975"/>
                  </a:lnTo>
                  <a:lnTo>
                    <a:pt x="393814" y="202387"/>
                  </a:lnTo>
                  <a:lnTo>
                    <a:pt x="455206" y="253758"/>
                  </a:lnTo>
                  <a:lnTo>
                    <a:pt x="494588" y="266192"/>
                  </a:lnTo>
                  <a:lnTo>
                    <a:pt x="525081" y="269798"/>
                  </a:lnTo>
                  <a:lnTo>
                    <a:pt x="528599" y="269786"/>
                  </a:lnTo>
                  <a:lnTo>
                    <a:pt x="539191" y="269709"/>
                  </a:lnTo>
                  <a:lnTo>
                    <a:pt x="546671" y="269163"/>
                  </a:lnTo>
                  <a:lnTo>
                    <a:pt x="547408" y="258724"/>
                  </a:lnTo>
                  <a:lnTo>
                    <a:pt x="547408" y="254673"/>
                  </a:lnTo>
                  <a:close/>
                </a:path>
                <a:path w="721359" h="270509">
                  <a:moveTo>
                    <a:pt x="721194" y="63512"/>
                  </a:moveTo>
                  <a:lnTo>
                    <a:pt x="715810" y="57340"/>
                  </a:lnTo>
                  <a:lnTo>
                    <a:pt x="706335" y="47802"/>
                  </a:lnTo>
                  <a:lnTo>
                    <a:pt x="695566" y="39319"/>
                  </a:lnTo>
                  <a:lnTo>
                    <a:pt x="695566" y="63512"/>
                  </a:lnTo>
                  <a:lnTo>
                    <a:pt x="681050" y="75831"/>
                  </a:lnTo>
                  <a:lnTo>
                    <a:pt x="659142" y="90195"/>
                  </a:lnTo>
                  <a:lnTo>
                    <a:pt x="630974" y="102412"/>
                  </a:lnTo>
                  <a:lnTo>
                    <a:pt x="597636" y="108267"/>
                  </a:lnTo>
                  <a:lnTo>
                    <a:pt x="570776" y="106184"/>
                  </a:lnTo>
                  <a:lnTo>
                    <a:pt x="544233" y="97993"/>
                  </a:lnTo>
                  <a:lnTo>
                    <a:pt x="518096" y="83769"/>
                  </a:lnTo>
                  <a:lnTo>
                    <a:pt x="492442" y="63512"/>
                  </a:lnTo>
                  <a:lnTo>
                    <a:pt x="518096" y="43256"/>
                  </a:lnTo>
                  <a:lnTo>
                    <a:pt x="544233" y="29019"/>
                  </a:lnTo>
                  <a:lnTo>
                    <a:pt x="570776" y="20840"/>
                  </a:lnTo>
                  <a:lnTo>
                    <a:pt x="597636" y="18757"/>
                  </a:lnTo>
                  <a:lnTo>
                    <a:pt x="630974" y="24612"/>
                  </a:lnTo>
                  <a:lnTo>
                    <a:pt x="659142" y="36817"/>
                  </a:lnTo>
                  <a:lnTo>
                    <a:pt x="681050" y="51193"/>
                  </a:lnTo>
                  <a:lnTo>
                    <a:pt x="695566" y="63512"/>
                  </a:lnTo>
                  <a:lnTo>
                    <a:pt x="695566" y="39319"/>
                  </a:lnTo>
                  <a:lnTo>
                    <a:pt x="682231" y="28803"/>
                  </a:lnTo>
                  <a:lnTo>
                    <a:pt x="645591" y="9740"/>
                  </a:lnTo>
                  <a:lnTo>
                    <a:pt x="598512" y="0"/>
                  </a:lnTo>
                  <a:lnTo>
                    <a:pt x="597636" y="76"/>
                  </a:lnTo>
                  <a:lnTo>
                    <a:pt x="565848" y="2654"/>
                  </a:lnTo>
                  <a:lnTo>
                    <a:pt x="533844" y="13042"/>
                  </a:lnTo>
                  <a:lnTo>
                    <a:pt x="502602" y="31127"/>
                  </a:lnTo>
                  <a:lnTo>
                    <a:pt x="472236" y="56832"/>
                  </a:lnTo>
                  <a:lnTo>
                    <a:pt x="465480" y="63512"/>
                  </a:lnTo>
                  <a:lnTo>
                    <a:pt x="472236" y="70180"/>
                  </a:lnTo>
                  <a:lnTo>
                    <a:pt x="492442" y="87287"/>
                  </a:lnTo>
                  <a:lnTo>
                    <a:pt x="502602" y="95897"/>
                  </a:lnTo>
                  <a:lnTo>
                    <a:pt x="533844" y="113969"/>
                  </a:lnTo>
                  <a:lnTo>
                    <a:pt x="565848" y="124358"/>
                  </a:lnTo>
                  <a:lnTo>
                    <a:pt x="598512" y="127012"/>
                  </a:lnTo>
                  <a:lnTo>
                    <a:pt x="645591" y="117284"/>
                  </a:lnTo>
                  <a:lnTo>
                    <a:pt x="682231" y="98221"/>
                  </a:lnTo>
                  <a:lnTo>
                    <a:pt x="695566" y="87706"/>
                  </a:lnTo>
                  <a:lnTo>
                    <a:pt x="706335" y="79222"/>
                  </a:lnTo>
                  <a:lnTo>
                    <a:pt x="715810" y="69672"/>
                  </a:lnTo>
                  <a:lnTo>
                    <a:pt x="721194" y="63512"/>
                  </a:lnTo>
                  <a:close/>
                </a:path>
              </a:pathLst>
            </a:custGeom>
            <a:solidFill>
              <a:srgbClr val="E6E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0481" y="1033424"/>
              <a:ext cx="181481" cy="18143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2353404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77230" y="2111456"/>
            <a:ext cx="14378940" cy="734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64150">
              <a:lnSpc>
                <a:spcPct val="115399"/>
              </a:lnSpc>
              <a:spcBef>
                <a:spcPts val="100"/>
              </a:spcBef>
            </a:pPr>
            <a:r>
              <a:rPr sz="2600" spc="55" dirty="0">
                <a:latin typeface="Trebuchet MS"/>
                <a:cs typeface="Trebuchet MS"/>
              </a:rPr>
              <a:t>Customer_ID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a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unique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identification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a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 </a:t>
            </a:r>
            <a:r>
              <a:rPr sz="2600" spc="200" dirty="0">
                <a:latin typeface="Trebuchet MS"/>
                <a:cs typeface="Trebuchet MS"/>
              </a:rPr>
              <a:t>Age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125" dirty="0">
                <a:latin typeface="Trebuchet MS"/>
                <a:cs typeface="Trebuchet MS"/>
              </a:rPr>
              <a:t>age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</a:t>
            </a:r>
            <a:endParaRPr sz="2600" dirty="0">
              <a:latin typeface="Trebuchet MS"/>
              <a:cs typeface="Trebuchet MS"/>
            </a:endParaRPr>
          </a:p>
          <a:p>
            <a:pPr marL="12700" marR="5173345">
              <a:lnSpc>
                <a:spcPct val="115399"/>
              </a:lnSpc>
            </a:pPr>
            <a:r>
              <a:rPr sz="2600" dirty="0">
                <a:latin typeface="Trebuchet MS"/>
                <a:cs typeface="Trebuchet MS"/>
              </a:rPr>
              <a:t>Occupation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occupation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 </a:t>
            </a:r>
            <a:r>
              <a:rPr sz="2600" spc="45" dirty="0">
                <a:latin typeface="Trebuchet MS"/>
                <a:cs typeface="Trebuchet MS"/>
              </a:rPr>
              <a:t>Annual_Income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annual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income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7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</a:t>
            </a:r>
            <a:endParaRPr sz="2600" dirty="0">
              <a:latin typeface="Trebuchet MS"/>
              <a:cs typeface="Trebuchet MS"/>
            </a:endParaRPr>
          </a:p>
          <a:p>
            <a:pPr marL="12700" marR="5080">
              <a:lnSpc>
                <a:spcPct val="115399"/>
              </a:lnSpc>
            </a:pPr>
            <a:r>
              <a:rPr sz="2600" spc="60" dirty="0">
                <a:latin typeface="Trebuchet MS"/>
                <a:cs typeface="Trebuchet MS"/>
              </a:rPr>
              <a:t>Monthly_Inhand_Salary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monthly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base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salary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a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</a:t>
            </a:r>
            <a:r>
              <a:rPr sz="2600" spc="650" dirty="0">
                <a:latin typeface="Trebuchet MS"/>
                <a:cs typeface="Trebuchet MS"/>
              </a:rPr>
              <a:t>  </a:t>
            </a:r>
            <a:r>
              <a:rPr sz="2600" dirty="0">
                <a:latin typeface="Trebuchet MS"/>
                <a:cs typeface="Trebuchet MS"/>
              </a:rPr>
              <a:t>Delay_from_due_date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average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number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days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delayed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from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payment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date </a:t>
            </a:r>
            <a:r>
              <a:rPr sz="2600" dirty="0">
                <a:latin typeface="Trebuchet MS"/>
                <a:cs typeface="Trebuchet MS"/>
              </a:rPr>
              <a:t>Num_of_Delayed_Payment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average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number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payments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delayed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by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a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 </a:t>
            </a:r>
            <a:r>
              <a:rPr sz="2600" spc="55" dirty="0">
                <a:latin typeface="Trebuchet MS"/>
                <a:cs typeface="Trebuchet MS"/>
              </a:rPr>
              <a:t>Credit_Mix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classification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mix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credits</a:t>
            </a:r>
            <a:endParaRPr sz="2600" dirty="0">
              <a:latin typeface="Trebuchet MS"/>
              <a:cs typeface="Trebuchet MS"/>
            </a:endParaRPr>
          </a:p>
          <a:p>
            <a:pPr marL="12700" marR="1487170">
              <a:lnSpc>
                <a:spcPct val="115399"/>
              </a:lnSpc>
            </a:pPr>
            <a:r>
              <a:rPr sz="2600" spc="60" dirty="0">
                <a:latin typeface="Trebuchet MS"/>
                <a:cs typeface="Trebuchet MS"/>
              </a:rPr>
              <a:t>Outstanding_Debt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remaining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debt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to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be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paid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(in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USD) </a:t>
            </a:r>
            <a:r>
              <a:rPr sz="2600" dirty="0">
                <a:latin typeface="Trebuchet MS"/>
                <a:cs typeface="Trebuchet MS"/>
              </a:rPr>
              <a:t>Credit_Utilization_Ratio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utilization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ratio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credit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card </a:t>
            </a:r>
            <a:r>
              <a:rPr sz="2600" spc="55" dirty="0">
                <a:latin typeface="Trebuchet MS"/>
                <a:cs typeface="Trebuchet MS"/>
              </a:rPr>
              <a:t>Credit_History_Age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125" dirty="0">
                <a:latin typeface="Trebuchet MS"/>
                <a:cs typeface="Trebuchet MS"/>
              </a:rPr>
              <a:t>age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credit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history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 Payment_of_Min_Amount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whether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only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minimum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amount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was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paid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by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 </a:t>
            </a:r>
            <a:r>
              <a:rPr sz="2600" dirty="0">
                <a:latin typeface="Trebuchet MS"/>
                <a:cs typeface="Trebuchet MS"/>
              </a:rPr>
              <a:t>Total_EMI_per_month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monthly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EMI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payments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(in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USD) </a:t>
            </a:r>
            <a:r>
              <a:rPr sz="2600" dirty="0">
                <a:latin typeface="Trebuchet MS"/>
                <a:cs typeface="Trebuchet MS"/>
              </a:rPr>
              <a:t>Payment_Behaviour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payment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behavior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customer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(in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USD) </a:t>
            </a:r>
            <a:r>
              <a:rPr sz="2600" spc="65" dirty="0">
                <a:latin typeface="Trebuchet MS"/>
                <a:cs typeface="Trebuchet MS"/>
              </a:rPr>
              <a:t>Monthly_Balance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monthly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balance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amount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customer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(in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USD) </a:t>
            </a:r>
            <a:r>
              <a:rPr sz="2600" spc="50" dirty="0">
                <a:latin typeface="Trebuchet MS"/>
                <a:cs typeface="Trebuchet MS"/>
              </a:rPr>
              <a:t>Credit_Score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bracket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credit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score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(Poor,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Standard,</a:t>
            </a:r>
            <a:r>
              <a:rPr sz="2600" spc="-14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Good)</a:t>
            </a:r>
            <a:endParaRPr sz="26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2810604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3267804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3725004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4182204"/>
            <a:ext cx="104775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4639404"/>
            <a:ext cx="104775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5096604"/>
            <a:ext cx="104775" cy="1047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5553804"/>
            <a:ext cx="104775" cy="1047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6011004"/>
            <a:ext cx="104775" cy="1047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6468204"/>
            <a:ext cx="104775" cy="1047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6925403"/>
            <a:ext cx="104775" cy="1047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7382603"/>
            <a:ext cx="104775" cy="10477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4449" y="7839803"/>
            <a:ext cx="104775" cy="1047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8297003"/>
            <a:ext cx="104775" cy="1047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8754203"/>
            <a:ext cx="104775" cy="1047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4449" y="9211403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77933"/>
            <a:ext cx="7860665" cy="1011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pc="-10" dirty="0"/>
              <a:t>Column’s</a:t>
            </a:r>
            <a:r>
              <a:rPr lang="en-IN" spc="-925" dirty="0"/>
              <a:t> </a:t>
            </a:r>
            <a:r>
              <a:rPr lang="en-IN" spc="-80" dirty="0"/>
              <a:t>description</a:t>
            </a:r>
            <a:endParaRPr spc="-80" dirty="0"/>
          </a:p>
        </p:txBody>
      </p:sp>
      <p:grpSp>
        <p:nvGrpSpPr>
          <p:cNvPr id="3" name="object 3"/>
          <p:cNvGrpSpPr/>
          <p:nvPr/>
        </p:nvGrpSpPr>
        <p:grpSpPr>
          <a:xfrm>
            <a:off x="16536702" y="1032855"/>
            <a:ext cx="721360" cy="408940"/>
            <a:chOff x="16536702" y="1032855"/>
            <a:chExt cx="721360" cy="408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2629" y="1032855"/>
              <a:ext cx="342809" cy="253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36695" y="1171091"/>
              <a:ext cx="721360" cy="270510"/>
            </a:xfrm>
            <a:custGeom>
              <a:avLst/>
              <a:gdLst/>
              <a:ahLst/>
              <a:cxnLst/>
              <a:rect l="l" t="t" r="r" b="b"/>
              <a:pathLst>
                <a:path w="721359" h="270509">
                  <a:moveTo>
                    <a:pt x="255714" y="68618"/>
                  </a:moveTo>
                  <a:lnTo>
                    <a:pt x="248958" y="61950"/>
                  </a:lnTo>
                  <a:lnTo>
                    <a:pt x="228752" y="44843"/>
                  </a:lnTo>
                  <a:lnTo>
                    <a:pt x="218592" y="36233"/>
                  </a:lnTo>
                  <a:lnTo>
                    <a:pt x="187350" y="18161"/>
                  </a:lnTo>
                  <a:lnTo>
                    <a:pt x="155333" y="7772"/>
                  </a:lnTo>
                  <a:lnTo>
                    <a:pt x="122682" y="5118"/>
                  </a:lnTo>
                  <a:lnTo>
                    <a:pt x="75603" y="14846"/>
                  </a:lnTo>
                  <a:lnTo>
                    <a:pt x="38963" y="33909"/>
                  </a:lnTo>
                  <a:lnTo>
                    <a:pt x="25628" y="44424"/>
                  </a:lnTo>
                  <a:lnTo>
                    <a:pt x="14846" y="52920"/>
                  </a:lnTo>
                  <a:lnTo>
                    <a:pt x="5372" y="62458"/>
                  </a:lnTo>
                  <a:lnTo>
                    <a:pt x="0" y="68618"/>
                  </a:lnTo>
                  <a:lnTo>
                    <a:pt x="5372" y="74790"/>
                  </a:lnTo>
                  <a:lnTo>
                    <a:pt x="14846" y="84328"/>
                  </a:lnTo>
                  <a:lnTo>
                    <a:pt x="38963" y="103339"/>
                  </a:lnTo>
                  <a:lnTo>
                    <a:pt x="75603" y="122402"/>
                  </a:lnTo>
                  <a:lnTo>
                    <a:pt x="122682" y="132130"/>
                  </a:lnTo>
                  <a:lnTo>
                    <a:pt x="123545" y="132067"/>
                  </a:lnTo>
                  <a:lnTo>
                    <a:pt x="155333" y="129476"/>
                  </a:lnTo>
                  <a:lnTo>
                    <a:pt x="187350" y="119087"/>
                  </a:lnTo>
                  <a:lnTo>
                    <a:pt x="218592" y="101015"/>
                  </a:lnTo>
                  <a:lnTo>
                    <a:pt x="248958" y="75298"/>
                  </a:lnTo>
                  <a:lnTo>
                    <a:pt x="255714" y="68618"/>
                  </a:lnTo>
                  <a:close/>
                </a:path>
                <a:path w="721359" h="270509">
                  <a:moveTo>
                    <a:pt x="355257" y="88938"/>
                  </a:moveTo>
                  <a:lnTo>
                    <a:pt x="345821" y="88988"/>
                  </a:lnTo>
                  <a:lnTo>
                    <a:pt x="336257" y="90474"/>
                  </a:lnTo>
                  <a:lnTo>
                    <a:pt x="276225" y="99758"/>
                  </a:lnTo>
                  <a:lnTo>
                    <a:pt x="228447" y="126428"/>
                  </a:lnTo>
                  <a:lnTo>
                    <a:pt x="198399" y="162166"/>
                  </a:lnTo>
                  <a:lnTo>
                    <a:pt x="192595" y="175602"/>
                  </a:lnTo>
                  <a:lnTo>
                    <a:pt x="181991" y="200113"/>
                  </a:lnTo>
                  <a:lnTo>
                    <a:pt x="175158" y="233413"/>
                  </a:lnTo>
                  <a:lnTo>
                    <a:pt x="173786" y="255231"/>
                  </a:lnTo>
                  <a:lnTo>
                    <a:pt x="173786" y="259295"/>
                  </a:lnTo>
                  <a:lnTo>
                    <a:pt x="174523" y="269760"/>
                  </a:lnTo>
                  <a:lnTo>
                    <a:pt x="175158" y="269798"/>
                  </a:lnTo>
                  <a:lnTo>
                    <a:pt x="181991" y="270268"/>
                  </a:lnTo>
                  <a:lnTo>
                    <a:pt x="226606" y="266750"/>
                  </a:lnTo>
                  <a:lnTo>
                    <a:pt x="265988" y="254330"/>
                  </a:lnTo>
                  <a:lnTo>
                    <a:pt x="306158" y="227914"/>
                  </a:lnTo>
                  <a:lnTo>
                    <a:pt x="342671" y="172961"/>
                  </a:lnTo>
                  <a:lnTo>
                    <a:pt x="355257" y="98437"/>
                  </a:lnTo>
                  <a:lnTo>
                    <a:pt x="355257" y="88938"/>
                  </a:lnTo>
                  <a:close/>
                </a:path>
                <a:path w="721359" h="270509">
                  <a:moveTo>
                    <a:pt x="547408" y="254660"/>
                  </a:moveTo>
                  <a:lnTo>
                    <a:pt x="539191" y="199542"/>
                  </a:lnTo>
                  <a:lnTo>
                    <a:pt x="522795" y="161594"/>
                  </a:lnTo>
                  <a:lnTo>
                    <a:pt x="492747" y="125869"/>
                  </a:lnTo>
                  <a:lnTo>
                    <a:pt x="444969" y="99187"/>
                  </a:lnTo>
                  <a:lnTo>
                    <a:pt x="375373" y="88430"/>
                  </a:lnTo>
                  <a:lnTo>
                    <a:pt x="365925" y="88366"/>
                  </a:lnTo>
                  <a:lnTo>
                    <a:pt x="365925" y="97866"/>
                  </a:lnTo>
                  <a:lnTo>
                    <a:pt x="369214" y="137528"/>
                  </a:lnTo>
                  <a:lnTo>
                    <a:pt x="384937" y="184975"/>
                  </a:lnTo>
                  <a:lnTo>
                    <a:pt x="415023" y="227342"/>
                  </a:lnTo>
                  <a:lnTo>
                    <a:pt x="455206" y="253758"/>
                  </a:lnTo>
                  <a:lnTo>
                    <a:pt x="494588" y="266192"/>
                  </a:lnTo>
                  <a:lnTo>
                    <a:pt x="525081" y="269798"/>
                  </a:lnTo>
                  <a:lnTo>
                    <a:pt x="528599" y="269786"/>
                  </a:lnTo>
                  <a:lnTo>
                    <a:pt x="539191" y="269697"/>
                  </a:lnTo>
                  <a:lnTo>
                    <a:pt x="546671" y="269163"/>
                  </a:lnTo>
                  <a:lnTo>
                    <a:pt x="547408" y="258724"/>
                  </a:lnTo>
                  <a:lnTo>
                    <a:pt x="547408" y="254660"/>
                  </a:lnTo>
                  <a:close/>
                </a:path>
                <a:path w="721359" h="270509">
                  <a:moveTo>
                    <a:pt x="721194" y="63512"/>
                  </a:moveTo>
                  <a:lnTo>
                    <a:pt x="715810" y="57340"/>
                  </a:lnTo>
                  <a:lnTo>
                    <a:pt x="706335" y="47802"/>
                  </a:lnTo>
                  <a:lnTo>
                    <a:pt x="695566" y="39319"/>
                  </a:lnTo>
                  <a:lnTo>
                    <a:pt x="695566" y="63512"/>
                  </a:lnTo>
                  <a:lnTo>
                    <a:pt x="681050" y="75831"/>
                  </a:lnTo>
                  <a:lnTo>
                    <a:pt x="659142" y="90195"/>
                  </a:lnTo>
                  <a:lnTo>
                    <a:pt x="630974" y="102412"/>
                  </a:lnTo>
                  <a:lnTo>
                    <a:pt x="597636" y="108267"/>
                  </a:lnTo>
                  <a:lnTo>
                    <a:pt x="570776" y="106172"/>
                  </a:lnTo>
                  <a:lnTo>
                    <a:pt x="544233" y="97993"/>
                  </a:lnTo>
                  <a:lnTo>
                    <a:pt x="518096" y="83756"/>
                  </a:lnTo>
                  <a:lnTo>
                    <a:pt x="492442" y="63512"/>
                  </a:lnTo>
                  <a:lnTo>
                    <a:pt x="518096" y="43256"/>
                  </a:lnTo>
                  <a:lnTo>
                    <a:pt x="544233" y="29019"/>
                  </a:lnTo>
                  <a:lnTo>
                    <a:pt x="570776" y="20840"/>
                  </a:lnTo>
                  <a:lnTo>
                    <a:pt x="597636" y="18745"/>
                  </a:lnTo>
                  <a:lnTo>
                    <a:pt x="630974" y="24599"/>
                  </a:lnTo>
                  <a:lnTo>
                    <a:pt x="659142" y="36817"/>
                  </a:lnTo>
                  <a:lnTo>
                    <a:pt x="681050" y="51181"/>
                  </a:lnTo>
                  <a:lnTo>
                    <a:pt x="695566" y="63512"/>
                  </a:lnTo>
                  <a:lnTo>
                    <a:pt x="695566" y="39319"/>
                  </a:lnTo>
                  <a:lnTo>
                    <a:pt x="682231" y="28803"/>
                  </a:lnTo>
                  <a:lnTo>
                    <a:pt x="645591" y="9728"/>
                  </a:lnTo>
                  <a:lnTo>
                    <a:pt x="598512" y="0"/>
                  </a:lnTo>
                  <a:lnTo>
                    <a:pt x="597636" y="76"/>
                  </a:lnTo>
                  <a:lnTo>
                    <a:pt x="565848" y="2654"/>
                  </a:lnTo>
                  <a:lnTo>
                    <a:pt x="533844" y="13042"/>
                  </a:lnTo>
                  <a:lnTo>
                    <a:pt x="502602" y="31115"/>
                  </a:lnTo>
                  <a:lnTo>
                    <a:pt x="472236" y="56832"/>
                  </a:lnTo>
                  <a:lnTo>
                    <a:pt x="465480" y="63512"/>
                  </a:lnTo>
                  <a:lnTo>
                    <a:pt x="472236" y="70180"/>
                  </a:lnTo>
                  <a:lnTo>
                    <a:pt x="492442" y="87287"/>
                  </a:lnTo>
                  <a:lnTo>
                    <a:pt x="502602" y="95897"/>
                  </a:lnTo>
                  <a:lnTo>
                    <a:pt x="533844" y="113969"/>
                  </a:lnTo>
                  <a:lnTo>
                    <a:pt x="565848" y="124358"/>
                  </a:lnTo>
                  <a:lnTo>
                    <a:pt x="598512" y="127012"/>
                  </a:lnTo>
                  <a:lnTo>
                    <a:pt x="645591" y="117284"/>
                  </a:lnTo>
                  <a:lnTo>
                    <a:pt x="682231" y="98221"/>
                  </a:lnTo>
                  <a:lnTo>
                    <a:pt x="695566" y="87706"/>
                  </a:lnTo>
                  <a:lnTo>
                    <a:pt x="706335" y="79209"/>
                  </a:lnTo>
                  <a:lnTo>
                    <a:pt x="715810" y="69672"/>
                  </a:lnTo>
                  <a:lnTo>
                    <a:pt x="721194" y="63512"/>
                  </a:lnTo>
                  <a:close/>
                </a:path>
              </a:pathLst>
            </a:custGeom>
            <a:solidFill>
              <a:srgbClr val="E6E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0481" y="1033421"/>
              <a:ext cx="181481" cy="18143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2353401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77230" y="2116843"/>
            <a:ext cx="15267305" cy="744283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600" spc="55" dirty="0">
                <a:latin typeface="Trebuchet MS"/>
                <a:cs typeface="Trebuchet MS"/>
              </a:rPr>
              <a:t>Customer_ID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a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unique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identification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a</a:t>
            </a:r>
            <a:r>
              <a:rPr sz="2600" spc="-22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</a:t>
            </a:r>
            <a:endParaRPr sz="2600" dirty="0">
              <a:latin typeface="Trebuchet MS"/>
              <a:cs typeface="Trebuchet MS"/>
            </a:endParaRPr>
          </a:p>
          <a:p>
            <a:pPr marL="33655">
              <a:lnSpc>
                <a:spcPct val="100000"/>
              </a:lnSpc>
              <a:spcBef>
                <a:spcPts val="455"/>
              </a:spcBef>
            </a:pPr>
            <a:r>
              <a:rPr sz="2700" b="1" spc="165" dirty="0">
                <a:latin typeface="Trebuchet MS"/>
                <a:cs typeface="Trebuchet MS"/>
              </a:rPr>
              <a:t>Age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270" dirty="0">
                <a:latin typeface="Trebuchet MS"/>
                <a:cs typeface="Trebuchet MS"/>
              </a:rPr>
              <a:t>: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Represents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the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120" dirty="0">
                <a:latin typeface="Trebuchet MS"/>
                <a:cs typeface="Trebuchet MS"/>
              </a:rPr>
              <a:t>age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of</a:t>
            </a:r>
            <a:r>
              <a:rPr sz="2700" b="1" spc="-220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the</a:t>
            </a:r>
            <a:r>
              <a:rPr sz="2700" b="1" spc="-225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person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600" dirty="0">
                <a:latin typeface="Trebuchet MS"/>
                <a:cs typeface="Trebuchet MS"/>
              </a:rPr>
              <a:t>Occupation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occupation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</a:t>
            </a:r>
            <a:endParaRPr sz="2600" dirty="0">
              <a:latin typeface="Trebuchet MS"/>
              <a:cs typeface="Trebuchet MS"/>
            </a:endParaRPr>
          </a:p>
          <a:p>
            <a:pPr marL="33655">
              <a:lnSpc>
                <a:spcPct val="100000"/>
              </a:lnSpc>
              <a:spcBef>
                <a:spcPts val="455"/>
              </a:spcBef>
            </a:pPr>
            <a:r>
              <a:rPr sz="2700" b="1" dirty="0">
                <a:latin typeface="Trebuchet MS"/>
                <a:cs typeface="Trebuchet MS"/>
              </a:rPr>
              <a:t>Annual_Income</a:t>
            </a:r>
            <a:r>
              <a:rPr sz="2700" b="1" spc="-200" dirty="0">
                <a:latin typeface="Trebuchet MS"/>
                <a:cs typeface="Trebuchet MS"/>
              </a:rPr>
              <a:t> </a:t>
            </a:r>
            <a:r>
              <a:rPr sz="2700" b="1" spc="-270" dirty="0">
                <a:latin typeface="Trebuchet MS"/>
                <a:cs typeface="Trebuchet MS"/>
              </a:rPr>
              <a:t>:</a:t>
            </a:r>
            <a:r>
              <a:rPr sz="2700" b="1" spc="-19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Represents</a:t>
            </a:r>
            <a:r>
              <a:rPr sz="2700" b="1" spc="-195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the</a:t>
            </a:r>
            <a:r>
              <a:rPr sz="2700" b="1" spc="-19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annual</a:t>
            </a:r>
            <a:r>
              <a:rPr sz="2700" b="1" spc="-195" dirty="0">
                <a:latin typeface="Trebuchet MS"/>
                <a:cs typeface="Trebuchet MS"/>
              </a:rPr>
              <a:t> </a:t>
            </a:r>
            <a:r>
              <a:rPr sz="2700" b="1" spc="-20" dirty="0">
                <a:latin typeface="Trebuchet MS"/>
                <a:cs typeface="Trebuchet MS"/>
              </a:rPr>
              <a:t>income</a:t>
            </a:r>
            <a:r>
              <a:rPr sz="2700" b="1" spc="-20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of</a:t>
            </a:r>
            <a:r>
              <a:rPr sz="2700" b="1" spc="-195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the</a:t>
            </a:r>
            <a:r>
              <a:rPr sz="2700" b="1" spc="-195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person</a:t>
            </a: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600" spc="60" dirty="0">
                <a:latin typeface="Trebuchet MS"/>
                <a:cs typeface="Trebuchet MS"/>
              </a:rPr>
              <a:t>Monthly_Inhand_Salary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monthly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base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salary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a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</a:t>
            </a:r>
            <a:endParaRPr sz="2600" dirty="0">
              <a:latin typeface="Trebuchet MS"/>
              <a:cs typeface="Trebuchet MS"/>
            </a:endParaRPr>
          </a:p>
          <a:p>
            <a:pPr marL="33655">
              <a:lnSpc>
                <a:spcPct val="100000"/>
              </a:lnSpc>
              <a:spcBef>
                <a:spcPts val="455"/>
              </a:spcBef>
            </a:pPr>
            <a:r>
              <a:rPr sz="2700" b="1" spc="-10" dirty="0">
                <a:latin typeface="Trebuchet MS"/>
                <a:cs typeface="Trebuchet MS"/>
              </a:rPr>
              <a:t>Delay_from_due_date</a:t>
            </a:r>
            <a:r>
              <a:rPr sz="2700" b="1" spc="-195" dirty="0">
                <a:latin typeface="Trebuchet MS"/>
                <a:cs typeface="Trebuchet MS"/>
              </a:rPr>
              <a:t> </a:t>
            </a:r>
            <a:r>
              <a:rPr sz="2700" b="1" spc="-270" dirty="0">
                <a:latin typeface="Trebuchet MS"/>
                <a:cs typeface="Trebuchet MS"/>
              </a:rPr>
              <a:t>: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Represents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the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average</a:t>
            </a:r>
            <a:r>
              <a:rPr sz="2700" b="1" spc="-195" dirty="0">
                <a:latin typeface="Trebuchet MS"/>
                <a:cs typeface="Trebuchet MS"/>
              </a:rPr>
              <a:t> </a:t>
            </a:r>
            <a:r>
              <a:rPr sz="2700" b="1" spc="-30" dirty="0">
                <a:latin typeface="Trebuchet MS"/>
                <a:cs typeface="Trebuchet MS"/>
              </a:rPr>
              <a:t>number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of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b="1" spc="95" dirty="0">
                <a:latin typeface="Trebuchet MS"/>
                <a:cs typeface="Trebuchet MS"/>
              </a:rPr>
              <a:t>days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delayed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from</a:t>
            </a:r>
            <a:r>
              <a:rPr sz="2700" b="1" spc="-195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the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payment</a:t>
            </a:r>
            <a:r>
              <a:rPr sz="2700" b="1" spc="-190" dirty="0">
                <a:latin typeface="Trebuchet MS"/>
                <a:cs typeface="Trebuchet MS"/>
              </a:rPr>
              <a:t> </a:t>
            </a:r>
            <a:r>
              <a:rPr sz="2700" b="1" spc="-20" dirty="0">
                <a:latin typeface="Trebuchet MS"/>
                <a:cs typeface="Trebuchet MS"/>
              </a:rPr>
              <a:t>date</a:t>
            </a:r>
            <a:endParaRPr sz="2700" dirty="0">
              <a:latin typeface="Trebuchet MS"/>
              <a:cs typeface="Trebuchet MS"/>
            </a:endParaRPr>
          </a:p>
          <a:p>
            <a:pPr marL="12700" marR="1061720">
              <a:lnSpc>
                <a:spcPct val="115399"/>
              </a:lnSpc>
              <a:spcBef>
                <a:spcPts val="55"/>
              </a:spcBef>
            </a:pPr>
            <a:r>
              <a:rPr sz="2600" dirty="0">
                <a:latin typeface="Trebuchet MS"/>
                <a:cs typeface="Trebuchet MS"/>
              </a:rPr>
              <a:t>Num_of_Delayed_Payment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average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number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payments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delayed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by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a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 </a:t>
            </a:r>
            <a:r>
              <a:rPr sz="2600" spc="55" dirty="0">
                <a:latin typeface="Trebuchet MS"/>
                <a:cs typeface="Trebuchet MS"/>
              </a:rPr>
              <a:t>Credit_Mix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classification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mix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credits</a:t>
            </a:r>
            <a:endParaRPr sz="2600" dirty="0">
              <a:latin typeface="Trebuchet MS"/>
              <a:cs typeface="Trebuchet MS"/>
            </a:endParaRPr>
          </a:p>
          <a:p>
            <a:pPr marL="33655">
              <a:lnSpc>
                <a:spcPct val="100000"/>
              </a:lnSpc>
              <a:spcBef>
                <a:spcPts val="455"/>
              </a:spcBef>
            </a:pPr>
            <a:r>
              <a:rPr sz="2700" b="1" dirty="0">
                <a:latin typeface="Trebuchet MS"/>
                <a:cs typeface="Trebuchet MS"/>
              </a:rPr>
              <a:t>Outstanding_Debt</a:t>
            </a:r>
            <a:r>
              <a:rPr sz="2700" b="1" spc="-150" dirty="0">
                <a:latin typeface="Trebuchet MS"/>
                <a:cs typeface="Trebuchet MS"/>
              </a:rPr>
              <a:t> </a:t>
            </a:r>
            <a:r>
              <a:rPr sz="2700" b="1" spc="-270" dirty="0">
                <a:latin typeface="Trebuchet MS"/>
                <a:cs typeface="Trebuchet MS"/>
              </a:rPr>
              <a:t>:</a:t>
            </a:r>
            <a:r>
              <a:rPr sz="2700" b="1" spc="-15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Represents</a:t>
            </a:r>
            <a:r>
              <a:rPr sz="2700" b="1" spc="-150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the</a:t>
            </a:r>
            <a:r>
              <a:rPr sz="2700" b="1" spc="-15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remaining</a:t>
            </a:r>
            <a:r>
              <a:rPr sz="2700" b="1" spc="-15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debt</a:t>
            </a:r>
            <a:r>
              <a:rPr sz="2700" b="1" spc="-15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to</a:t>
            </a:r>
            <a:r>
              <a:rPr sz="2700" b="1" spc="-15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be</a:t>
            </a:r>
            <a:r>
              <a:rPr sz="2700" b="1" spc="-150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paid</a:t>
            </a:r>
            <a:r>
              <a:rPr sz="2700" b="1" spc="-150" dirty="0">
                <a:latin typeface="Trebuchet MS"/>
                <a:cs typeface="Trebuchet MS"/>
              </a:rPr>
              <a:t> </a:t>
            </a:r>
            <a:r>
              <a:rPr sz="2700" b="1" spc="-75" dirty="0">
                <a:latin typeface="Trebuchet MS"/>
                <a:cs typeface="Trebuchet MS"/>
              </a:rPr>
              <a:t>(in</a:t>
            </a:r>
            <a:r>
              <a:rPr sz="2700" b="1" spc="-145" dirty="0">
                <a:latin typeface="Trebuchet MS"/>
                <a:cs typeface="Trebuchet MS"/>
              </a:rPr>
              <a:t> </a:t>
            </a:r>
            <a:r>
              <a:rPr sz="2700" b="1" spc="140" dirty="0">
                <a:latin typeface="Trebuchet MS"/>
                <a:cs typeface="Trebuchet MS"/>
              </a:rPr>
              <a:t>USD)</a:t>
            </a:r>
            <a:endParaRPr sz="2700" dirty="0">
              <a:latin typeface="Trebuchet MS"/>
              <a:cs typeface="Trebuchet MS"/>
            </a:endParaRPr>
          </a:p>
          <a:p>
            <a:pPr marL="12700" marR="2376170">
              <a:lnSpc>
                <a:spcPct val="115300"/>
              </a:lnSpc>
              <a:spcBef>
                <a:spcPts val="60"/>
              </a:spcBef>
            </a:pPr>
            <a:r>
              <a:rPr sz="2600" dirty="0">
                <a:latin typeface="Trebuchet MS"/>
                <a:cs typeface="Trebuchet MS"/>
              </a:rPr>
              <a:t>Credit_Utilization_Ratio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utilization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ratio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credit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card </a:t>
            </a:r>
            <a:r>
              <a:rPr sz="2600" spc="55" dirty="0">
                <a:latin typeface="Trebuchet MS"/>
                <a:cs typeface="Trebuchet MS"/>
              </a:rPr>
              <a:t>Credit_History_Age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125" dirty="0">
                <a:latin typeface="Trebuchet MS"/>
                <a:cs typeface="Trebuchet MS"/>
              </a:rPr>
              <a:t>age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credit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history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 Payment_of_Min_Amount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whether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only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minimum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amount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was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paid</a:t>
            </a:r>
            <a:r>
              <a:rPr sz="2600" spc="-15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by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5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person </a:t>
            </a:r>
            <a:r>
              <a:rPr sz="2600" dirty="0">
                <a:latin typeface="Trebuchet MS"/>
                <a:cs typeface="Trebuchet MS"/>
              </a:rPr>
              <a:t>Total_EMI_per_month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monthly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EMI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payments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(in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USD) </a:t>
            </a:r>
            <a:r>
              <a:rPr sz="2700" b="1" dirty="0">
                <a:latin typeface="Trebuchet MS"/>
                <a:cs typeface="Trebuchet MS"/>
              </a:rPr>
              <a:t>Payment_Behaviour</a:t>
            </a:r>
            <a:r>
              <a:rPr sz="2700" b="1" spc="-204" dirty="0">
                <a:latin typeface="Trebuchet MS"/>
                <a:cs typeface="Trebuchet MS"/>
              </a:rPr>
              <a:t> </a:t>
            </a:r>
            <a:r>
              <a:rPr sz="2700" b="1" spc="-270" dirty="0">
                <a:latin typeface="Trebuchet MS"/>
                <a:cs typeface="Trebuchet MS"/>
              </a:rPr>
              <a:t>:</a:t>
            </a:r>
            <a:r>
              <a:rPr sz="2700" b="1" spc="-204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Represents</a:t>
            </a:r>
            <a:r>
              <a:rPr sz="2700" b="1" spc="-204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the</a:t>
            </a:r>
            <a:r>
              <a:rPr sz="2700" b="1" spc="-204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payment</a:t>
            </a:r>
            <a:r>
              <a:rPr sz="2700" b="1" spc="-204" dirty="0">
                <a:latin typeface="Trebuchet MS"/>
                <a:cs typeface="Trebuchet MS"/>
              </a:rPr>
              <a:t> </a:t>
            </a:r>
            <a:r>
              <a:rPr sz="2700" b="1" spc="-35" dirty="0">
                <a:latin typeface="Trebuchet MS"/>
                <a:cs typeface="Trebuchet MS"/>
              </a:rPr>
              <a:t>behavior</a:t>
            </a:r>
            <a:r>
              <a:rPr sz="2700" b="1" spc="-204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of</a:t>
            </a:r>
            <a:r>
              <a:rPr sz="2700" b="1" spc="-200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the</a:t>
            </a:r>
            <a:r>
              <a:rPr sz="2700" b="1" spc="-204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customer</a:t>
            </a:r>
            <a:r>
              <a:rPr sz="2700" b="1" spc="-204" dirty="0">
                <a:latin typeface="Trebuchet MS"/>
                <a:cs typeface="Trebuchet MS"/>
              </a:rPr>
              <a:t> </a:t>
            </a:r>
            <a:r>
              <a:rPr sz="2700" b="1" spc="-75" dirty="0">
                <a:latin typeface="Trebuchet MS"/>
                <a:cs typeface="Trebuchet MS"/>
              </a:rPr>
              <a:t>(in</a:t>
            </a:r>
            <a:r>
              <a:rPr sz="2700" b="1" spc="-204" dirty="0">
                <a:latin typeface="Trebuchet MS"/>
                <a:cs typeface="Trebuchet MS"/>
              </a:rPr>
              <a:t> </a:t>
            </a:r>
            <a:r>
              <a:rPr sz="2700" b="1" spc="140" dirty="0">
                <a:latin typeface="Trebuchet MS"/>
                <a:cs typeface="Trebuchet MS"/>
              </a:rPr>
              <a:t>USD) </a:t>
            </a:r>
            <a:r>
              <a:rPr sz="2600" spc="65" dirty="0">
                <a:latin typeface="Trebuchet MS"/>
                <a:cs typeface="Trebuchet MS"/>
              </a:rPr>
              <a:t>Monthly_Balance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-375" dirty="0">
                <a:latin typeface="Trebuchet MS"/>
                <a:cs typeface="Trebuchet MS"/>
              </a:rPr>
              <a:t>: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Represents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monthly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balance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amount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of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customer</a:t>
            </a:r>
            <a:r>
              <a:rPr sz="2600" spc="-17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(in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USD) </a:t>
            </a:r>
            <a:r>
              <a:rPr sz="2700" b="1" dirty="0">
                <a:latin typeface="Trebuchet MS"/>
                <a:cs typeface="Trebuchet MS"/>
              </a:rPr>
              <a:t>Credit_Score</a:t>
            </a:r>
            <a:r>
              <a:rPr sz="2700" b="1" spc="-145" dirty="0">
                <a:latin typeface="Trebuchet MS"/>
                <a:cs typeface="Trebuchet MS"/>
              </a:rPr>
              <a:t> </a:t>
            </a:r>
            <a:r>
              <a:rPr sz="2700" b="1" spc="-270" dirty="0">
                <a:latin typeface="Trebuchet MS"/>
                <a:cs typeface="Trebuchet MS"/>
              </a:rPr>
              <a:t>:</a:t>
            </a:r>
            <a:r>
              <a:rPr sz="2700" b="1" spc="-14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Represents</a:t>
            </a:r>
            <a:r>
              <a:rPr sz="2700" b="1" spc="-145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the</a:t>
            </a:r>
            <a:r>
              <a:rPr sz="2700" b="1" spc="-14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bracket</a:t>
            </a:r>
            <a:r>
              <a:rPr sz="2700" b="1" spc="-14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of</a:t>
            </a:r>
            <a:r>
              <a:rPr sz="2700" b="1" spc="-140" dirty="0">
                <a:latin typeface="Trebuchet MS"/>
                <a:cs typeface="Trebuchet MS"/>
              </a:rPr>
              <a:t> </a:t>
            </a:r>
            <a:r>
              <a:rPr sz="2700" b="1" spc="-20" dirty="0">
                <a:latin typeface="Trebuchet MS"/>
                <a:cs typeface="Trebuchet MS"/>
              </a:rPr>
              <a:t>credit</a:t>
            </a:r>
            <a:r>
              <a:rPr sz="2700" b="1" spc="-14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score</a:t>
            </a:r>
            <a:r>
              <a:rPr sz="2700" b="1" spc="-145" dirty="0">
                <a:latin typeface="Trebuchet MS"/>
                <a:cs typeface="Trebuchet MS"/>
              </a:rPr>
              <a:t> </a:t>
            </a:r>
            <a:r>
              <a:rPr sz="2700" b="1" spc="-70" dirty="0">
                <a:latin typeface="Trebuchet MS"/>
                <a:cs typeface="Trebuchet MS"/>
              </a:rPr>
              <a:t>(Poor,</a:t>
            </a:r>
            <a:r>
              <a:rPr sz="2700" b="1" spc="-145" dirty="0">
                <a:latin typeface="Trebuchet MS"/>
                <a:cs typeface="Trebuchet MS"/>
              </a:rPr>
              <a:t> </a:t>
            </a:r>
            <a:r>
              <a:rPr sz="2700" b="1" dirty="0">
                <a:latin typeface="Trebuchet MS"/>
                <a:cs typeface="Trebuchet MS"/>
              </a:rPr>
              <a:t>Standard,</a:t>
            </a:r>
            <a:r>
              <a:rPr sz="2700" b="1" spc="-145" dirty="0">
                <a:latin typeface="Trebuchet MS"/>
                <a:cs typeface="Trebuchet MS"/>
              </a:rPr>
              <a:t> </a:t>
            </a:r>
            <a:r>
              <a:rPr sz="2700" b="1" spc="-10" dirty="0">
                <a:latin typeface="Trebuchet MS"/>
                <a:cs typeface="Trebuchet MS"/>
              </a:rPr>
              <a:t>Good)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499" y="2820126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3286851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499" y="3753575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4220300"/>
            <a:ext cx="104775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499" y="4687025"/>
            <a:ext cx="104775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4449" y="5153751"/>
            <a:ext cx="104775" cy="1047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5610950"/>
            <a:ext cx="104775" cy="1047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499" y="6077675"/>
            <a:ext cx="104775" cy="1047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6544400"/>
            <a:ext cx="104775" cy="1047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7001600"/>
            <a:ext cx="104775" cy="1047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4449" y="7458801"/>
            <a:ext cx="104775" cy="10477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7916000"/>
            <a:ext cx="104775" cy="1047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3499" y="8382725"/>
            <a:ext cx="104775" cy="1047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49" y="8849450"/>
            <a:ext cx="104775" cy="1047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33499" y="9316175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AF5A-CD61-1FCE-29BA-94335ECC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981138"/>
            <a:ext cx="12834619" cy="1985159"/>
          </a:xfrm>
        </p:spPr>
        <p:txBody>
          <a:bodyPr/>
          <a:lstStyle/>
          <a:p>
            <a:r>
              <a:rPr lang="en-IN" dirty="0"/>
              <a:t>Data Cleaning and Outlier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D4DC6-D1F8-8AD7-4228-33F3D7F3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0" y="3771900"/>
            <a:ext cx="15900400" cy="3693319"/>
          </a:xfrm>
        </p:spPr>
        <p:txBody>
          <a:bodyPr/>
          <a:lstStyle/>
          <a:p>
            <a:r>
              <a:rPr lang="en-US" sz="2400" dirty="0"/>
              <a:t>All the data cleaning has been done with the combination of </a:t>
            </a:r>
            <a:r>
              <a:rPr lang="en-US" sz="2400" dirty="0" err="1"/>
              <a:t>KNNImputer</a:t>
            </a:r>
            <a:r>
              <a:rPr lang="en-US" sz="2400" dirty="0"/>
              <a:t>, random choice, mean imputation, and forward fill that ensured that missing data was addressed according to the type of variable and the specific context of the dataset.</a:t>
            </a:r>
          </a:p>
          <a:p>
            <a:r>
              <a:rPr lang="en-US" sz="2400" dirty="0"/>
              <a:t>These methods maintained the integrity of the data, preserved relationships between variables, and ensured that the dataset was ready for further analysis and modeling.</a:t>
            </a:r>
          </a:p>
          <a:p>
            <a:r>
              <a:rPr lang="en-US" sz="2400" dirty="0"/>
              <a:t>The data cleaning process was efficient, with appropriate handling of missing values based on data type and context, ensuring minimal bias and distortion.</a:t>
            </a:r>
          </a:p>
          <a:p>
            <a:endParaRPr lang="en-US" sz="2400" dirty="0"/>
          </a:p>
          <a:p>
            <a:r>
              <a:rPr lang="en-US" sz="2400" dirty="0"/>
              <a:t>Outlier analysis has been done with the help of boxplot by using mean and standard deviation.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2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Exploratory</a:t>
            </a:r>
          </a:p>
          <a:p>
            <a:pPr marL="12700">
              <a:lnSpc>
                <a:spcPct val="100000"/>
              </a:lnSpc>
            </a:pPr>
            <a:r>
              <a:rPr spc="160" dirty="0"/>
              <a:t>Data</a:t>
            </a:r>
            <a:r>
              <a:rPr spc="-1195" dirty="0"/>
              <a:t> </a:t>
            </a:r>
            <a:r>
              <a:rPr spc="120" dirty="0"/>
              <a:t>Analysis</a:t>
            </a:r>
            <a:r>
              <a:rPr spc="-1195" dirty="0"/>
              <a:t> </a:t>
            </a:r>
            <a:r>
              <a:rPr spc="40" dirty="0"/>
              <a:t>(EDA)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55780" y="164749"/>
            <a:ext cx="8632825" cy="10113645"/>
            <a:chOff x="9655780" y="164749"/>
            <a:chExt cx="8632825" cy="10113645"/>
          </a:xfrm>
        </p:grpSpPr>
        <p:sp>
          <p:nvSpPr>
            <p:cNvPr id="4" name="object 4"/>
            <p:cNvSpPr/>
            <p:nvPr/>
          </p:nvSpPr>
          <p:spPr>
            <a:xfrm>
              <a:off x="15180500" y="202221"/>
              <a:ext cx="2769235" cy="5560695"/>
            </a:xfrm>
            <a:custGeom>
              <a:avLst/>
              <a:gdLst/>
              <a:ahLst/>
              <a:cxnLst/>
              <a:rect l="l" t="t" r="r" b="b"/>
              <a:pathLst>
                <a:path w="2769234" h="5560695">
                  <a:moveTo>
                    <a:pt x="2457375" y="5560450"/>
                  </a:moveTo>
                  <a:lnTo>
                    <a:pt x="2217367" y="5492319"/>
                  </a:lnTo>
                  <a:lnTo>
                    <a:pt x="204394" y="4337182"/>
                  </a:lnTo>
                  <a:lnTo>
                    <a:pt x="88261" y="4176144"/>
                  </a:lnTo>
                  <a:lnTo>
                    <a:pt x="3096" y="3954717"/>
                  </a:lnTo>
                  <a:lnTo>
                    <a:pt x="0" y="3671352"/>
                  </a:lnTo>
                  <a:lnTo>
                    <a:pt x="0" y="247750"/>
                  </a:lnTo>
                  <a:lnTo>
                    <a:pt x="111487" y="113036"/>
                  </a:lnTo>
                  <a:lnTo>
                    <a:pt x="320527" y="0"/>
                  </a:lnTo>
                  <a:lnTo>
                    <a:pt x="2488344" y="1186105"/>
                  </a:lnTo>
                  <a:lnTo>
                    <a:pt x="2654027" y="1353337"/>
                  </a:lnTo>
                  <a:lnTo>
                    <a:pt x="2765515" y="1607281"/>
                  </a:lnTo>
                  <a:lnTo>
                    <a:pt x="2768611" y="3465410"/>
                  </a:lnTo>
                  <a:lnTo>
                    <a:pt x="2768611" y="5362250"/>
                  </a:lnTo>
                  <a:lnTo>
                    <a:pt x="2633897" y="5492319"/>
                  </a:lnTo>
                  <a:lnTo>
                    <a:pt x="2457375" y="5560450"/>
                  </a:lnTo>
                  <a:close/>
                </a:path>
              </a:pathLst>
            </a:custGeom>
            <a:solidFill>
              <a:srgbClr val="E6E1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41779" y="164756"/>
              <a:ext cx="2844800" cy="5638800"/>
            </a:xfrm>
            <a:custGeom>
              <a:avLst/>
              <a:gdLst/>
              <a:ahLst/>
              <a:cxnLst/>
              <a:rect l="l" t="t" r="r" b="b"/>
              <a:pathLst>
                <a:path w="2844800" h="5638800">
                  <a:moveTo>
                    <a:pt x="2404732" y="1666430"/>
                  </a:moveTo>
                  <a:lnTo>
                    <a:pt x="2328862" y="1598383"/>
                  </a:lnTo>
                  <a:lnTo>
                    <a:pt x="2328862" y="1688109"/>
                  </a:lnTo>
                  <a:lnTo>
                    <a:pt x="2319566" y="5215458"/>
                  </a:lnTo>
                  <a:lnTo>
                    <a:pt x="323634" y="4063415"/>
                  </a:lnTo>
                  <a:lnTo>
                    <a:pt x="332917" y="536067"/>
                  </a:lnTo>
                  <a:lnTo>
                    <a:pt x="2328862" y="1688109"/>
                  </a:lnTo>
                  <a:lnTo>
                    <a:pt x="2328862" y="1598383"/>
                  </a:lnTo>
                  <a:lnTo>
                    <a:pt x="490105" y="536067"/>
                  </a:lnTo>
                  <a:lnTo>
                    <a:pt x="315887" y="435419"/>
                  </a:lnTo>
                  <a:lnTo>
                    <a:pt x="306349" y="431939"/>
                  </a:lnTo>
                  <a:lnTo>
                    <a:pt x="296532" y="430771"/>
                  </a:lnTo>
                  <a:lnTo>
                    <a:pt x="286702" y="431939"/>
                  </a:lnTo>
                  <a:lnTo>
                    <a:pt x="258445" y="459155"/>
                  </a:lnTo>
                  <a:lnTo>
                    <a:pt x="246202" y="4086644"/>
                  </a:lnTo>
                  <a:lnTo>
                    <a:pt x="247586" y="4096753"/>
                  </a:lnTo>
                  <a:lnTo>
                    <a:pt x="2336596" y="5317655"/>
                  </a:lnTo>
                  <a:lnTo>
                    <a:pt x="2348992" y="5322303"/>
                  </a:lnTo>
                  <a:lnTo>
                    <a:pt x="2361374" y="5322303"/>
                  </a:lnTo>
                  <a:lnTo>
                    <a:pt x="2391841" y="5293919"/>
                  </a:lnTo>
                  <a:lnTo>
                    <a:pt x="2394102" y="5215458"/>
                  </a:lnTo>
                  <a:lnTo>
                    <a:pt x="2404732" y="1666430"/>
                  </a:lnTo>
                  <a:close/>
                </a:path>
                <a:path w="2844800" h="5638800">
                  <a:moveTo>
                    <a:pt x="2844495" y="1695843"/>
                  </a:moveTo>
                  <a:lnTo>
                    <a:pt x="2842056" y="1648701"/>
                  </a:lnTo>
                  <a:lnTo>
                    <a:pt x="2834170" y="1600606"/>
                  </a:lnTo>
                  <a:lnTo>
                    <a:pt x="2821190" y="1552244"/>
                  </a:lnTo>
                  <a:lnTo>
                    <a:pt x="2803512" y="1504289"/>
                  </a:lnTo>
                  <a:lnTo>
                    <a:pt x="2781516" y="1457388"/>
                  </a:lnTo>
                  <a:lnTo>
                    <a:pt x="2763977" y="1426883"/>
                  </a:lnTo>
                  <a:lnTo>
                    <a:pt x="2763977" y="3484295"/>
                  </a:lnTo>
                  <a:lnTo>
                    <a:pt x="2760878" y="4789640"/>
                  </a:lnTo>
                  <a:lnTo>
                    <a:pt x="2646286" y="4724603"/>
                  </a:lnTo>
                  <a:lnTo>
                    <a:pt x="2649385" y="3433203"/>
                  </a:lnTo>
                  <a:lnTo>
                    <a:pt x="2763977" y="3484295"/>
                  </a:lnTo>
                  <a:lnTo>
                    <a:pt x="2763977" y="1426883"/>
                  </a:lnTo>
                  <a:lnTo>
                    <a:pt x="2755557" y="1412227"/>
                  </a:lnTo>
                  <a:lnTo>
                    <a:pt x="2726029" y="1369479"/>
                  </a:lnTo>
                  <a:lnTo>
                    <a:pt x="2694292" y="1331010"/>
                  </a:lnTo>
                  <a:lnTo>
                    <a:pt x="2694292" y="1462036"/>
                  </a:lnTo>
                  <a:lnTo>
                    <a:pt x="2575064" y="1533575"/>
                  </a:lnTo>
                  <a:lnTo>
                    <a:pt x="2575064" y="1810435"/>
                  </a:lnTo>
                  <a:lnTo>
                    <a:pt x="2564219" y="5427599"/>
                  </a:lnTo>
                  <a:lnTo>
                    <a:pt x="2560815" y="5468937"/>
                  </a:lnTo>
                  <a:lnTo>
                    <a:pt x="2534831" y="5531891"/>
                  </a:lnTo>
                  <a:lnTo>
                    <a:pt x="2480729" y="5562066"/>
                  </a:lnTo>
                  <a:lnTo>
                    <a:pt x="2449449" y="5561139"/>
                  </a:lnTo>
                  <a:lnTo>
                    <a:pt x="2376855" y="5532882"/>
                  </a:lnTo>
                  <a:lnTo>
                    <a:pt x="303504" y="4337494"/>
                  </a:lnTo>
                  <a:lnTo>
                    <a:pt x="267030" y="4313021"/>
                  </a:lnTo>
                  <a:lnTo>
                    <a:pt x="232257" y="4282910"/>
                  </a:lnTo>
                  <a:lnTo>
                    <a:pt x="199707" y="4248048"/>
                  </a:lnTo>
                  <a:lnTo>
                    <a:pt x="169862" y="4209300"/>
                  </a:lnTo>
                  <a:lnTo>
                    <a:pt x="143230" y="4167543"/>
                  </a:lnTo>
                  <a:lnTo>
                    <a:pt x="120319" y="4123652"/>
                  </a:lnTo>
                  <a:lnTo>
                    <a:pt x="101638" y="4078503"/>
                  </a:lnTo>
                  <a:lnTo>
                    <a:pt x="87655" y="4032961"/>
                  </a:lnTo>
                  <a:lnTo>
                    <a:pt x="78905" y="3987889"/>
                  </a:lnTo>
                  <a:lnTo>
                    <a:pt x="75882" y="3944188"/>
                  </a:lnTo>
                  <a:lnTo>
                    <a:pt x="75882" y="3941089"/>
                  </a:lnTo>
                  <a:lnTo>
                    <a:pt x="86715" y="327025"/>
                  </a:lnTo>
                  <a:lnTo>
                    <a:pt x="90157" y="284137"/>
                  </a:lnTo>
                  <a:lnTo>
                    <a:pt x="116763" y="220980"/>
                  </a:lnTo>
                  <a:lnTo>
                    <a:pt x="149860" y="196646"/>
                  </a:lnTo>
                  <a:lnTo>
                    <a:pt x="184264" y="190766"/>
                  </a:lnTo>
                  <a:lnTo>
                    <a:pt x="205727" y="192532"/>
                  </a:lnTo>
                  <a:lnTo>
                    <a:pt x="251548" y="207098"/>
                  </a:lnTo>
                  <a:lnTo>
                    <a:pt x="2347442" y="1417129"/>
                  </a:lnTo>
                  <a:lnTo>
                    <a:pt x="2383917" y="1441602"/>
                  </a:lnTo>
                  <a:lnTo>
                    <a:pt x="2418677" y="1471714"/>
                  </a:lnTo>
                  <a:lnTo>
                    <a:pt x="2451239" y="1506575"/>
                  </a:lnTo>
                  <a:lnTo>
                    <a:pt x="2481072" y="1545323"/>
                  </a:lnTo>
                  <a:lnTo>
                    <a:pt x="2507704" y="1587068"/>
                  </a:lnTo>
                  <a:lnTo>
                    <a:pt x="2530614" y="1630959"/>
                  </a:lnTo>
                  <a:lnTo>
                    <a:pt x="2549309" y="1676120"/>
                  </a:lnTo>
                  <a:lnTo>
                    <a:pt x="2563279" y="1721662"/>
                  </a:lnTo>
                  <a:lnTo>
                    <a:pt x="2572029" y="1766735"/>
                  </a:lnTo>
                  <a:lnTo>
                    <a:pt x="2575064" y="1810435"/>
                  </a:lnTo>
                  <a:lnTo>
                    <a:pt x="2575064" y="1533575"/>
                  </a:lnTo>
                  <a:lnTo>
                    <a:pt x="2570416" y="1536357"/>
                  </a:lnTo>
                  <a:lnTo>
                    <a:pt x="2539822" y="1490560"/>
                  </a:lnTo>
                  <a:lnTo>
                    <a:pt x="2505875" y="1448333"/>
                  </a:lnTo>
                  <a:lnTo>
                    <a:pt x="2468969" y="1410271"/>
                  </a:lnTo>
                  <a:lnTo>
                    <a:pt x="2429446" y="1376959"/>
                  </a:lnTo>
                  <a:lnTo>
                    <a:pt x="2387701" y="1348994"/>
                  </a:lnTo>
                  <a:lnTo>
                    <a:pt x="382892" y="190766"/>
                  </a:lnTo>
                  <a:lnTo>
                    <a:pt x="315887" y="152057"/>
                  </a:lnTo>
                  <a:lnTo>
                    <a:pt x="278218" y="133769"/>
                  </a:lnTo>
                  <a:lnTo>
                    <a:pt x="266331" y="128828"/>
                  </a:lnTo>
                  <a:lnTo>
                    <a:pt x="332917" y="90119"/>
                  </a:lnTo>
                  <a:lnTo>
                    <a:pt x="360959" y="79933"/>
                  </a:lnTo>
                  <a:lnTo>
                    <a:pt x="393496" y="79476"/>
                  </a:lnTo>
                  <a:lnTo>
                    <a:pt x="429818" y="88595"/>
                  </a:lnTo>
                  <a:lnTo>
                    <a:pt x="469188" y="107149"/>
                  </a:lnTo>
                  <a:lnTo>
                    <a:pt x="2540990" y="1304099"/>
                  </a:lnTo>
                  <a:lnTo>
                    <a:pt x="2583891" y="1333779"/>
                  </a:lnTo>
                  <a:lnTo>
                    <a:pt x="2624036" y="1370876"/>
                  </a:lnTo>
                  <a:lnTo>
                    <a:pt x="2660980" y="1414056"/>
                  </a:lnTo>
                  <a:lnTo>
                    <a:pt x="2694292" y="1462036"/>
                  </a:lnTo>
                  <a:lnTo>
                    <a:pt x="2694292" y="1331010"/>
                  </a:lnTo>
                  <a:lnTo>
                    <a:pt x="2657754" y="1293888"/>
                  </a:lnTo>
                  <a:lnTo>
                    <a:pt x="2619768" y="1262380"/>
                  </a:lnTo>
                  <a:lnTo>
                    <a:pt x="2579713" y="1235964"/>
                  </a:lnTo>
                  <a:lnTo>
                    <a:pt x="577913" y="79476"/>
                  </a:lnTo>
                  <a:lnTo>
                    <a:pt x="507898" y="39014"/>
                  </a:lnTo>
                  <a:lnTo>
                    <a:pt x="460997" y="16725"/>
                  </a:lnTo>
                  <a:lnTo>
                    <a:pt x="415505" y="3721"/>
                  </a:lnTo>
                  <a:lnTo>
                    <a:pt x="372097" y="0"/>
                  </a:lnTo>
                  <a:lnTo>
                    <a:pt x="331444" y="5575"/>
                  </a:lnTo>
                  <a:lnTo>
                    <a:pt x="294208" y="20434"/>
                  </a:lnTo>
                  <a:lnTo>
                    <a:pt x="108394" y="128828"/>
                  </a:lnTo>
                  <a:lnTo>
                    <a:pt x="106845" y="130378"/>
                  </a:lnTo>
                  <a:lnTo>
                    <a:pt x="103746" y="130378"/>
                  </a:lnTo>
                  <a:lnTo>
                    <a:pt x="102196" y="131927"/>
                  </a:lnTo>
                  <a:lnTo>
                    <a:pt x="70104" y="156349"/>
                  </a:lnTo>
                  <a:lnTo>
                    <a:pt x="44627" y="188366"/>
                  </a:lnTo>
                  <a:lnTo>
                    <a:pt x="26060" y="227355"/>
                  </a:lnTo>
                  <a:lnTo>
                    <a:pt x="14693" y="272745"/>
                  </a:lnTo>
                  <a:lnTo>
                    <a:pt x="10845" y="323938"/>
                  </a:lnTo>
                  <a:lnTo>
                    <a:pt x="0" y="3941089"/>
                  </a:lnTo>
                  <a:lnTo>
                    <a:pt x="2819" y="3988625"/>
                  </a:lnTo>
                  <a:lnTo>
                    <a:pt x="11023" y="4037025"/>
                  </a:lnTo>
                  <a:lnTo>
                    <a:pt x="24257" y="4085640"/>
                  </a:lnTo>
                  <a:lnTo>
                    <a:pt x="42125" y="4133799"/>
                  </a:lnTo>
                  <a:lnTo>
                    <a:pt x="64287" y="4180852"/>
                  </a:lnTo>
                  <a:lnTo>
                    <a:pt x="90347" y="4226115"/>
                  </a:lnTo>
                  <a:lnTo>
                    <a:pt x="119938" y="4268927"/>
                  </a:lnTo>
                  <a:lnTo>
                    <a:pt x="152717" y="4308653"/>
                  </a:lnTo>
                  <a:lnTo>
                    <a:pt x="188277" y="4344594"/>
                  </a:lnTo>
                  <a:lnTo>
                    <a:pt x="226275" y="4376102"/>
                  </a:lnTo>
                  <a:lnTo>
                    <a:pt x="266331" y="4402531"/>
                  </a:lnTo>
                  <a:lnTo>
                    <a:pt x="2338146" y="5599468"/>
                  </a:lnTo>
                  <a:lnTo>
                    <a:pt x="2404922" y="5628691"/>
                  </a:lnTo>
                  <a:lnTo>
                    <a:pt x="2468219" y="5638177"/>
                  </a:lnTo>
                  <a:lnTo>
                    <a:pt x="2488565" y="5637022"/>
                  </a:lnTo>
                  <a:lnTo>
                    <a:pt x="2507894" y="5633529"/>
                  </a:lnTo>
                  <a:lnTo>
                    <a:pt x="2526360" y="5627725"/>
                  </a:lnTo>
                  <a:lnTo>
                    <a:pt x="2544089" y="5619597"/>
                  </a:lnTo>
                  <a:lnTo>
                    <a:pt x="2545638" y="5619597"/>
                  </a:lnTo>
                  <a:lnTo>
                    <a:pt x="2548737" y="5616499"/>
                  </a:lnTo>
                  <a:lnTo>
                    <a:pt x="2550287" y="5616499"/>
                  </a:lnTo>
                  <a:lnTo>
                    <a:pt x="2551836" y="5614949"/>
                  </a:lnTo>
                  <a:lnTo>
                    <a:pt x="2553385" y="5614949"/>
                  </a:lnTo>
                  <a:lnTo>
                    <a:pt x="2553385" y="5613400"/>
                  </a:lnTo>
                  <a:lnTo>
                    <a:pt x="2554935" y="5613400"/>
                  </a:lnTo>
                  <a:lnTo>
                    <a:pt x="2643670" y="5562066"/>
                  </a:lnTo>
                  <a:lnTo>
                    <a:pt x="2742298" y="5505018"/>
                  </a:lnTo>
                  <a:lnTo>
                    <a:pt x="2774391" y="5480583"/>
                  </a:lnTo>
                  <a:lnTo>
                    <a:pt x="2799867" y="5448579"/>
                  </a:lnTo>
                  <a:lnTo>
                    <a:pt x="2818434" y="5409577"/>
                  </a:lnTo>
                  <a:lnTo>
                    <a:pt x="2829801" y="5364188"/>
                  </a:lnTo>
                  <a:lnTo>
                    <a:pt x="2833649" y="5313007"/>
                  </a:lnTo>
                  <a:lnTo>
                    <a:pt x="2835224" y="4789640"/>
                  </a:lnTo>
                  <a:lnTo>
                    <a:pt x="2839288" y="3433203"/>
                  </a:lnTo>
                  <a:lnTo>
                    <a:pt x="2844495" y="1695843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91183" y="588517"/>
              <a:ext cx="3557270" cy="4509770"/>
            </a:xfrm>
            <a:custGeom>
              <a:avLst/>
              <a:gdLst/>
              <a:ahLst/>
              <a:cxnLst/>
              <a:rect l="l" t="t" r="r" b="b"/>
              <a:pathLst>
                <a:path w="3557269" h="4509770">
                  <a:moveTo>
                    <a:pt x="1735810" y="1087831"/>
                  </a:moveTo>
                  <a:lnTo>
                    <a:pt x="1729460" y="1038999"/>
                  </a:lnTo>
                  <a:lnTo>
                    <a:pt x="1711820" y="989647"/>
                  </a:lnTo>
                  <a:lnTo>
                    <a:pt x="1684972" y="943343"/>
                  </a:lnTo>
                  <a:lnTo>
                    <a:pt x="1650974" y="903643"/>
                  </a:lnTo>
                  <a:lnTo>
                    <a:pt x="1611934" y="874141"/>
                  </a:lnTo>
                  <a:lnTo>
                    <a:pt x="126974" y="16306"/>
                  </a:lnTo>
                  <a:lnTo>
                    <a:pt x="78879" y="0"/>
                  </a:lnTo>
                  <a:lnTo>
                    <a:pt x="39484" y="7785"/>
                  </a:lnTo>
                  <a:lnTo>
                    <a:pt x="12877" y="37642"/>
                  </a:lnTo>
                  <a:lnTo>
                    <a:pt x="3098" y="87528"/>
                  </a:lnTo>
                  <a:lnTo>
                    <a:pt x="0" y="1097114"/>
                  </a:lnTo>
                  <a:lnTo>
                    <a:pt x="6350" y="1145946"/>
                  </a:lnTo>
                  <a:lnTo>
                    <a:pt x="23990" y="1195298"/>
                  </a:lnTo>
                  <a:lnTo>
                    <a:pt x="50838" y="1241602"/>
                  </a:lnTo>
                  <a:lnTo>
                    <a:pt x="84836" y="1281290"/>
                  </a:lnTo>
                  <a:lnTo>
                    <a:pt x="123875" y="1310805"/>
                  </a:lnTo>
                  <a:lnTo>
                    <a:pt x="977074" y="1801660"/>
                  </a:lnTo>
                  <a:lnTo>
                    <a:pt x="1013752" y="1826450"/>
                  </a:lnTo>
                  <a:lnTo>
                    <a:pt x="1048689" y="1858365"/>
                  </a:lnTo>
                  <a:lnTo>
                    <a:pt x="1080719" y="1896376"/>
                  </a:lnTo>
                  <a:lnTo>
                    <a:pt x="1108684" y="1939467"/>
                  </a:lnTo>
                  <a:lnTo>
                    <a:pt x="1378115" y="2407094"/>
                  </a:lnTo>
                  <a:lnTo>
                    <a:pt x="1387944" y="2422194"/>
                  </a:lnTo>
                  <a:lnTo>
                    <a:pt x="1398638" y="2434971"/>
                  </a:lnTo>
                  <a:lnTo>
                    <a:pt x="1409903" y="2445423"/>
                  </a:lnTo>
                  <a:lnTo>
                    <a:pt x="1421472" y="2453551"/>
                  </a:lnTo>
                  <a:lnTo>
                    <a:pt x="1444218" y="2461920"/>
                  </a:lnTo>
                  <a:lnTo>
                    <a:pt x="1464056" y="2458974"/>
                  </a:lnTo>
                  <a:lnTo>
                    <a:pt x="1478089" y="2444407"/>
                  </a:lnTo>
                  <a:lnTo>
                    <a:pt x="1483410" y="2417940"/>
                  </a:lnTo>
                  <a:lnTo>
                    <a:pt x="1483410" y="2165540"/>
                  </a:lnTo>
                  <a:lnTo>
                    <a:pt x="1488300" y="2140166"/>
                  </a:lnTo>
                  <a:lnTo>
                    <a:pt x="1501609" y="2125091"/>
                  </a:lnTo>
                  <a:lnTo>
                    <a:pt x="1521294" y="2121331"/>
                  </a:lnTo>
                  <a:lnTo>
                    <a:pt x="1545348" y="2129929"/>
                  </a:lnTo>
                  <a:lnTo>
                    <a:pt x="1608836" y="2167090"/>
                  </a:lnTo>
                  <a:lnTo>
                    <a:pt x="1656930" y="2183396"/>
                  </a:lnTo>
                  <a:lnTo>
                    <a:pt x="1696326" y="2175611"/>
                  </a:lnTo>
                  <a:lnTo>
                    <a:pt x="1722932" y="2145754"/>
                  </a:lnTo>
                  <a:lnTo>
                    <a:pt x="1732711" y="2095855"/>
                  </a:lnTo>
                  <a:lnTo>
                    <a:pt x="1735810" y="1087831"/>
                  </a:lnTo>
                  <a:close/>
                </a:path>
                <a:path w="3557269" h="4509770">
                  <a:moveTo>
                    <a:pt x="3556774" y="3413582"/>
                  </a:moveTo>
                  <a:lnTo>
                    <a:pt x="3550424" y="3364750"/>
                  </a:lnTo>
                  <a:lnTo>
                    <a:pt x="3532784" y="3315398"/>
                  </a:lnTo>
                  <a:lnTo>
                    <a:pt x="3505936" y="3269094"/>
                  </a:lnTo>
                  <a:lnTo>
                    <a:pt x="3471938" y="3229406"/>
                  </a:lnTo>
                  <a:lnTo>
                    <a:pt x="3432899" y="3199904"/>
                  </a:lnTo>
                  <a:lnTo>
                    <a:pt x="1946389" y="2340521"/>
                  </a:lnTo>
                  <a:lnTo>
                    <a:pt x="1898294" y="2324201"/>
                  </a:lnTo>
                  <a:lnTo>
                    <a:pt x="1858911" y="2331999"/>
                  </a:lnTo>
                  <a:lnTo>
                    <a:pt x="1832292" y="2361857"/>
                  </a:lnTo>
                  <a:lnTo>
                    <a:pt x="1822513" y="2411742"/>
                  </a:lnTo>
                  <a:lnTo>
                    <a:pt x="1819427" y="3419779"/>
                  </a:lnTo>
                  <a:lnTo>
                    <a:pt x="1825764" y="3468611"/>
                  </a:lnTo>
                  <a:lnTo>
                    <a:pt x="1843405" y="3517963"/>
                  </a:lnTo>
                  <a:lnTo>
                    <a:pt x="1870265" y="3564267"/>
                  </a:lnTo>
                  <a:lnTo>
                    <a:pt x="1904250" y="3603955"/>
                  </a:lnTo>
                  <a:lnTo>
                    <a:pt x="1943303" y="3633457"/>
                  </a:lnTo>
                  <a:lnTo>
                    <a:pt x="2006777" y="3670630"/>
                  </a:lnTo>
                  <a:lnTo>
                    <a:pt x="2030831" y="3690366"/>
                  </a:lnTo>
                  <a:lnTo>
                    <a:pt x="2050529" y="3717074"/>
                  </a:lnTo>
                  <a:lnTo>
                    <a:pt x="2063838" y="3747274"/>
                  </a:lnTo>
                  <a:lnTo>
                    <a:pt x="2068715" y="3777462"/>
                  </a:lnTo>
                  <a:lnTo>
                    <a:pt x="2068715" y="4029862"/>
                  </a:lnTo>
                  <a:lnTo>
                    <a:pt x="2073821" y="4061587"/>
                  </a:lnTo>
                  <a:lnTo>
                    <a:pt x="2107260" y="4118051"/>
                  </a:lnTo>
                  <a:lnTo>
                    <a:pt x="2142223" y="4142435"/>
                  </a:lnTo>
                  <a:lnTo>
                    <a:pt x="2153501" y="4145419"/>
                  </a:lnTo>
                  <a:lnTo>
                    <a:pt x="2164194" y="4145203"/>
                  </a:lnTo>
                  <a:lnTo>
                    <a:pt x="2174011" y="4141355"/>
                  </a:lnTo>
                  <a:lnTo>
                    <a:pt x="2446540" y="3986504"/>
                  </a:lnTo>
                  <a:lnTo>
                    <a:pt x="2475166" y="3976928"/>
                  </a:lnTo>
                  <a:lnTo>
                    <a:pt x="2507119" y="3976052"/>
                  </a:lnTo>
                  <a:lnTo>
                    <a:pt x="2541701" y="3983888"/>
                  </a:lnTo>
                  <a:lnTo>
                    <a:pt x="2578163" y="4000436"/>
                  </a:lnTo>
                  <a:lnTo>
                    <a:pt x="3429800" y="4492841"/>
                  </a:lnTo>
                  <a:lnTo>
                    <a:pt x="3477895" y="4509147"/>
                  </a:lnTo>
                  <a:lnTo>
                    <a:pt x="3517290" y="4501362"/>
                  </a:lnTo>
                  <a:lnTo>
                    <a:pt x="3543897" y="4471505"/>
                  </a:lnTo>
                  <a:lnTo>
                    <a:pt x="3553676" y="4421619"/>
                  </a:lnTo>
                  <a:lnTo>
                    <a:pt x="3556774" y="3413582"/>
                  </a:lnTo>
                  <a:close/>
                </a:path>
              </a:pathLst>
            </a:custGeom>
            <a:solidFill>
              <a:srgbClr val="D3E6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52473" y="550239"/>
              <a:ext cx="3634740" cy="4585335"/>
            </a:xfrm>
            <a:custGeom>
              <a:avLst/>
              <a:gdLst/>
              <a:ahLst/>
              <a:cxnLst/>
              <a:rect l="l" t="t" r="r" b="b"/>
              <a:pathLst>
                <a:path w="3634740" h="4585335">
                  <a:moveTo>
                    <a:pt x="654989" y="774611"/>
                  </a:moveTo>
                  <a:lnTo>
                    <a:pt x="651586" y="727964"/>
                  </a:lnTo>
                  <a:lnTo>
                    <a:pt x="641769" y="680554"/>
                  </a:lnTo>
                  <a:lnTo>
                    <a:pt x="626084" y="633298"/>
                  </a:lnTo>
                  <a:lnTo>
                    <a:pt x="605142" y="587159"/>
                  </a:lnTo>
                  <a:lnTo>
                    <a:pt x="579488" y="543064"/>
                  </a:lnTo>
                  <a:lnTo>
                    <a:pt x="579120" y="542556"/>
                  </a:lnTo>
                  <a:lnTo>
                    <a:pt x="579120" y="774611"/>
                  </a:lnTo>
                  <a:lnTo>
                    <a:pt x="576580" y="805865"/>
                  </a:lnTo>
                  <a:lnTo>
                    <a:pt x="569252" y="831900"/>
                  </a:lnTo>
                  <a:lnTo>
                    <a:pt x="557618" y="852030"/>
                  </a:lnTo>
                  <a:lnTo>
                    <a:pt x="541959" y="865962"/>
                  </a:lnTo>
                  <a:lnTo>
                    <a:pt x="522122" y="872934"/>
                  </a:lnTo>
                  <a:lnTo>
                    <a:pt x="498208" y="872934"/>
                  </a:lnTo>
                  <a:lnTo>
                    <a:pt x="442861" y="852030"/>
                  </a:lnTo>
                  <a:lnTo>
                    <a:pt x="402932" y="823925"/>
                  </a:lnTo>
                  <a:lnTo>
                    <a:pt x="366179" y="787425"/>
                  </a:lnTo>
                  <a:lnTo>
                    <a:pt x="333679" y="744562"/>
                  </a:lnTo>
                  <a:lnTo>
                    <a:pt x="306527" y="697369"/>
                  </a:lnTo>
                  <a:lnTo>
                    <a:pt x="285775" y="647865"/>
                  </a:lnTo>
                  <a:lnTo>
                    <a:pt x="272542" y="598093"/>
                  </a:lnTo>
                  <a:lnTo>
                    <a:pt x="267881" y="550087"/>
                  </a:lnTo>
                  <a:lnTo>
                    <a:pt x="270421" y="518820"/>
                  </a:lnTo>
                  <a:lnTo>
                    <a:pt x="289445" y="472567"/>
                  </a:lnTo>
                  <a:lnTo>
                    <a:pt x="327253" y="451535"/>
                  </a:lnTo>
                  <a:lnTo>
                    <a:pt x="336016" y="450977"/>
                  </a:lnTo>
                  <a:lnTo>
                    <a:pt x="351663" y="452196"/>
                  </a:lnTo>
                  <a:lnTo>
                    <a:pt x="403974" y="472567"/>
                  </a:lnTo>
                  <a:lnTo>
                    <a:pt x="444068" y="500761"/>
                  </a:lnTo>
                  <a:lnTo>
                    <a:pt x="480822" y="537260"/>
                  </a:lnTo>
                  <a:lnTo>
                    <a:pt x="513321" y="580123"/>
                  </a:lnTo>
                  <a:lnTo>
                    <a:pt x="540486" y="627329"/>
                  </a:lnTo>
                  <a:lnTo>
                    <a:pt x="561225" y="676821"/>
                  </a:lnTo>
                  <a:lnTo>
                    <a:pt x="574471" y="726592"/>
                  </a:lnTo>
                  <a:lnTo>
                    <a:pt x="579120" y="774611"/>
                  </a:lnTo>
                  <a:lnTo>
                    <a:pt x="579120" y="542556"/>
                  </a:lnTo>
                  <a:lnTo>
                    <a:pt x="549694" y="501967"/>
                  </a:lnTo>
                  <a:lnTo>
                    <a:pt x="516356" y="464807"/>
                  </a:lnTo>
                  <a:lnTo>
                    <a:pt x="480034" y="432536"/>
                  </a:lnTo>
                  <a:lnTo>
                    <a:pt x="441312" y="406082"/>
                  </a:lnTo>
                  <a:lnTo>
                    <a:pt x="393255" y="384302"/>
                  </a:lnTo>
                  <a:lnTo>
                    <a:pt x="347243" y="374726"/>
                  </a:lnTo>
                  <a:lnTo>
                    <a:pt x="304126" y="377329"/>
                  </a:lnTo>
                  <a:lnTo>
                    <a:pt x="264782" y="392137"/>
                  </a:lnTo>
                  <a:lnTo>
                    <a:pt x="232676" y="418122"/>
                  </a:lnTo>
                  <a:lnTo>
                    <a:pt x="208851" y="453694"/>
                  </a:lnTo>
                  <a:lnTo>
                    <a:pt x="194017" y="497967"/>
                  </a:lnTo>
                  <a:lnTo>
                    <a:pt x="188912" y="550087"/>
                  </a:lnTo>
                  <a:lnTo>
                    <a:pt x="192316" y="596722"/>
                  </a:lnTo>
                  <a:lnTo>
                    <a:pt x="202145" y="644144"/>
                  </a:lnTo>
                  <a:lnTo>
                    <a:pt x="217817" y="691388"/>
                  </a:lnTo>
                  <a:lnTo>
                    <a:pt x="238772" y="737539"/>
                  </a:lnTo>
                  <a:lnTo>
                    <a:pt x="264426" y="781621"/>
                  </a:lnTo>
                  <a:lnTo>
                    <a:pt x="294208" y="822718"/>
                  </a:lnTo>
                  <a:lnTo>
                    <a:pt x="327545" y="859878"/>
                  </a:lnTo>
                  <a:lnTo>
                    <a:pt x="363867" y="892162"/>
                  </a:lnTo>
                  <a:lnTo>
                    <a:pt x="402602" y="918616"/>
                  </a:lnTo>
                  <a:lnTo>
                    <a:pt x="457174" y="943000"/>
                  </a:lnTo>
                  <a:lnTo>
                    <a:pt x="509435" y="951128"/>
                  </a:lnTo>
                  <a:lnTo>
                    <a:pt x="527735" y="949972"/>
                  </a:lnTo>
                  <a:lnTo>
                    <a:pt x="579120" y="932548"/>
                  </a:lnTo>
                  <a:lnTo>
                    <a:pt x="611225" y="906564"/>
                  </a:lnTo>
                  <a:lnTo>
                    <a:pt x="633755" y="872934"/>
                  </a:lnTo>
                  <a:lnTo>
                    <a:pt x="635063" y="871004"/>
                  </a:lnTo>
                  <a:lnTo>
                    <a:pt x="649884" y="826719"/>
                  </a:lnTo>
                  <a:lnTo>
                    <a:pt x="654989" y="774611"/>
                  </a:lnTo>
                  <a:close/>
                </a:path>
                <a:path w="3634740" h="4585335">
                  <a:moveTo>
                    <a:pt x="1544167" y="1870303"/>
                  </a:moveTo>
                  <a:lnTo>
                    <a:pt x="1525219" y="1832190"/>
                  </a:lnTo>
                  <a:lnTo>
                    <a:pt x="247751" y="1093584"/>
                  </a:lnTo>
                  <a:lnTo>
                    <a:pt x="233210" y="1088580"/>
                  </a:lnTo>
                  <a:lnTo>
                    <a:pt x="218528" y="1089520"/>
                  </a:lnTo>
                  <a:lnTo>
                    <a:pt x="205295" y="1095984"/>
                  </a:lnTo>
                  <a:lnTo>
                    <a:pt x="195110" y="1107516"/>
                  </a:lnTo>
                  <a:lnTo>
                    <a:pt x="190093" y="1122057"/>
                  </a:lnTo>
                  <a:lnTo>
                    <a:pt x="191046" y="1136751"/>
                  </a:lnTo>
                  <a:lnTo>
                    <a:pt x="197497" y="1149985"/>
                  </a:lnTo>
                  <a:lnTo>
                    <a:pt x="209042" y="1160170"/>
                  </a:lnTo>
                  <a:lnTo>
                    <a:pt x="1488059" y="1898777"/>
                  </a:lnTo>
                  <a:lnTo>
                    <a:pt x="1492694" y="1901875"/>
                  </a:lnTo>
                  <a:lnTo>
                    <a:pt x="1500441" y="1903425"/>
                  </a:lnTo>
                  <a:lnTo>
                    <a:pt x="1506639" y="1903425"/>
                  </a:lnTo>
                  <a:lnTo>
                    <a:pt x="1516075" y="1902040"/>
                  </a:lnTo>
                  <a:lnTo>
                    <a:pt x="1525219" y="1898192"/>
                  </a:lnTo>
                  <a:lnTo>
                    <a:pt x="1533207" y="1892312"/>
                  </a:lnTo>
                  <a:lnTo>
                    <a:pt x="1539151" y="1884845"/>
                  </a:lnTo>
                  <a:lnTo>
                    <a:pt x="1544167" y="1870303"/>
                  </a:lnTo>
                  <a:close/>
                </a:path>
                <a:path w="3634740" h="4585335">
                  <a:moveTo>
                    <a:pt x="1544167" y="1690674"/>
                  </a:moveTo>
                  <a:lnTo>
                    <a:pt x="1525219" y="1652574"/>
                  </a:lnTo>
                  <a:lnTo>
                    <a:pt x="247751" y="917067"/>
                  </a:lnTo>
                  <a:lnTo>
                    <a:pt x="233210" y="912050"/>
                  </a:lnTo>
                  <a:lnTo>
                    <a:pt x="218528" y="913003"/>
                  </a:lnTo>
                  <a:lnTo>
                    <a:pt x="205295" y="919454"/>
                  </a:lnTo>
                  <a:lnTo>
                    <a:pt x="195110" y="930998"/>
                  </a:lnTo>
                  <a:lnTo>
                    <a:pt x="190093" y="945540"/>
                  </a:lnTo>
                  <a:lnTo>
                    <a:pt x="191046" y="960221"/>
                  </a:lnTo>
                  <a:lnTo>
                    <a:pt x="197497" y="973455"/>
                  </a:lnTo>
                  <a:lnTo>
                    <a:pt x="209042" y="983653"/>
                  </a:lnTo>
                  <a:lnTo>
                    <a:pt x="1488059" y="1719160"/>
                  </a:lnTo>
                  <a:lnTo>
                    <a:pt x="1492694" y="1722247"/>
                  </a:lnTo>
                  <a:lnTo>
                    <a:pt x="1500441" y="1723796"/>
                  </a:lnTo>
                  <a:lnTo>
                    <a:pt x="1506639" y="1723796"/>
                  </a:lnTo>
                  <a:lnTo>
                    <a:pt x="1516075" y="1722640"/>
                  </a:lnTo>
                  <a:lnTo>
                    <a:pt x="1525219" y="1719160"/>
                  </a:lnTo>
                  <a:lnTo>
                    <a:pt x="1533207" y="1713344"/>
                  </a:lnTo>
                  <a:lnTo>
                    <a:pt x="1539151" y="1705216"/>
                  </a:lnTo>
                  <a:lnTo>
                    <a:pt x="1544167" y="1690674"/>
                  </a:lnTo>
                  <a:close/>
                </a:path>
                <a:path w="3634740" h="4585335">
                  <a:moveTo>
                    <a:pt x="1813229" y="1127645"/>
                  </a:moveTo>
                  <a:lnTo>
                    <a:pt x="1808264" y="1080262"/>
                  </a:lnTo>
                  <a:lnTo>
                    <a:pt x="1794192" y="1032446"/>
                  </a:lnTo>
                  <a:lnTo>
                    <a:pt x="1772196" y="986358"/>
                  </a:lnTo>
                  <a:lnTo>
                    <a:pt x="1743494" y="944130"/>
                  </a:lnTo>
                  <a:lnTo>
                    <a:pt x="1732711" y="932726"/>
                  </a:lnTo>
                  <a:lnTo>
                    <a:pt x="1732711" y="1126109"/>
                  </a:lnTo>
                  <a:lnTo>
                    <a:pt x="1732686" y="1135392"/>
                  </a:lnTo>
                  <a:lnTo>
                    <a:pt x="1729613" y="2134133"/>
                  </a:lnTo>
                  <a:lnTo>
                    <a:pt x="1729498" y="2135682"/>
                  </a:lnTo>
                  <a:lnTo>
                    <a:pt x="1728470" y="2150326"/>
                  </a:lnTo>
                  <a:lnTo>
                    <a:pt x="1725155" y="2163749"/>
                  </a:lnTo>
                  <a:lnTo>
                    <a:pt x="1719808" y="2173986"/>
                  </a:lnTo>
                  <a:lnTo>
                    <a:pt x="1712582" y="2180590"/>
                  </a:lnTo>
                  <a:lnTo>
                    <a:pt x="1703095" y="2183282"/>
                  </a:lnTo>
                  <a:lnTo>
                    <a:pt x="1691284" y="2182330"/>
                  </a:lnTo>
                  <a:lnTo>
                    <a:pt x="1677733" y="2178202"/>
                  </a:lnTo>
                  <a:lnTo>
                    <a:pt x="1663026" y="2171306"/>
                  </a:lnTo>
                  <a:lnTo>
                    <a:pt x="1599539" y="2134133"/>
                  </a:lnTo>
                  <a:lnTo>
                    <a:pt x="1578229" y="2124265"/>
                  </a:lnTo>
                  <a:lnTo>
                    <a:pt x="1556766" y="2120201"/>
                  </a:lnTo>
                  <a:lnTo>
                    <a:pt x="1536179" y="2121941"/>
                  </a:lnTo>
                  <a:lnTo>
                    <a:pt x="1517472" y="2129498"/>
                  </a:lnTo>
                  <a:lnTo>
                    <a:pt x="1501863" y="2142172"/>
                  </a:lnTo>
                  <a:lnTo>
                    <a:pt x="1490179" y="2158911"/>
                  </a:lnTo>
                  <a:lnTo>
                    <a:pt x="1482852" y="2179142"/>
                  </a:lnTo>
                  <a:lnTo>
                    <a:pt x="1480312" y="2202269"/>
                  </a:lnTo>
                  <a:lnTo>
                    <a:pt x="1480312" y="2459317"/>
                  </a:lnTo>
                  <a:lnTo>
                    <a:pt x="1477213" y="2459317"/>
                  </a:lnTo>
                  <a:lnTo>
                    <a:pt x="1475663" y="2457767"/>
                  </a:lnTo>
                  <a:lnTo>
                    <a:pt x="1469986" y="2453551"/>
                  </a:lnTo>
                  <a:lnTo>
                    <a:pt x="1462697" y="2447315"/>
                  </a:lnTo>
                  <a:lnTo>
                    <a:pt x="1454543" y="2438158"/>
                  </a:lnTo>
                  <a:lnTo>
                    <a:pt x="1446250" y="2425242"/>
                  </a:lnTo>
                  <a:lnTo>
                    <a:pt x="1176807" y="1957590"/>
                  </a:lnTo>
                  <a:lnTo>
                    <a:pt x="1145578" y="1911045"/>
                  </a:lnTo>
                  <a:lnTo>
                    <a:pt x="1110424" y="1869554"/>
                  </a:lnTo>
                  <a:lnTo>
                    <a:pt x="1072083" y="1834146"/>
                  </a:lnTo>
                  <a:lnTo>
                    <a:pt x="1031265" y="1805863"/>
                  </a:lnTo>
                  <a:lnTo>
                    <a:pt x="181165" y="1315008"/>
                  </a:lnTo>
                  <a:lnTo>
                    <a:pt x="141439" y="1282369"/>
                  </a:lnTo>
                  <a:lnTo>
                    <a:pt x="108394" y="1237399"/>
                  </a:lnTo>
                  <a:lnTo>
                    <a:pt x="85801" y="1186319"/>
                  </a:lnTo>
                  <a:lnTo>
                    <a:pt x="77431" y="1135392"/>
                  </a:lnTo>
                  <a:lnTo>
                    <a:pt x="77457" y="1126109"/>
                  </a:lnTo>
                  <a:lnTo>
                    <a:pt x="80518" y="127355"/>
                  </a:lnTo>
                  <a:lnTo>
                    <a:pt x="80632" y="125806"/>
                  </a:lnTo>
                  <a:lnTo>
                    <a:pt x="81661" y="111175"/>
                  </a:lnTo>
                  <a:lnTo>
                    <a:pt x="105295" y="77812"/>
                  </a:lnTo>
                  <a:lnTo>
                    <a:pt x="109943" y="77812"/>
                  </a:lnTo>
                  <a:lnTo>
                    <a:pt x="1628965" y="946480"/>
                  </a:lnTo>
                  <a:lnTo>
                    <a:pt x="1668691" y="979119"/>
                  </a:lnTo>
                  <a:lnTo>
                    <a:pt x="1701736" y="1024102"/>
                  </a:lnTo>
                  <a:lnTo>
                    <a:pt x="1724342" y="1075169"/>
                  </a:lnTo>
                  <a:lnTo>
                    <a:pt x="1732711" y="1126109"/>
                  </a:lnTo>
                  <a:lnTo>
                    <a:pt x="1732711" y="932726"/>
                  </a:lnTo>
                  <a:lnTo>
                    <a:pt x="1709280" y="907935"/>
                  </a:lnTo>
                  <a:lnTo>
                    <a:pt x="1670773" y="879906"/>
                  </a:lnTo>
                  <a:lnTo>
                    <a:pt x="282308" y="77812"/>
                  </a:lnTo>
                  <a:lnTo>
                    <a:pt x="185813" y="22059"/>
                  </a:lnTo>
                  <a:lnTo>
                    <a:pt x="152044" y="6680"/>
                  </a:lnTo>
                  <a:lnTo>
                    <a:pt x="118846" y="0"/>
                  </a:lnTo>
                  <a:lnTo>
                    <a:pt x="87388" y="2032"/>
                  </a:lnTo>
                  <a:lnTo>
                    <a:pt x="35115" y="31737"/>
                  </a:lnTo>
                  <a:lnTo>
                    <a:pt x="6807" y="89420"/>
                  </a:lnTo>
                  <a:lnTo>
                    <a:pt x="3098" y="125806"/>
                  </a:lnTo>
                  <a:lnTo>
                    <a:pt x="3098" y="127355"/>
                  </a:lnTo>
                  <a:lnTo>
                    <a:pt x="0" y="1133843"/>
                  </a:lnTo>
                  <a:lnTo>
                    <a:pt x="4965" y="1181227"/>
                  </a:lnTo>
                  <a:lnTo>
                    <a:pt x="19037" y="1229042"/>
                  </a:lnTo>
                  <a:lnTo>
                    <a:pt x="41033" y="1275143"/>
                  </a:lnTo>
                  <a:lnTo>
                    <a:pt x="69735" y="1317358"/>
                  </a:lnTo>
                  <a:lnTo>
                    <a:pt x="103949" y="1353566"/>
                  </a:lnTo>
                  <a:lnTo>
                    <a:pt x="142455" y="1381594"/>
                  </a:lnTo>
                  <a:lnTo>
                    <a:pt x="992555" y="1872449"/>
                  </a:lnTo>
                  <a:lnTo>
                    <a:pt x="1024877" y="1894636"/>
                  </a:lnTo>
                  <a:lnTo>
                    <a:pt x="1056043" y="1923351"/>
                  </a:lnTo>
                  <a:lnTo>
                    <a:pt x="1084884" y="1957590"/>
                  </a:lnTo>
                  <a:lnTo>
                    <a:pt x="1110234" y="1996325"/>
                  </a:lnTo>
                  <a:lnTo>
                    <a:pt x="1379664" y="2463952"/>
                  </a:lnTo>
                  <a:lnTo>
                    <a:pt x="1392097" y="2482761"/>
                  </a:lnTo>
                  <a:lnTo>
                    <a:pt x="1421041" y="2513380"/>
                  </a:lnTo>
                  <a:lnTo>
                    <a:pt x="1460957" y="2534793"/>
                  </a:lnTo>
                  <a:lnTo>
                    <a:pt x="1484960" y="2538285"/>
                  </a:lnTo>
                  <a:lnTo>
                    <a:pt x="1494929" y="2537701"/>
                  </a:lnTo>
                  <a:lnTo>
                    <a:pt x="1535353" y="2520670"/>
                  </a:lnTo>
                  <a:lnTo>
                    <a:pt x="1556981" y="2485440"/>
                  </a:lnTo>
                  <a:lnTo>
                    <a:pt x="1560830" y="2456218"/>
                  </a:lnTo>
                  <a:lnTo>
                    <a:pt x="1560830" y="2200719"/>
                  </a:lnTo>
                  <a:lnTo>
                    <a:pt x="1562379" y="2200719"/>
                  </a:lnTo>
                  <a:lnTo>
                    <a:pt x="1563928" y="2202269"/>
                  </a:lnTo>
                  <a:lnTo>
                    <a:pt x="1627416" y="2239429"/>
                  </a:lnTo>
                  <a:lnTo>
                    <a:pt x="1661185" y="2254821"/>
                  </a:lnTo>
                  <a:lnTo>
                    <a:pt x="1694383" y="2261501"/>
                  </a:lnTo>
                  <a:lnTo>
                    <a:pt x="1725841" y="2259469"/>
                  </a:lnTo>
                  <a:lnTo>
                    <a:pt x="1754390" y="2248725"/>
                  </a:lnTo>
                  <a:lnTo>
                    <a:pt x="1778127" y="2229751"/>
                  </a:lnTo>
                  <a:lnTo>
                    <a:pt x="1795614" y="2203818"/>
                  </a:lnTo>
                  <a:lnTo>
                    <a:pt x="1796669" y="2200719"/>
                  </a:lnTo>
                  <a:lnTo>
                    <a:pt x="1802612" y="2183282"/>
                  </a:lnTo>
                  <a:lnTo>
                    <a:pt x="1806422" y="2172081"/>
                  </a:lnTo>
                  <a:lnTo>
                    <a:pt x="1806511" y="2171306"/>
                  </a:lnTo>
                  <a:lnTo>
                    <a:pt x="1810131" y="2135682"/>
                  </a:lnTo>
                  <a:lnTo>
                    <a:pt x="1810181" y="2120201"/>
                  </a:lnTo>
                  <a:lnTo>
                    <a:pt x="1813229" y="1127645"/>
                  </a:lnTo>
                  <a:close/>
                </a:path>
                <a:path w="3634740" h="4585335">
                  <a:moveTo>
                    <a:pt x="2474417" y="3114306"/>
                  </a:moveTo>
                  <a:lnTo>
                    <a:pt x="2471013" y="3067659"/>
                  </a:lnTo>
                  <a:lnTo>
                    <a:pt x="2461183" y="3020237"/>
                  </a:lnTo>
                  <a:lnTo>
                    <a:pt x="2445512" y="2972993"/>
                  </a:lnTo>
                  <a:lnTo>
                    <a:pt x="2424557" y="2926842"/>
                  </a:lnTo>
                  <a:lnTo>
                    <a:pt x="2398903" y="2882760"/>
                  </a:lnTo>
                  <a:lnTo>
                    <a:pt x="2398534" y="2882252"/>
                  </a:lnTo>
                  <a:lnTo>
                    <a:pt x="2398534" y="3115843"/>
                  </a:lnTo>
                  <a:lnTo>
                    <a:pt x="2395994" y="3147110"/>
                  </a:lnTo>
                  <a:lnTo>
                    <a:pt x="2388666" y="3173145"/>
                  </a:lnTo>
                  <a:lnTo>
                    <a:pt x="2377033" y="3193275"/>
                  </a:lnTo>
                  <a:lnTo>
                    <a:pt x="2361374" y="3207207"/>
                  </a:lnTo>
                  <a:lnTo>
                    <a:pt x="2341537" y="3214179"/>
                  </a:lnTo>
                  <a:lnTo>
                    <a:pt x="2317635" y="3214179"/>
                  </a:lnTo>
                  <a:lnTo>
                    <a:pt x="2262276" y="3193275"/>
                  </a:lnTo>
                  <a:lnTo>
                    <a:pt x="2222360" y="3165170"/>
                  </a:lnTo>
                  <a:lnTo>
                    <a:pt x="2185606" y="3128670"/>
                  </a:lnTo>
                  <a:lnTo>
                    <a:pt x="2153107" y="3085808"/>
                  </a:lnTo>
                  <a:lnTo>
                    <a:pt x="2125942" y="3038602"/>
                  </a:lnTo>
                  <a:lnTo>
                    <a:pt x="2105202" y="2989110"/>
                  </a:lnTo>
                  <a:lnTo>
                    <a:pt x="2091956" y="2939338"/>
                  </a:lnTo>
                  <a:lnTo>
                    <a:pt x="2087295" y="2891320"/>
                  </a:lnTo>
                  <a:lnTo>
                    <a:pt x="2087422" y="2889770"/>
                  </a:lnTo>
                  <a:lnTo>
                    <a:pt x="2089835" y="2860065"/>
                  </a:lnTo>
                  <a:lnTo>
                    <a:pt x="2108860" y="2813812"/>
                  </a:lnTo>
                  <a:lnTo>
                    <a:pt x="2146452" y="2792780"/>
                  </a:lnTo>
                  <a:lnTo>
                    <a:pt x="2155431" y="2792222"/>
                  </a:lnTo>
                  <a:lnTo>
                    <a:pt x="2170455" y="2793390"/>
                  </a:lnTo>
                  <a:lnTo>
                    <a:pt x="2170874" y="2793390"/>
                  </a:lnTo>
                  <a:lnTo>
                    <a:pt x="2223389" y="2813812"/>
                  </a:lnTo>
                  <a:lnTo>
                    <a:pt x="2263483" y="2842006"/>
                  </a:lnTo>
                  <a:lnTo>
                    <a:pt x="2300236" y="2878505"/>
                  </a:lnTo>
                  <a:lnTo>
                    <a:pt x="2332736" y="2921368"/>
                  </a:lnTo>
                  <a:lnTo>
                    <a:pt x="2359901" y="2968561"/>
                  </a:lnTo>
                  <a:lnTo>
                    <a:pt x="2380640" y="3018066"/>
                  </a:lnTo>
                  <a:lnTo>
                    <a:pt x="2393886" y="3067837"/>
                  </a:lnTo>
                  <a:lnTo>
                    <a:pt x="2398534" y="3115843"/>
                  </a:lnTo>
                  <a:lnTo>
                    <a:pt x="2398534" y="2882252"/>
                  </a:lnTo>
                  <a:lnTo>
                    <a:pt x="2369121" y="2841663"/>
                  </a:lnTo>
                  <a:lnTo>
                    <a:pt x="2335784" y="2804503"/>
                  </a:lnTo>
                  <a:lnTo>
                    <a:pt x="2321966" y="2792222"/>
                  </a:lnTo>
                  <a:lnTo>
                    <a:pt x="2299462" y="2772219"/>
                  </a:lnTo>
                  <a:lnTo>
                    <a:pt x="2260727" y="2745778"/>
                  </a:lnTo>
                  <a:lnTo>
                    <a:pt x="2212670" y="2723997"/>
                  </a:lnTo>
                  <a:lnTo>
                    <a:pt x="2166658" y="2714421"/>
                  </a:lnTo>
                  <a:lnTo>
                    <a:pt x="2123541" y="2717025"/>
                  </a:lnTo>
                  <a:lnTo>
                    <a:pt x="2084209" y="2731833"/>
                  </a:lnTo>
                  <a:lnTo>
                    <a:pt x="2052104" y="2757817"/>
                  </a:lnTo>
                  <a:lnTo>
                    <a:pt x="2028266" y="2793390"/>
                  </a:lnTo>
                  <a:lnTo>
                    <a:pt x="2013432" y="2837662"/>
                  </a:lnTo>
                  <a:lnTo>
                    <a:pt x="2008327" y="2889770"/>
                  </a:lnTo>
                  <a:lnTo>
                    <a:pt x="2008441" y="2891320"/>
                  </a:lnTo>
                  <a:lnTo>
                    <a:pt x="2011730" y="2936417"/>
                  </a:lnTo>
                  <a:lnTo>
                    <a:pt x="2021560" y="2983839"/>
                  </a:lnTo>
                  <a:lnTo>
                    <a:pt x="2037232" y="3031083"/>
                  </a:lnTo>
                  <a:lnTo>
                    <a:pt x="2058187" y="3077235"/>
                  </a:lnTo>
                  <a:lnTo>
                    <a:pt x="2083841" y="3121317"/>
                  </a:lnTo>
                  <a:lnTo>
                    <a:pt x="2113623" y="3162414"/>
                  </a:lnTo>
                  <a:lnTo>
                    <a:pt x="2146960" y="3199574"/>
                  </a:lnTo>
                  <a:lnTo>
                    <a:pt x="2183282" y="3231858"/>
                  </a:lnTo>
                  <a:lnTo>
                    <a:pt x="2222017" y="3258312"/>
                  </a:lnTo>
                  <a:lnTo>
                    <a:pt x="2276602" y="3282696"/>
                  </a:lnTo>
                  <a:lnTo>
                    <a:pt x="2328862" y="3290824"/>
                  </a:lnTo>
                  <a:lnTo>
                    <a:pt x="2347150" y="3289884"/>
                  </a:lnTo>
                  <a:lnTo>
                    <a:pt x="2398534" y="3272244"/>
                  </a:lnTo>
                  <a:lnTo>
                    <a:pt x="2430640" y="3246259"/>
                  </a:lnTo>
                  <a:lnTo>
                    <a:pt x="2452141" y="3214179"/>
                  </a:lnTo>
                  <a:lnTo>
                    <a:pt x="2469311" y="3166414"/>
                  </a:lnTo>
                  <a:lnTo>
                    <a:pt x="2469426" y="3165170"/>
                  </a:lnTo>
                  <a:lnTo>
                    <a:pt x="2474417" y="3114306"/>
                  </a:lnTo>
                  <a:close/>
                </a:path>
                <a:path w="3634740" h="4585335">
                  <a:moveTo>
                    <a:pt x="3403841" y="4284319"/>
                  </a:moveTo>
                  <a:lnTo>
                    <a:pt x="3384893" y="4246207"/>
                  </a:lnTo>
                  <a:lnTo>
                    <a:pt x="2107425" y="3507600"/>
                  </a:lnTo>
                  <a:lnTo>
                    <a:pt x="2092896" y="3502596"/>
                  </a:lnTo>
                  <a:lnTo>
                    <a:pt x="2078202" y="3503536"/>
                  </a:lnTo>
                  <a:lnTo>
                    <a:pt x="2064969" y="3510000"/>
                  </a:lnTo>
                  <a:lnTo>
                    <a:pt x="2054783" y="3521545"/>
                  </a:lnTo>
                  <a:lnTo>
                    <a:pt x="2049780" y="3536086"/>
                  </a:lnTo>
                  <a:lnTo>
                    <a:pt x="2050719" y="3550767"/>
                  </a:lnTo>
                  <a:lnTo>
                    <a:pt x="2057184" y="3564001"/>
                  </a:lnTo>
                  <a:lnTo>
                    <a:pt x="2068715" y="3574186"/>
                  </a:lnTo>
                  <a:lnTo>
                    <a:pt x="3346183" y="4312793"/>
                  </a:lnTo>
                  <a:lnTo>
                    <a:pt x="3350831" y="4315892"/>
                  </a:lnTo>
                  <a:lnTo>
                    <a:pt x="3358565" y="4317441"/>
                  </a:lnTo>
                  <a:lnTo>
                    <a:pt x="3364763" y="4317441"/>
                  </a:lnTo>
                  <a:lnTo>
                    <a:pt x="3374225" y="4316057"/>
                  </a:lnTo>
                  <a:lnTo>
                    <a:pt x="3383534" y="4312209"/>
                  </a:lnTo>
                  <a:lnTo>
                    <a:pt x="3391979" y="4306328"/>
                  </a:lnTo>
                  <a:lnTo>
                    <a:pt x="3398824" y="4298861"/>
                  </a:lnTo>
                  <a:lnTo>
                    <a:pt x="3403841" y="4284319"/>
                  </a:lnTo>
                  <a:close/>
                </a:path>
                <a:path w="3634740" h="4585335">
                  <a:moveTo>
                    <a:pt x="3403841" y="4104703"/>
                  </a:moveTo>
                  <a:lnTo>
                    <a:pt x="3384893" y="4066590"/>
                  </a:lnTo>
                  <a:lnTo>
                    <a:pt x="2107425" y="3329533"/>
                  </a:lnTo>
                  <a:lnTo>
                    <a:pt x="2092896" y="3324529"/>
                  </a:lnTo>
                  <a:lnTo>
                    <a:pt x="2078202" y="3325469"/>
                  </a:lnTo>
                  <a:lnTo>
                    <a:pt x="2064969" y="3331934"/>
                  </a:lnTo>
                  <a:lnTo>
                    <a:pt x="2054783" y="3343465"/>
                  </a:lnTo>
                  <a:lnTo>
                    <a:pt x="2049780" y="3358007"/>
                  </a:lnTo>
                  <a:lnTo>
                    <a:pt x="2050719" y="3372701"/>
                  </a:lnTo>
                  <a:lnTo>
                    <a:pt x="2057184" y="3385934"/>
                  </a:lnTo>
                  <a:lnTo>
                    <a:pt x="2068715" y="3396119"/>
                  </a:lnTo>
                  <a:lnTo>
                    <a:pt x="3346183" y="4133177"/>
                  </a:lnTo>
                  <a:lnTo>
                    <a:pt x="3350831" y="4136275"/>
                  </a:lnTo>
                  <a:lnTo>
                    <a:pt x="3358565" y="4137825"/>
                  </a:lnTo>
                  <a:lnTo>
                    <a:pt x="3364763" y="4137825"/>
                  </a:lnTo>
                  <a:lnTo>
                    <a:pt x="3374225" y="4136656"/>
                  </a:lnTo>
                  <a:lnTo>
                    <a:pt x="3383534" y="4133177"/>
                  </a:lnTo>
                  <a:lnTo>
                    <a:pt x="3391979" y="4127373"/>
                  </a:lnTo>
                  <a:lnTo>
                    <a:pt x="3398824" y="4119245"/>
                  </a:lnTo>
                  <a:lnTo>
                    <a:pt x="3403841" y="4104703"/>
                  </a:lnTo>
                  <a:close/>
                </a:path>
                <a:path w="3634740" h="4585335">
                  <a:moveTo>
                    <a:pt x="3634194" y="3451860"/>
                  </a:moveTo>
                  <a:lnTo>
                    <a:pt x="3629228" y="3404476"/>
                  </a:lnTo>
                  <a:lnTo>
                    <a:pt x="3615156" y="3356660"/>
                  </a:lnTo>
                  <a:lnTo>
                    <a:pt x="3593160" y="3310572"/>
                  </a:lnTo>
                  <a:lnTo>
                    <a:pt x="3564458" y="3268345"/>
                  </a:lnTo>
                  <a:lnTo>
                    <a:pt x="3556774" y="3260217"/>
                  </a:lnTo>
                  <a:lnTo>
                    <a:pt x="3556774" y="3451860"/>
                  </a:lnTo>
                  <a:lnTo>
                    <a:pt x="3556749" y="3459607"/>
                  </a:lnTo>
                  <a:lnTo>
                    <a:pt x="3553676" y="4459897"/>
                  </a:lnTo>
                  <a:lnTo>
                    <a:pt x="3543871" y="4499749"/>
                  </a:lnTo>
                  <a:lnTo>
                    <a:pt x="3527158" y="4509033"/>
                  </a:lnTo>
                  <a:lnTo>
                    <a:pt x="3515347" y="4508093"/>
                  </a:lnTo>
                  <a:lnTo>
                    <a:pt x="3501796" y="4503953"/>
                  </a:lnTo>
                  <a:lnTo>
                    <a:pt x="3487089" y="4497057"/>
                  </a:lnTo>
                  <a:lnTo>
                    <a:pt x="2717609" y="4052747"/>
                  </a:lnTo>
                  <a:lnTo>
                    <a:pt x="2637002" y="4006202"/>
                  </a:lnTo>
                  <a:lnTo>
                    <a:pt x="2610332" y="3992867"/>
                  </a:lnTo>
                  <a:lnTo>
                    <a:pt x="2583967" y="3983164"/>
                  </a:lnTo>
                  <a:lnTo>
                    <a:pt x="2558173" y="3977246"/>
                  </a:lnTo>
                  <a:lnTo>
                    <a:pt x="2533256" y="3975239"/>
                  </a:lnTo>
                  <a:lnTo>
                    <a:pt x="2515209" y="3976395"/>
                  </a:lnTo>
                  <a:lnTo>
                    <a:pt x="2498026" y="3979875"/>
                  </a:lnTo>
                  <a:lnTo>
                    <a:pt x="2481427" y="3985691"/>
                  </a:lnTo>
                  <a:lnTo>
                    <a:pt x="2465120" y="3993819"/>
                  </a:lnTo>
                  <a:lnTo>
                    <a:pt x="2195690" y="4147108"/>
                  </a:lnTo>
                  <a:lnTo>
                    <a:pt x="2194141" y="4147108"/>
                  </a:lnTo>
                  <a:lnTo>
                    <a:pt x="2192591" y="4145559"/>
                  </a:lnTo>
                  <a:lnTo>
                    <a:pt x="2189492" y="4144010"/>
                  </a:lnTo>
                  <a:lnTo>
                    <a:pt x="2173579" y="4131310"/>
                  </a:lnTo>
                  <a:lnTo>
                    <a:pt x="2159685" y="4113238"/>
                  </a:lnTo>
                  <a:lnTo>
                    <a:pt x="2149868" y="4091978"/>
                  </a:lnTo>
                  <a:lnTo>
                    <a:pt x="2146147" y="4069689"/>
                  </a:lnTo>
                  <a:lnTo>
                    <a:pt x="2146147" y="3817289"/>
                  </a:lnTo>
                  <a:lnTo>
                    <a:pt x="2140089" y="3776116"/>
                  </a:lnTo>
                  <a:lnTo>
                    <a:pt x="2123300" y="3736390"/>
                  </a:lnTo>
                  <a:lnTo>
                    <a:pt x="2097798" y="3701885"/>
                  </a:lnTo>
                  <a:lnTo>
                    <a:pt x="2065629" y="3676383"/>
                  </a:lnTo>
                  <a:lnTo>
                    <a:pt x="2002142" y="3639223"/>
                  </a:lnTo>
                  <a:lnTo>
                    <a:pt x="1962404" y="3606584"/>
                  </a:lnTo>
                  <a:lnTo>
                    <a:pt x="1929358" y="3561613"/>
                  </a:lnTo>
                  <a:lnTo>
                    <a:pt x="1906765" y="3510534"/>
                  </a:lnTo>
                  <a:lnTo>
                    <a:pt x="1898396" y="3459607"/>
                  </a:lnTo>
                  <a:lnTo>
                    <a:pt x="1898421" y="3451860"/>
                  </a:lnTo>
                  <a:lnTo>
                    <a:pt x="1901494" y="2451570"/>
                  </a:lnTo>
                  <a:lnTo>
                    <a:pt x="1911286" y="2411717"/>
                  </a:lnTo>
                  <a:lnTo>
                    <a:pt x="1927999" y="2402217"/>
                  </a:lnTo>
                  <a:lnTo>
                    <a:pt x="1939810" y="2402789"/>
                  </a:lnTo>
                  <a:lnTo>
                    <a:pt x="3453028" y="3272244"/>
                  </a:lnTo>
                  <a:lnTo>
                    <a:pt x="3492754" y="3304883"/>
                  </a:lnTo>
                  <a:lnTo>
                    <a:pt x="3525799" y="3349853"/>
                  </a:lnTo>
                  <a:lnTo>
                    <a:pt x="3548405" y="3400933"/>
                  </a:lnTo>
                  <a:lnTo>
                    <a:pt x="3556774" y="3451860"/>
                  </a:lnTo>
                  <a:lnTo>
                    <a:pt x="3556774" y="3260217"/>
                  </a:lnTo>
                  <a:lnTo>
                    <a:pt x="3530244" y="3232137"/>
                  </a:lnTo>
                  <a:lnTo>
                    <a:pt x="3491738" y="3204108"/>
                  </a:lnTo>
                  <a:lnTo>
                    <a:pt x="2103615" y="2402217"/>
                  </a:lnTo>
                  <a:lnTo>
                    <a:pt x="2006777" y="2346274"/>
                  </a:lnTo>
                  <a:lnTo>
                    <a:pt x="1973008" y="2330881"/>
                  </a:lnTo>
                  <a:lnTo>
                    <a:pt x="1939810" y="2324214"/>
                  </a:lnTo>
                  <a:lnTo>
                    <a:pt x="1908365" y="2326246"/>
                  </a:lnTo>
                  <a:lnTo>
                    <a:pt x="1856079" y="2355951"/>
                  </a:lnTo>
                  <a:lnTo>
                    <a:pt x="1827771" y="2413635"/>
                  </a:lnTo>
                  <a:lnTo>
                    <a:pt x="1827695" y="2414409"/>
                  </a:lnTo>
                  <a:lnTo>
                    <a:pt x="1824062" y="2450020"/>
                  </a:lnTo>
                  <a:lnTo>
                    <a:pt x="1824062" y="2451570"/>
                  </a:lnTo>
                  <a:lnTo>
                    <a:pt x="1820964" y="3458057"/>
                  </a:lnTo>
                  <a:lnTo>
                    <a:pt x="1825929" y="3505441"/>
                  </a:lnTo>
                  <a:lnTo>
                    <a:pt x="1840014" y="3553256"/>
                  </a:lnTo>
                  <a:lnTo>
                    <a:pt x="1861997" y="3599345"/>
                  </a:lnTo>
                  <a:lnTo>
                    <a:pt x="1890712" y="3641572"/>
                  </a:lnTo>
                  <a:lnTo>
                    <a:pt x="1924913" y="3677780"/>
                  </a:lnTo>
                  <a:lnTo>
                    <a:pt x="1963420" y="3705809"/>
                  </a:lnTo>
                  <a:lnTo>
                    <a:pt x="2026907" y="3742969"/>
                  </a:lnTo>
                  <a:lnTo>
                    <a:pt x="2042591" y="3756075"/>
                  </a:lnTo>
                  <a:lnTo>
                    <a:pt x="2055939" y="3774706"/>
                  </a:lnTo>
                  <a:lnTo>
                    <a:pt x="2065235" y="3795661"/>
                  </a:lnTo>
                  <a:lnTo>
                    <a:pt x="2068715" y="3815740"/>
                  </a:lnTo>
                  <a:lnTo>
                    <a:pt x="2068715" y="4068140"/>
                  </a:lnTo>
                  <a:lnTo>
                    <a:pt x="2075014" y="4109313"/>
                  </a:lnTo>
                  <a:lnTo>
                    <a:pt x="2092337" y="4149052"/>
                  </a:lnTo>
                  <a:lnTo>
                    <a:pt x="2118372" y="4183545"/>
                  </a:lnTo>
                  <a:lnTo>
                    <a:pt x="2150783" y="4209046"/>
                  </a:lnTo>
                  <a:lnTo>
                    <a:pt x="2193556" y="4222978"/>
                  </a:lnTo>
                  <a:lnTo>
                    <a:pt x="2214156" y="4221238"/>
                  </a:lnTo>
                  <a:lnTo>
                    <a:pt x="2232850" y="4213695"/>
                  </a:lnTo>
                  <a:lnTo>
                    <a:pt x="2350046" y="4147108"/>
                  </a:lnTo>
                  <a:lnTo>
                    <a:pt x="2505379" y="4058843"/>
                  </a:lnTo>
                  <a:lnTo>
                    <a:pt x="2523820" y="4052747"/>
                  </a:lnTo>
                  <a:lnTo>
                    <a:pt x="2546032" y="4053040"/>
                  </a:lnTo>
                  <a:lnTo>
                    <a:pt x="2571140" y="4059720"/>
                  </a:lnTo>
                  <a:lnTo>
                    <a:pt x="2598293" y="4072788"/>
                  </a:lnTo>
                  <a:lnTo>
                    <a:pt x="3448380" y="4563643"/>
                  </a:lnTo>
                  <a:lnTo>
                    <a:pt x="3467176" y="4572901"/>
                  </a:lnTo>
                  <a:lnTo>
                    <a:pt x="3486124" y="4579709"/>
                  </a:lnTo>
                  <a:lnTo>
                    <a:pt x="3504781" y="4583887"/>
                  </a:lnTo>
                  <a:lnTo>
                    <a:pt x="3522700" y="4585322"/>
                  </a:lnTo>
                  <a:lnTo>
                    <a:pt x="3536594" y="4584687"/>
                  </a:lnTo>
                  <a:lnTo>
                    <a:pt x="3575380" y="4572901"/>
                  </a:lnTo>
                  <a:lnTo>
                    <a:pt x="3616579" y="4528032"/>
                  </a:lnTo>
                  <a:lnTo>
                    <a:pt x="3631095" y="4459897"/>
                  </a:lnTo>
                  <a:lnTo>
                    <a:pt x="3634194" y="345186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71044" y="4063563"/>
              <a:ext cx="3520440" cy="2135505"/>
            </a:xfrm>
            <a:custGeom>
              <a:avLst/>
              <a:gdLst/>
              <a:ahLst/>
              <a:cxnLst/>
              <a:rect l="l" t="t" r="r" b="b"/>
              <a:pathLst>
                <a:path w="3520440" h="2135504">
                  <a:moveTo>
                    <a:pt x="176238" y="2085488"/>
                  </a:moveTo>
                  <a:lnTo>
                    <a:pt x="122129" y="1862871"/>
                  </a:lnTo>
                  <a:lnTo>
                    <a:pt x="0" y="1743833"/>
                  </a:lnTo>
                  <a:lnTo>
                    <a:pt x="236530" y="1607789"/>
                  </a:lnTo>
                  <a:lnTo>
                    <a:pt x="122130" y="1437734"/>
                  </a:lnTo>
                  <a:lnTo>
                    <a:pt x="119038" y="811624"/>
                  </a:lnTo>
                  <a:lnTo>
                    <a:pt x="228800" y="525623"/>
                  </a:lnTo>
                  <a:lnTo>
                    <a:pt x="522531" y="286001"/>
                  </a:lnTo>
                  <a:lnTo>
                    <a:pt x="1049701" y="85027"/>
                  </a:lnTo>
                  <a:lnTo>
                    <a:pt x="1513486" y="12367"/>
                  </a:lnTo>
                  <a:lnTo>
                    <a:pt x="1964904" y="0"/>
                  </a:lnTo>
                  <a:lnTo>
                    <a:pt x="2595652" y="74205"/>
                  </a:lnTo>
                  <a:lnTo>
                    <a:pt x="3172292" y="318465"/>
                  </a:lnTo>
                  <a:lnTo>
                    <a:pt x="3404185" y="500888"/>
                  </a:lnTo>
                  <a:lnTo>
                    <a:pt x="3468058" y="660121"/>
                  </a:lnTo>
                  <a:lnTo>
                    <a:pt x="1966450" y="660121"/>
                  </a:lnTo>
                  <a:lnTo>
                    <a:pt x="1346523" y="678672"/>
                  </a:lnTo>
                  <a:lnTo>
                    <a:pt x="664759" y="879646"/>
                  </a:lnTo>
                  <a:lnTo>
                    <a:pt x="448325" y="1062068"/>
                  </a:lnTo>
                  <a:lnTo>
                    <a:pt x="858003" y="1348069"/>
                  </a:lnTo>
                  <a:lnTo>
                    <a:pt x="1476383" y="1471745"/>
                  </a:lnTo>
                  <a:lnTo>
                    <a:pt x="3491709" y="1471745"/>
                  </a:lnTo>
                  <a:lnTo>
                    <a:pt x="3354714" y="1669627"/>
                  </a:lnTo>
                  <a:lnTo>
                    <a:pt x="3116638" y="1862871"/>
                  </a:lnTo>
                  <a:lnTo>
                    <a:pt x="562726" y="1862871"/>
                  </a:lnTo>
                  <a:lnTo>
                    <a:pt x="176238" y="2085488"/>
                  </a:lnTo>
                  <a:close/>
                </a:path>
                <a:path w="3520440" h="2135504">
                  <a:moveTo>
                    <a:pt x="3491709" y="1471745"/>
                  </a:moveTo>
                  <a:lnTo>
                    <a:pt x="1476383" y="1471745"/>
                  </a:lnTo>
                  <a:lnTo>
                    <a:pt x="2288008" y="1448556"/>
                  </a:lnTo>
                  <a:lnTo>
                    <a:pt x="2921848" y="1269226"/>
                  </a:lnTo>
                  <a:lnTo>
                    <a:pt x="3197028" y="1062068"/>
                  </a:lnTo>
                  <a:lnTo>
                    <a:pt x="2632755" y="760608"/>
                  </a:lnTo>
                  <a:lnTo>
                    <a:pt x="1966450" y="660121"/>
                  </a:lnTo>
                  <a:lnTo>
                    <a:pt x="3468058" y="660121"/>
                  </a:lnTo>
                  <a:lnTo>
                    <a:pt x="3513948" y="774521"/>
                  </a:lnTo>
                  <a:lnTo>
                    <a:pt x="3520131" y="1068252"/>
                  </a:lnTo>
                  <a:lnTo>
                    <a:pt x="3507764" y="1448556"/>
                  </a:lnTo>
                  <a:lnTo>
                    <a:pt x="3491709" y="1471745"/>
                  </a:lnTo>
                  <a:close/>
                </a:path>
                <a:path w="3520440" h="2135504">
                  <a:moveTo>
                    <a:pt x="1706730" y="2134958"/>
                  </a:moveTo>
                  <a:lnTo>
                    <a:pt x="1190382" y="2079304"/>
                  </a:lnTo>
                  <a:lnTo>
                    <a:pt x="789981" y="1972634"/>
                  </a:lnTo>
                  <a:lnTo>
                    <a:pt x="562726" y="1862871"/>
                  </a:lnTo>
                  <a:lnTo>
                    <a:pt x="3116638" y="1862871"/>
                  </a:lnTo>
                  <a:lnTo>
                    <a:pt x="2781166" y="1995823"/>
                  </a:lnTo>
                  <a:lnTo>
                    <a:pt x="2325111" y="2099402"/>
                  </a:lnTo>
                  <a:lnTo>
                    <a:pt x="1706730" y="2134958"/>
                  </a:lnTo>
                  <a:close/>
                </a:path>
              </a:pathLst>
            </a:custGeom>
            <a:solidFill>
              <a:srgbClr val="E6E1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6864" y="5768747"/>
              <a:ext cx="2150745" cy="1580515"/>
            </a:xfrm>
            <a:custGeom>
              <a:avLst/>
              <a:gdLst/>
              <a:ahLst/>
              <a:cxnLst/>
              <a:rect l="l" t="t" r="r" b="b"/>
              <a:pathLst>
                <a:path w="2150745" h="1580515">
                  <a:moveTo>
                    <a:pt x="272087" y="1579962"/>
                  </a:moveTo>
                  <a:lnTo>
                    <a:pt x="105124" y="1473291"/>
                  </a:lnTo>
                  <a:lnTo>
                    <a:pt x="23189" y="1331064"/>
                  </a:lnTo>
                  <a:lnTo>
                    <a:pt x="0" y="1137820"/>
                  </a:lnTo>
                  <a:lnTo>
                    <a:pt x="105124" y="975495"/>
                  </a:lnTo>
                  <a:lnTo>
                    <a:pt x="1774752" y="0"/>
                  </a:lnTo>
                  <a:lnTo>
                    <a:pt x="1974180" y="38648"/>
                  </a:lnTo>
                  <a:lnTo>
                    <a:pt x="2096310" y="157687"/>
                  </a:lnTo>
                  <a:lnTo>
                    <a:pt x="2150418" y="381849"/>
                  </a:lnTo>
                  <a:lnTo>
                    <a:pt x="2093218" y="578185"/>
                  </a:lnTo>
                  <a:lnTo>
                    <a:pt x="437504" y="1539767"/>
                  </a:lnTo>
                  <a:lnTo>
                    <a:pt x="272087" y="1579962"/>
                  </a:lnTo>
                  <a:close/>
                </a:path>
              </a:pathLst>
            </a:custGeom>
            <a:solidFill>
              <a:srgbClr val="D3E6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55780" y="4024914"/>
              <a:ext cx="5571490" cy="3365500"/>
            </a:xfrm>
            <a:custGeom>
              <a:avLst/>
              <a:gdLst/>
              <a:ahLst/>
              <a:cxnLst/>
              <a:rect l="l" t="t" r="r" b="b"/>
              <a:pathLst>
                <a:path w="5571490" h="3365500">
                  <a:moveTo>
                    <a:pt x="4165766" y="12700"/>
                  </a:moveTo>
                  <a:lnTo>
                    <a:pt x="3507256" y="12700"/>
                  </a:lnTo>
                  <a:lnTo>
                    <a:pt x="3561133" y="0"/>
                  </a:lnTo>
                  <a:lnTo>
                    <a:pt x="4111827" y="0"/>
                  </a:lnTo>
                  <a:lnTo>
                    <a:pt x="4165766" y="12700"/>
                  </a:lnTo>
                  <a:close/>
                </a:path>
                <a:path w="5571490" h="3365500">
                  <a:moveTo>
                    <a:pt x="4272198" y="25400"/>
                  </a:moveTo>
                  <a:lnTo>
                    <a:pt x="3400956" y="25400"/>
                  </a:lnTo>
                  <a:lnTo>
                    <a:pt x="3453852" y="12700"/>
                  </a:lnTo>
                  <a:lnTo>
                    <a:pt x="4219236" y="12700"/>
                  </a:lnTo>
                  <a:lnTo>
                    <a:pt x="4272198" y="25400"/>
                  </a:lnTo>
                  <a:close/>
                </a:path>
                <a:path w="5571490" h="3365500">
                  <a:moveTo>
                    <a:pt x="4376453" y="38100"/>
                  </a:moveTo>
                  <a:lnTo>
                    <a:pt x="3296831" y="38100"/>
                  </a:lnTo>
                  <a:lnTo>
                    <a:pt x="3348604" y="25400"/>
                  </a:lnTo>
                  <a:lnTo>
                    <a:pt x="4324617" y="25400"/>
                  </a:lnTo>
                  <a:lnTo>
                    <a:pt x="4376453" y="38100"/>
                  </a:lnTo>
                  <a:close/>
                </a:path>
                <a:path w="5571490" h="3365500">
                  <a:moveTo>
                    <a:pt x="4577235" y="76200"/>
                  </a:moveTo>
                  <a:lnTo>
                    <a:pt x="3096225" y="76200"/>
                  </a:lnTo>
                  <a:lnTo>
                    <a:pt x="3245671" y="38100"/>
                  </a:lnTo>
                  <a:lnTo>
                    <a:pt x="4427671" y="38100"/>
                  </a:lnTo>
                  <a:lnTo>
                    <a:pt x="4577235" y="76200"/>
                  </a:lnTo>
                  <a:close/>
                </a:path>
                <a:path w="5571490" h="3365500">
                  <a:moveTo>
                    <a:pt x="2176042" y="1727200"/>
                  </a:moveTo>
                  <a:lnTo>
                    <a:pt x="2015263" y="1727200"/>
                  </a:lnTo>
                  <a:lnTo>
                    <a:pt x="2196140" y="1625600"/>
                  </a:lnTo>
                  <a:lnTo>
                    <a:pt x="2165919" y="1574800"/>
                  </a:lnTo>
                  <a:lnTo>
                    <a:pt x="2142351" y="1524000"/>
                  </a:lnTo>
                  <a:lnTo>
                    <a:pt x="2124706" y="1473200"/>
                  </a:lnTo>
                  <a:lnTo>
                    <a:pt x="2112253" y="1435100"/>
                  </a:lnTo>
                  <a:lnTo>
                    <a:pt x="2104261" y="1384300"/>
                  </a:lnTo>
                  <a:lnTo>
                    <a:pt x="2100002" y="1346200"/>
                  </a:lnTo>
                  <a:lnTo>
                    <a:pt x="2098745" y="1308100"/>
                  </a:lnTo>
                  <a:lnTo>
                    <a:pt x="2098745" y="889000"/>
                  </a:lnTo>
                  <a:lnTo>
                    <a:pt x="2099300" y="863600"/>
                  </a:lnTo>
                  <a:lnTo>
                    <a:pt x="2101122" y="838200"/>
                  </a:lnTo>
                  <a:lnTo>
                    <a:pt x="2104451" y="812800"/>
                  </a:lnTo>
                  <a:lnTo>
                    <a:pt x="2109522" y="787400"/>
                  </a:lnTo>
                  <a:lnTo>
                    <a:pt x="2116573" y="749300"/>
                  </a:lnTo>
                  <a:lnTo>
                    <a:pt x="2125842" y="723900"/>
                  </a:lnTo>
                  <a:lnTo>
                    <a:pt x="2137565" y="685800"/>
                  </a:lnTo>
                  <a:lnTo>
                    <a:pt x="2151981" y="647700"/>
                  </a:lnTo>
                  <a:lnTo>
                    <a:pt x="2169327" y="622300"/>
                  </a:lnTo>
                  <a:lnTo>
                    <a:pt x="2189839" y="584200"/>
                  </a:lnTo>
                  <a:lnTo>
                    <a:pt x="2213756" y="546100"/>
                  </a:lnTo>
                  <a:lnTo>
                    <a:pt x="2241315" y="508000"/>
                  </a:lnTo>
                  <a:lnTo>
                    <a:pt x="2272753" y="469900"/>
                  </a:lnTo>
                  <a:lnTo>
                    <a:pt x="2308307" y="431800"/>
                  </a:lnTo>
                  <a:lnTo>
                    <a:pt x="2348215" y="406400"/>
                  </a:lnTo>
                  <a:lnTo>
                    <a:pt x="2392715" y="368300"/>
                  </a:lnTo>
                  <a:lnTo>
                    <a:pt x="2442043" y="330200"/>
                  </a:lnTo>
                  <a:lnTo>
                    <a:pt x="2496437" y="292100"/>
                  </a:lnTo>
                  <a:lnTo>
                    <a:pt x="2556135" y="266700"/>
                  </a:lnTo>
                  <a:lnTo>
                    <a:pt x="2621373" y="228600"/>
                  </a:lnTo>
                  <a:lnTo>
                    <a:pt x="2692390" y="203200"/>
                  </a:lnTo>
                  <a:lnTo>
                    <a:pt x="2733450" y="177800"/>
                  </a:lnTo>
                  <a:lnTo>
                    <a:pt x="2775544" y="165100"/>
                  </a:lnTo>
                  <a:lnTo>
                    <a:pt x="2862696" y="139700"/>
                  </a:lnTo>
                  <a:lnTo>
                    <a:pt x="2907684" y="114300"/>
                  </a:lnTo>
                  <a:lnTo>
                    <a:pt x="3047871" y="76200"/>
                  </a:lnTo>
                  <a:lnTo>
                    <a:pt x="3568003" y="76200"/>
                  </a:lnTo>
                  <a:lnTo>
                    <a:pt x="3515464" y="88900"/>
                  </a:lnTo>
                  <a:lnTo>
                    <a:pt x="3463390" y="88900"/>
                  </a:lnTo>
                  <a:lnTo>
                    <a:pt x="3411817" y="101600"/>
                  </a:lnTo>
                  <a:lnTo>
                    <a:pt x="3360783" y="101600"/>
                  </a:lnTo>
                  <a:lnTo>
                    <a:pt x="3310323" y="114300"/>
                  </a:lnTo>
                  <a:lnTo>
                    <a:pt x="3260475" y="114300"/>
                  </a:lnTo>
                  <a:lnTo>
                    <a:pt x="3162760" y="139700"/>
                  </a:lnTo>
                  <a:lnTo>
                    <a:pt x="3114965" y="139700"/>
                  </a:lnTo>
                  <a:lnTo>
                    <a:pt x="2976276" y="177800"/>
                  </a:lnTo>
                  <a:lnTo>
                    <a:pt x="2845394" y="215900"/>
                  </a:lnTo>
                  <a:lnTo>
                    <a:pt x="2803673" y="241300"/>
                  </a:lnTo>
                  <a:lnTo>
                    <a:pt x="2723309" y="266700"/>
                  </a:lnTo>
                  <a:lnTo>
                    <a:pt x="2651444" y="304800"/>
                  </a:lnTo>
                  <a:lnTo>
                    <a:pt x="2586019" y="330200"/>
                  </a:lnTo>
                  <a:lnTo>
                    <a:pt x="2526742" y="368300"/>
                  </a:lnTo>
                  <a:lnTo>
                    <a:pt x="2473320" y="406400"/>
                  </a:lnTo>
                  <a:lnTo>
                    <a:pt x="2425462" y="444500"/>
                  </a:lnTo>
                  <a:lnTo>
                    <a:pt x="2382876" y="469900"/>
                  </a:lnTo>
                  <a:lnTo>
                    <a:pt x="2345269" y="508000"/>
                  </a:lnTo>
                  <a:lnTo>
                    <a:pt x="2312349" y="546100"/>
                  </a:lnTo>
                  <a:lnTo>
                    <a:pt x="2283824" y="584200"/>
                  </a:lnTo>
                  <a:lnTo>
                    <a:pt x="2259402" y="622300"/>
                  </a:lnTo>
                  <a:lnTo>
                    <a:pt x="2238791" y="647700"/>
                  </a:lnTo>
                  <a:lnTo>
                    <a:pt x="2221699" y="685800"/>
                  </a:lnTo>
                  <a:lnTo>
                    <a:pt x="2207833" y="723900"/>
                  </a:lnTo>
                  <a:lnTo>
                    <a:pt x="2196902" y="749300"/>
                  </a:lnTo>
                  <a:lnTo>
                    <a:pt x="2188614" y="787400"/>
                  </a:lnTo>
                  <a:lnTo>
                    <a:pt x="2182675" y="812800"/>
                  </a:lnTo>
                  <a:lnTo>
                    <a:pt x="2178796" y="838200"/>
                  </a:lnTo>
                  <a:lnTo>
                    <a:pt x="2176682" y="863600"/>
                  </a:lnTo>
                  <a:lnTo>
                    <a:pt x="2176042" y="889000"/>
                  </a:lnTo>
                  <a:lnTo>
                    <a:pt x="2176682" y="914400"/>
                  </a:lnTo>
                  <a:lnTo>
                    <a:pt x="2178796" y="939800"/>
                  </a:lnTo>
                  <a:lnTo>
                    <a:pt x="2182675" y="965200"/>
                  </a:lnTo>
                  <a:lnTo>
                    <a:pt x="2188614" y="990600"/>
                  </a:lnTo>
                  <a:lnTo>
                    <a:pt x="2196902" y="1028700"/>
                  </a:lnTo>
                  <a:lnTo>
                    <a:pt x="2207833" y="1054100"/>
                  </a:lnTo>
                  <a:lnTo>
                    <a:pt x="2221699" y="1092200"/>
                  </a:lnTo>
                  <a:lnTo>
                    <a:pt x="2238791" y="1130300"/>
                  </a:lnTo>
                  <a:lnTo>
                    <a:pt x="2259402" y="1155700"/>
                  </a:lnTo>
                  <a:lnTo>
                    <a:pt x="2267542" y="1168400"/>
                  </a:lnTo>
                  <a:lnTo>
                    <a:pt x="2176042" y="1168400"/>
                  </a:lnTo>
                  <a:lnTo>
                    <a:pt x="2176042" y="1308100"/>
                  </a:lnTo>
                  <a:lnTo>
                    <a:pt x="2177524" y="1346200"/>
                  </a:lnTo>
                  <a:lnTo>
                    <a:pt x="2182741" y="1384300"/>
                  </a:lnTo>
                  <a:lnTo>
                    <a:pt x="2192854" y="1435100"/>
                  </a:lnTo>
                  <a:lnTo>
                    <a:pt x="2209022" y="1485900"/>
                  </a:lnTo>
                  <a:lnTo>
                    <a:pt x="2232405" y="1536700"/>
                  </a:lnTo>
                  <a:lnTo>
                    <a:pt x="2264161" y="1587500"/>
                  </a:lnTo>
                  <a:lnTo>
                    <a:pt x="2424940" y="1587500"/>
                  </a:lnTo>
                  <a:lnTo>
                    <a:pt x="2273437" y="1676400"/>
                  </a:lnTo>
                  <a:lnTo>
                    <a:pt x="2268799" y="1676400"/>
                  </a:lnTo>
                  <a:lnTo>
                    <a:pt x="2176042" y="1727200"/>
                  </a:lnTo>
                  <a:close/>
                </a:path>
                <a:path w="5571490" h="3365500">
                  <a:moveTo>
                    <a:pt x="4577019" y="1701800"/>
                  </a:moveTo>
                  <a:lnTo>
                    <a:pt x="4104785" y="1701800"/>
                  </a:lnTo>
                  <a:lnTo>
                    <a:pt x="4157324" y="1689100"/>
                  </a:lnTo>
                  <a:lnTo>
                    <a:pt x="4209399" y="1689100"/>
                  </a:lnTo>
                  <a:lnTo>
                    <a:pt x="4260971" y="1676400"/>
                  </a:lnTo>
                  <a:lnTo>
                    <a:pt x="4312005" y="1676400"/>
                  </a:lnTo>
                  <a:lnTo>
                    <a:pt x="4362465" y="1663700"/>
                  </a:lnTo>
                  <a:lnTo>
                    <a:pt x="4412313" y="1663700"/>
                  </a:lnTo>
                  <a:lnTo>
                    <a:pt x="4557823" y="1625600"/>
                  </a:lnTo>
                  <a:lnTo>
                    <a:pt x="4604859" y="1625600"/>
                  </a:lnTo>
                  <a:lnTo>
                    <a:pt x="4696513" y="1600200"/>
                  </a:lnTo>
                  <a:lnTo>
                    <a:pt x="4827394" y="1562100"/>
                  </a:lnTo>
                  <a:lnTo>
                    <a:pt x="4869115" y="1536700"/>
                  </a:lnTo>
                  <a:lnTo>
                    <a:pt x="4949479" y="1511300"/>
                  </a:lnTo>
                  <a:lnTo>
                    <a:pt x="5021344" y="1473200"/>
                  </a:lnTo>
                  <a:lnTo>
                    <a:pt x="5086769" y="1447800"/>
                  </a:lnTo>
                  <a:lnTo>
                    <a:pt x="5146046" y="1409700"/>
                  </a:lnTo>
                  <a:lnTo>
                    <a:pt x="5199468" y="1371600"/>
                  </a:lnTo>
                  <a:lnTo>
                    <a:pt x="5247326" y="1333500"/>
                  </a:lnTo>
                  <a:lnTo>
                    <a:pt x="5289912" y="1308100"/>
                  </a:lnTo>
                  <a:lnTo>
                    <a:pt x="5327520" y="1270000"/>
                  </a:lnTo>
                  <a:lnTo>
                    <a:pt x="5360440" y="1231900"/>
                  </a:lnTo>
                  <a:lnTo>
                    <a:pt x="5388964" y="1193800"/>
                  </a:lnTo>
                  <a:lnTo>
                    <a:pt x="5413386" y="1155700"/>
                  </a:lnTo>
                  <a:lnTo>
                    <a:pt x="5433997" y="1130300"/>
                  </a:lnTo>
                  <a:lnTo>
                    <a:pt x="5451090" y="1092200"/>
                  </a:lnTo>
                  <a:lnTo>
                    <a:pt x="5464955" y="1054100"/>
                  </a:lnTo>
                  <a:lnTo>
                    <a:pt x="5475886" y="1028700"/>
                  </a:lnTo>
                  <a:lnTo>
                    <a:pt x="5484175" y="990600"/>
                  </a:lnTo>
                  <a:lnTo>
                    <a:pt x="5490113" y="965200"/>
                  </a:lnTo>
                  <a:lnTo>
                    <a:pt x="5493993" y="939800"/>
                  </a:lnTo>
                  <a:lnTo>
                    <a:pt x="5496107" y="914400"/>
                  </a:lnTo>
                  <a:lnTo>
                    <a:pt x="5496746" y="889000"/>
                  </a:lnTo>
                  <a:lnTo>
                    <a:pt x="5496107" y="863600"/>
                  </a:lnTo>
                  <a:lnTo>
                    <a:pt x="5493993" y="838200"/>
                  </a:lnTo>
                  <a:lnTo>
                    <a:pt x="5490113" y="812800"/>
                  </a:lnTo>
                  <a:lnTo>
                    <a:pt x="5484175" y="787400"/>
                  </a:lnTo>
                  <a:lnTo>
                    <a:pt x="5475886" y="749300"/>
                  </a:lnTo>
                  <a:lnTo>
                    <a:pt x="5464955" y="723900"/>
                  </a:lnTo>
                  <a:lnTo>
                    <a:pt x="5451090" y="685800"/>
                  </a:lnTo>
                  <a:lnTo>
                    <a:pt x="5433997" y="647700"/>
                  </a:lnTo>
                  <a:lnTo>
                    <a:pt x="5413386" y="622300"/>
                  </a:lnTo>
                  <a:lnTo>
                    <a:pt x="5388964" y="584200"/>
                  </a:lnTo>
                  <a:lnTo>
                    <a:pt x="5360440" y="546100"/>
                  </a:lnTo>
                  <a:lnTo>
                    <a:pt x="5327520" y="508000"/>
                  </a:lnTo>
                  <a:lnTo>
                    <a:pt x="5289912" y="469900"/>
                  </a:lnTo>
                  <a:lnTo>
                    <a:pt x="5247326" y="444500"/>
                  </a:lnTo>
                  <a:lnTo>
                    <a:pt x="5199468" y="406400"/>
                  </a:lnTo>
                  <a:lnTo>
                    <a:pt x="5146046" y="368300"/>
                  </a:lnTo>
                  <a:lnTo>
                    <a:pt x="5086769" y="330200"/>
                  </a:lnTo>
                  <a:lnTo>
                    <a:pt x="5021344" y="304800"/>
                  </a:lnTo>
                  <a:lnTo>
                    <a:pt x="4949479" y="266700"/>
                  </a:lnTo>
                  <a:lnTo>
                    <a:pt x="4869115" y="241300"/>
                  </a:lnTo>
                  <a:lnTo>
                    <a:pt x="4827394" y="215900"/>
                  </a:lnTo>
                  <a:lnTo>
                    <a:pt x="4741056" y="190500"/>
                  </a:lnTo>
                  <a:lnTo>
                    <a:pt x="4604859" y="152400"/>
                  </a:lnTo>
                  <a:lnTo>
                    <a:pt x="4557823" y="152400"/>
                  </a:lnTo>
                  <a:lnTo>
                    <a:pt x="4412313" y="114300"/>
                  </a:lnTo>
                  <a:lnTo>
                    <a:pt x="4362465" y="114300"/>
                  </a:lnTo>
                  <a:lnTo>
                    <a:pt x="4312005" y="101600"/>
                  </a:lnTo>
                  <a:lnTo>
                    <a:pt x="4260971" y="101600"/>
                  </a:lnTo>
                  <a:lnTo>
                    <a:pt x="4209398" y="88900"/>
                  </a:lnTo>
                  <a:lnTo>
                    <a:pt x="4157324" y="88900"/>
                  </a:lnTo>
                  <a:lnTo>
                    <a:pt x="4104785" y="76200"/>
                  </a:lnTo>
                  <a:lnTo>
                    <a:pt x="4625603" y="76200"/>
                  </a:lnTo>
                  <a:lnTo>
                    <a:pt x="4765722" y="114300"/>
                  </a:lnTo>
                  <a:lnTo>
                    <a:pt x="4810643" y="139700"/>
                  </a:lnTo>
                  <a:lnTo>
                    <a:pt x="4897580" y="165100"/>
                  </a:lnTo>
                  <a:lnTo>
                    <a:pt x="4939523" y="177800"/>
                  </a:lnTo>
                  <a:lnTo>
                    <a:pt x="4980398" y="203200"/>
                  </a:lnTo>
                  <a:lnTo>
                    <a:pt x="5054603" y="228600"/>
                  </a:lnTo>
                  <a:lnTo>
                    <a:pt x="5122493" y="266700"/>
                  </a:lnTo>
                  <a:lnTo>
                    <a:pt x="5184340" y="304800"/>
                  </a:lnTo>
                  <a:lnTo>
                    <a:pt x="5240415" y="342900"/>
                  </a:lnTo>
                  <a:lnTo>
                    <a:pt x="5290990" y="381000"/>
                  </a:lnTo>
                  <a:lnTo>
                    <a:pt x="5336335" y="419100"/>
                  </a:lnTo>
                  <a:lnTo>
                    <a:pt x="5376723" y="457200"/>
                  </a:lnTo>
                  <a:lnTo>
                    <a:pt x="5412424" y="495300"/>
                  </a:lnTo>
                  <a:lnTo>
                    <a:pt x="5443710" y="533400"/>
                  </a:lnTo>
                  <a:lnTo>
                    <a:pt x="5470851" y="558800"/>
                  </a:lnTo>
                  <a:lnTo>
                    <a:pt x="5494121" y="596900"/>
                  </a:lnTo>
                  <a:lnTo>
                    <a:pt x="5513789" y="635000"/>
                  </a:lnTo>
                  <a:lnTo>
                    <a:pt x="5530127" y="673100"/>
                  </a:lnTo>
                  <a:lnTo>
                    <a:pt x="5543406" y="711200"/>
                  </a:lnTo>
                  <a:lnTo>
                    <a:pt x="5553898" y="736600"/>
                  </a:lnTo>
                  <a:lnTo>
                    <a:pt x="5561874" y="774700"/>
                  </a:lnTo>
                  <a:lnTo>
                    <a:pt x="5567605" y="800100"/>
                  </a:lnTo>
                  <a:lnTo>
                    <a:pt x="5570919" y="838200"/>
                  </a:lnTo>
                  <a:lnTo>
                    <a:pt x="5570919" y="1371600"/>
                  </a:lnTo>
                  <a:lnTo>
                    <a:pt x="5568338" y="1384300"/>
                  </a:lnTo>
                  <a:lnTo>
                    <a:pt x="5563267" y="1422400"/>
                  </a:lnTo>
                  <a:lnTo>
                    <a:pt x="5556215" y="1447800"/>
                  </a:lnTo>
                  <a:lnTo>
                    <a:pt x="5546947" y="1485900"/>
                  </a:lnTo>
                  <a:lnTo>
                    <a:pt x="5535223" y="1511300"/>
                  </a:lnTo>
                  <a:lnTo>
                    <a:pt x="5520807" y="1549400"/>
                  </a:lnTo>
                  <a:lnTo>
                    <a:pt x="5503462" y="1587500"/>
                  </a:lnTo>
                  <a:lnTo>
                    <a:pt x="5482949" y="1612900"/>
                  </a:lnTo>
                  <a:lnTo>
                    <a:pt x="4896917" y="1612900"/>
                  </a:lnTo>
                  <a:lnTo>
                    <a:pt x="4765240" y="1651000"/>
                  </a:lnTo>
                  <a:lnTo>
                    <a:pt x="4577019" y="1701800"/>
                  </a:lnTo>
                  <a:close/>
                </a:path>
                <a:path w="5571490" h="3365500">
                  <a:moveTo>
                    <a:pt x="4096326" y="241300"/>
                  </a:moveTo>
                  <a:lnTo>
                    <a:pt x="3576462" y="241300"/>
                  </a:lnTo>
                  <a:lnTo>
                    <a:pt x="3640125" y="228600"/>
                  </a:lnTo>
                  <a:lnTo>
                    <a:pt x="4032663" y="228600"/>
                  </a:lnTo>
                  <a:lnTo>
                    <a:pt x="4096326" y="241300"/>
                  </a:lnTo>
                  <a:close/>
                </a:path>
                <a:path w="5571490" h="3365500">
                  <a:moveTo>
                    <a:pt x="4340776" y="266700"/>
                  </a:moveTo>
                  <a:lnTo>
                    <a:pt x="3332012" y="266700"/>
                  </a:lnTo>
                  <a:lnTo>
                    <a:pt x="3452092" y="241300"/>
                  </a:lnTo>
                  <a:lnTo>
                    <a:pt x="4220696" y="241300"/>
                  </a:lnTo>
                  <a:lnTo>
                    <a:pt x="4340776" y="266700"/>
                  </a:lnTo>
                  <a:close/>
                </a:path>
                <a:path w="5571490" h="3365500">
                  <a:moveTo>
                    <a:pt x="4399076" y="1511300"/>
                  </a:moveTo>
                  <a:lnTo>
                    <a:pt x="3273712" y="1511300"/>
                  </a:lnTo>
                  <a:lnTo>
                    <a:pt x="3216641" y="1498600"/>
                  </a:lnTo>
                  <a:lnTo>
                    <a:pt x="3053330" y="1460500"/>
                  </a:lnTo>
                  <a:lnTo>
                    <a:pt x="2951565" y="1435100"/>
                  </a:lnTo>
                  <a:lnTo>
                    <a:pt x="2902972" y="1409700"/>
                  </a:lnTo>
                  <a:lnTo>
                    <a:pt x="2810628" y="1384300"/>
                  </a:lnTo>
                  <a:lnTo>
                    <a:pt x="2766982" y="1358900"/>
                  </a:lnTo>
                  <a:lnTo>
                    <a:pt x="2725089" y="1346200"/>
                  </a:lnTo>
                  <a:lnTo>
                    <a:pt x="2685003" y="1320800"/>
                  </a:lnTo>
                  <a:lnTo>
                    <a:pt x="2646775" y="1295400"/>
                  </a:lnTo>
                  <a:lnTo>
                    <a:pt x="2610458" y="1282700"/>
                  </a:lnTo>
                  <a:lnTo>
                    <a:pt x="2576104" y="1257300"/>
                  </a:lnTo>
                  <a:lnTo>
                    <a:pt x="2543765" y="1231900"/>
                  </a:lnTo>
                  <a:lnTo>
                    <a:pt x="2513495" y="1206500"/>
                  </a:lnTo>
                  <a:lnTo>
                    <a:pt x="2485345" y="1181100"/>
                  </a:lnTo>
                  <a:lnTo>
                    <a:pt x="2459369" y="1168400"/>
                  </a:lnTo>
                  <a:lnTo>
                    <a:pt x="2435617" y="1143000"/>
                  </a:lnTo>
                  <a:lnTo>
                    <a:pt x="2414143" y="1104900"/>
                  </a:lnTo>
                  <a:lnTo>
                    <a:pt x="2394999" y="1079500"/>
                  </a:lnTo>
                  <a:lnTo>
                    <a:pt x="2363912" y="1028700"/>
                  </a:lnTo>
                  <a:lnTo>
                    <a:pt x="2342773" y="977900"/>
                  </a:lnTo>
                  <a:lnTo>
                    <a:pt x="2332003" y="914400"/>
                  </a:lnTo>
                  <a:lnTo>
                    <a:pt x="2330637" y="889000"/>
                  </a:lnTo>
                  <a:lnTo>
                    <a:pt x="2332003" y="863600"/>
                  </a:lnTo>
                  <a:lnTo>
                    <a:pt x="2336066" y="825500"/>
                  </a:lnTo>
                  <a:lnTo>
                    <a:pt x="2352072" y="774700"/>
                  </a:lnTo>
                  <a:lnTo>
                    <a:pt x="2378238" y="723900"/>
                  </a:lnTo>
                  <a:lnTo>
                    <a:pt x="2394999" y="698500"/>
                  </a:lnTo>
                  <a:lnTo>
                    <a:pt x="2414143" y="660400"/>
                  </a:lnTo>
                  <a:lnTo>
                    <a:pt x="2435617" y="635000"/>
                  </a:lnTo>
                  <a:lnTo>
                    <a:pt x="2459369" y="609600"/>
                  </a:lnTo>
                  <a:lnTo>
                    <a:pt x="2485345" y="596900"/>
                  </a:lnTo>
                  <a:lnTo>
                    <a:pt x="2513495" y="571500"/>
                  </a:lnTo>
                  <a:lnTo>
                    <a:pt x="2543765" y="546100"/>
                  </a:lnTo>
                  <a:lnTo>
                    <a:pt x="2576104" y="520700"/>
                  </a:lnTo>
                  <a:lnTo>
                    <a:pt x="2610458" y="495300"/>
                  </a:lnTo>
                  <a:lnTo>
                    <a:pt x="2646775" y="482600"/>
                  </a:lnTo>
                  <a:lnTo>
                    <a:pt x="2685003" y="457200"/>
                  </a:lnTo>
                  <a:lnTo>
                    <a:pt x="2725089" y="431800"/>
                  </a:lnTo>
                  <a:lnTo>
                    <a:pt x="2766982" y="419100"/>
                  </a:lnTo>
                  <a:lnTo>
                    <a:pt x="2810628" y="393700"/>
                  </a:lnTo>
                  <a:lnTo>
                    <a:pt x="2902972" y="368300"/>
                  </a:lnTo>
                  <a:lnTo>
                    <a:pt x="2951565" y="342900"/>
                  </a:lnTo>
                  <a:lnTo>
                    <a:pt x="3001701" y="330200"/>
                  </a:lnTo>
                  <a:lnTo>
                    <a:pt x="3106397" y="304800"/>
                  </a:lnTo>
                  <a:lnTo>
                    <a:pt x="3273712" y="266700"/>
                  </a:lnTo>
                  <a:lnTo>
                    <a:pt x="4399076" y="266700"/>
                  </a:lnTo>
                  <a:lnTo>
                    <a:pt x="4566391" y="304800"/>
                  </a:lnTo>
                  <a:lnTo>
                    <a:pt x="3618093" y="304800"/>
                  </a:lnTo>
                  <a:lnTo>
                    <a:pt x="3565273" y="317500"/>
                  </a:lnTo>
                  <a:lnTo>
                    <a:pt x="3513055" y="317500"/>
                  </a:lnTo>
                  <a:lnTo>
                    <a:pt x="3461468" y="330200"/>
                  </a:lnTo>
                  <a:lnTo>
                    <a:pt x="3410540" y="330200"/>
                  </a:lnTo>
                  <a:lnTo>
                    <a:pt x="3360298" y="342900"/>
                  </a:lnTo>
                  <a:lnTo>
                    <a:pt x="3310771" y="342900"/>
                  </a:lnTo>
                  <a:lnTo>
                    <a:pt x="3321342" y="368300"/>
                  </a:lnTo>
                  <a:lnTo>
                    <a:pt x="3335465" y="393700"/>
                  </a:lnTo>
                  <a:lnTo>
                    <a:pt x="3353506" y="419100"/>
                  </a:lnTo>
                  <a:lnTo>
                    <a:pt x="3375831" y="444500"/>
                  </a:lnTo>
                  <a:lnTo>
                    <a:pt x="3402810" y="469900"/>
                  </a:lnTo>
                  <a:lnTo>
                    <a:pt x="3434808" y="508000"/>
                  </a:lnTo>
                  <a:lnTo>
                    <a:pt x="3472194" y="533400"/>
                  </a:lnTo>
                  <a:lnTo>
                    <a:pt x="3515335" y="558800"/>
                  </a:lnTo>
                  <a:lnTo>
                    <a:pt x="3564597" y="584200"/>
                  </a:lnTo>
                  <a:lnTo>
                    <a:pt x="3620348" y="609600"/>
                  </a:lnTo>
                  <a:lnTo>
                    <a:pt x="3682956" y="622300"/>
                  </a:lnTo>
                  <a:lnTo>
                    <a:pt x="3752788" y="635000"/>
                  </a:lnTo>
                  <a:lnTo>
                    <a:pt x="3830210" y="647700"/>
                  </a:lnTo>
                  <a:lnTo>
                    <a:pt x="3959301" y="647700"/>
                  </a:lnTo>
                  <a:lnTo>
                    <a:pt x="4020004" y="660400"/>
                  </a:lnTo>
                  <a:lnTo>
                    <a:pt x="4139604" y="660400"/>
                  </a:lnTo>
                  <a:lnTo>
                    <a:pt x="4198377" y="673100"/>
                  </a:lnTo>
                  <a:lnTo>
                    <a:pt x="4256384" y="673100"/>
                  </a:lnTo>
                  <a:lnTo>
                    <a:pt x="4313562" y="685800"/>
                  </a:lnTo>
                  <a:lnTo>
                    <a:pt x="4369850" y="685800"/>
                  </a:lnTo>
                  <a:lnTo>
                    <a:pt x="4532758" y="723900"/>
                  </a:lnTo>
                  <a:lnTo>
                    <a:pt x="3712162" y="723900"/>
                  </a:lnTo>
                  <a:lnTo>
                    <a:pt x="3650890" y="736600"/>
                  </a:lnTo>
                  <a:lnTo>
                    <a:pt x="3530376" y="736600"/>
                  </a:lnTo>
                  <a:lnTo>
                    <a:pt x="3471269" y="749300"/>
                  </a:lnTo>
                  <a:lnTo>
                    <a:pt x="3413020" y="749300"/>
                  </a:lnTo>
                  <a:lnTo>
                    <a:pt x="3299368" y="774700"/>
                  </a:lnTo>
                  <a:lnTo>
                    <a:pt x="3244101" y="774700"/>
                  </a:lnTo>
                  <a:lnTo>
                    <a:pt x="3085351" y="812800"/>
                  </a:lnTo>
                  <a:lnTo>
                    <a:pt x="2986074" y="838200"/>
                  </a:lnTo>
                  <a:lnTo>
                    <a:pt x="2938606" y="863600"/>
                  </a:lnTo>
                  <a:lnTo>
                    <a:pt x="2892677" y="876300"/>
                  </a:lnTo>
                  <a:lnTo>
                    <a:pt x="2848353" y="889000"/>
                  </a:lnTo>
                  <a:lnTo>
                    <a:pt x="2805704" y="914400"/>
                  </a:lnTo>
                  <a:lnTo>
                    <a:pt x="2764797" y="927100"/>
                  </a:lnTo>
                  <a:lnTo>
                    <a:pt x="2725700" y="952500"/>
                  </a:lnTo>
                  <a:lnTo>
                    <a:pt x="2688481" y="965200"/>
                  </a:lnTo>
                  <a:lnTo>
                    <a:pt x="2653209" y="990600"/>
                  </a:lnTo>
                  <a:lnTo>
                    <a:pt x="2588775" y="1028700"/>
                  </a:lnTo>
                  <a:lnTo>
                    <a:pt x="2559749" y="1054100"/>
                  </a:lnTo>
                  <a:lnTo>
                    <a:pt x="2508421" y="1104900"/>
                  </a:lnTo>
                  <a:lnTo>
                    <a:pt x="2532292" y="1117600"/>
                  </a:lnTo>
                  <a:lnTo>
                    <a:pt x="2558475" y="1143000"/>
                  </a:lnTo>
                  <a:lnTo>
                    <a:pt x="2586905" y="1168400"/>
                  </a:lnTo>
                  <a:lnTo>
                    <a:pt x="2617517" y="1193800"/>
                  </a:lnTo>
                  <a:lnTo>
                    <a:pt x="2650245" y="1206500"/>
                  </a:lnTo>
                  <a:lnTo>
                    <a:pt x="2685023" y="1231900"/>
                  </a:lnTo>
                  <a:lnTo>
                    <a:pt x="2721787" y="1244600"/>
                  </a:lnTo>
                  <a:lnTo>
                    <a:pt x="2760470" y="1270000"/>
                  </a:lnTo>
                  <a:lnTo>
                    <a:pt x="2801008" y="1282700"/>
                  </a:lnTo>
                  <a:lnTo>
                    <a:pt x="2843334" y="1308100"/>
                  </a:lnTo>
                  <a:lnTo>
                    <a:pt x="2887383" y="1320800"/>
                  </a:lnTo>
                  <a:lnTo>
                    <a:pt x="2933089" y="1333500"/>
                  </a:lnTo>
                  <a:lnTo>
                    <a:pt x="2980388" y="1358900"/>
                  </a:lnTo>
                  <a:lnTo>
                    <a:pt x="3079501" y="1384300"/>
                  </a:lnTo>
                  <a:lnTo>
                    <a:pt x="3238473" y="1422400"/>
                  </a:lnTo>
                  <a:lnTo>
                    <a:pt x="3293949" y="1435100"/>
                  </a:lnTo>
                  <a:lnTo>
                    <a:pt x="3350559" y="1435100"/>
                  </a:lnTo>
                  <a:lnTo>
                    <a:pt x="3408238" y="1447800"/>
                  </a:lnTo>
                  <a:lnTo>
                    <a:pt x="3466919" y="1447800"/>
                  </a:lnTo>
                  <a:lnTo>
                    <a:pt x="3526537" y="1460500"/>
                  </a:lnTo>
                  <a:lnTo>
                    <a:pt x="3587027" y="1460500"/>
                  </a:lnTo>
                  <a:lnTo>
                    <a:pt x="3648323" y="1473200"/>
                  </a:lnTo>
                  <a:lnTo>
                    <a:pt x="4566391" y="1473200"/>
                  </a:lnTo>
                  <a:lnTo>
                    <a:pt x="4399076" y="1511300"/>
                  </a:lnTo>
                  <a:close/>
                </a:path>
                <a:path w="5571490" h="3365500">
                  <a:moveTo>
                    <a:pt x="5301713" y="1041400"/>
                  </a:moveTo>
                  <a:lnTo>
                    <a:pt x="5213837" y="1041400"/>
                  </a:lnTo>
                  <a:lnTo>
                    <a:pt x="5235504" y="1003300"/>
                  </a:lnTo>
                  <a:lnTo>
                    <a:pt x="5251519" y="965200"/>
                  </a:lnTo>
                  <a:lnTo>
                    <a:pt x="5261447" y="927100"/>
                  </a:lnTo>
                  <a:lnTo>
                    <a:pt x="5264853" y="889000"/>
                  </a:lnTo>
                  <a:lnTo>
                    <a:pt x="5263264" y="863600"/>
                  </a:lnTo>
                  <a:lnTo>
                    <a:pt x="5250775" y="812800"/>
                  </a:lnTo>
                  <a:lnTo>
                    <a:pt x="5226367" y="762000"/>
                  </a:lnTo>
                  <a:lnTo>
                    <a:pt x="5190635" y="711200"/>
                  </a:lnTo>
                  <a:lnTo>
                    <a:pt x="5144176" y="660400"/>
                  </a:lnTo>
                  <a:lnTo>
                    <a:pt x="5087584" y="609600"/>
                  </a:lnTo>
                  <a:lnTo>
                    <a:pt x="5055674" y="584200"/>
                  </a:lnTo>
                  <a:lnTo>
                    <a:pt x="5021454" y="571500"/>
                  </a:lnTo>
                  <a:lnTo>
                    <a:pt x="4984999" y="546100"/>
                  </a:lnTo>
                  <a:lnTo>
                    <a:pt x="4946383" y="520700"/>
                  </a:lnTo>
                  <a:lnTo>
                    <a:pt x="4905680" y="508000"/>
                  </a:lnTo>
                  <a:lnTo>
                    <a:pt x="4862965" y="482600"/>
                  </a:lnTo>
                  <a:lnTo>
                    <a:pt x="4818312" y="469900"/>
                  </a:lnTo>
                  <a:lnTo>
                    <a:pt x="4771796" y="444500"/>
                  </a:lnTo>
                  <a:lnTo>
                    <a:pt x="4723491" y="431800"/>
                  </a:lnTo>
                  <a:lnTo>
                    <a:pt x="4621811" y="406400"/>
                  </a:lnTo>
                  <a:lnTo>
                    <a:pt x="4513869" y="381000"/>
                  </a:lnTo>
                  <a:lnTo>
                    <a:pt x="4281579" y="330200"/>
                  </a:lnTo>
                  <a:lnTo>
                    <a:pt x="4220522" y="330200"/>
                  </a:lnTo>
                  <a:lnTo>
                    <a:pt x="4158421" y="317500"/>
                  </a:lnTo>
                  <a:lnTo>
                    <a:pt x="4095349" y="317500"/>
                  </a:lnTo>
                  <a:lnTo>
                    <a:pt x="4031382" y="304800"/>
                  </a:lnTo>
                  <a:lnTo>
                    <a:pt x="4566391" y="304800"/>
                  </a:lnTo>
                  <a:lnTo>
                    <a:pt x="4671087" y="330200"/>
                  </a:lnTo>
                  <a:lnTo>
                    <a:pt x="4721223" y="342900"/>
                  </a:lnTo>
                  <a:lnTo>
                    <a:pt x="4769816" y="368300"/>
                  </a:lnTo>
                  <a:lnTo>
                    <a:pt x="4862160" y="393700"/>
                  </a:lnTo>
                  <a:lnTo>
                    <a:pt x="4905806" y="419100"/>
                  </a:lnTo>
                  <a:lnTo>
                    <a:pt x="4947699" y="431800"/>
                  </a:lnTo>
                  <a:lnTo>
                    <a:pt x="4987785" y="457200"/>
                  </a:lnTo>
                  <a:lnTo>
                    <a:pt x="5026013" y="482600"/>
                  </a:lnTo>
                  <a:lnTo>
                    <a:pt x="5062330" y="495300"/>
                  </a:lnTo>
                  <a:lnTo>
                    <a:pt x="5096684" y="520700"/>
                  </a:lnTo>
                  <a:lnTo>
                    <a:pt x="5129023" y="546100"/>
                  </a:lnTo>
                  <a:lnTo>
                    <a:pt x="5159293" y="571500"/>
                  </a:lnTo>
                  <a:lnTo>
                    <a:pt x="5187442" y="596900"/>
                  </a:lnTo>
                  <a:lnTo>
                    <a:pt x="5213419" y="609600"/>
                  </a:lnTo>
                  <a:lnTo>
                    <a:pt x="5237171" y="635000"/>
                  </a:lnTo>
                  <a:lnTo>
                    <a:pt x="5258645" y="660400"/>
                  </a:lnTo>
                  <a:lnTo>
                    <a:pt x="5277789" y="698500"/>
                  </a:lnTo>
                  <a:lnTo>
                    <a:pt x="5294550" y="723900"/>
                  </a:lnTo>
                  <a:lnTo>
                    <a:pt x="5320715" y="774700"/>
                  </a:lnTo>
                  <a:lnTo>
                    <a:pt x="5336722" y="825500"/>
                  </a:lnTo>
                  <a:lnTo>
                    <a:pt x="5340785" y="863600"/>
                  </a:lnTo>
                  <a:lnTo>
                    <a:pt x="5342151" y="889000"/>
                  </a:lnTo>
                  <a:lnTo>
                    <a:pt x="5340785" y="914400"/>
                  </a:lnTo>
                  <a:lnTo>
                    <a:pt x="5336722" y="952500"/>
                  </a:lnTo>
                  <a:lnTo>
                    <a:pt x="5330015" y="977900"/>
                  </a:lnTo>
                  <a:lnTo>
                    <a:pt x="5320715" y="1003300"/>
                  </a:lnTo>
                  <a:lnTo>
                    <a:pt x="5308876" y="1028700"/>
                  </a:lnTo>
                  <a:lnTo>
                    <a:pt x="5301713" y="1041400"/>
                  </a:lnTo>
                  <a:close/>
                </a:path>
                <a:path w="5571490" h="3365500">
                  <a:moveTo>
                    <a:pt x="4566391" y="1473200"/>
                  </a:moveTo>
                  <a:lnTo>
                    <a:pt x="4024465" y="1473200"/>
                  </a:lnTo>
                  <a:lnTo>
                    <a:pt x="4085761" y="1460500"/>
                  </a:lnTo>
                  <a:lnTo>
                    <a:pt x="4146251" y="1460500"/>
                  </a:lnTo>
                  <a:lnTo>
                    <a:pt x="4205869" y="1447800"/>
                  </a:lnTo>
                  <a:lnTo>
                    <a:pt x="4264550" y="1447800"/>
                  </a:lnTo>
                  <a:lnTo>
                    <a:pt x="4322228" y="1435100"/>
                  </a:lnTo>
                  <a:lnTo>
                    <a:pt x="4378839" y="1435100"/>
                  </a:lnTo>
                  <a:lnTo>
                    <a:pt x="4434315" y="1422400"/>
                  </a:lnTo>
                  <a:lnTo>
                    <a:pt x="4593287" y="1384300"/>
                  </a:lnTo>
                  <a:lnTo>
                    <a:pt x="4692399" y="1358900"/>
                  </a:lnTo>
                  <a:lnTo>
                    <a:pt x="4739698" y="1333500"/>
                  </a:lnTo>
                  <a:lnTo>
                    <a:pt x="4785405" y="1320800"/>
                  </a:lnTo>
                  <a:lnTo>
                    <a:pt x="4829454" y="1308100"/>
                  </a:lnTo>
                  <a:lnTo>
                    <a:pt x="4871780" y="1282700"/>
                  </a:lnTo>
                  <a:lnTo>
                    <a:pt x="4912318" y="1270000"/>
                  </a:lnTo>
                  <a:lnTo>
                    <a:pt x="4951001" y="1244600"/>
                  </a:lnTo>
                  <a:lnTo>
                    <a:pt x="4987764" y="1231900"/>
                  </a:lnTo>
                  <a:lnTo>
                    <a:pt x="5022543" y="1206500"/>
                  </a:lnTo>
                  <a:lnTo>
                    <a:pt x="5055271" y="1193800"/>
                  </a:lnTo>
                  <a:lnTo>
                    <a:pt x="5085882" y="1168400"/>
                  </a:lnTo>
                  <a:lnTo>
                    <a:pt x="5114313" y="1143000"/>
                  </a:lnTo>
                  <a:lnTo>
                    <a:pt x="5140496" y="1117600"/>
                  </a:lnTo>
                  <a:lnTo>
                    <a:pt x="5164366" y="1104900"/>
                  </a:lnTo>
                  <a:lnTo>
                    <a:pt x="5113038" y="1054100"/>
                  </a:lnTo>
                  <a:lnTo>
                    <a:pt x="5084013" y="1028700"/>
                  </a:lnTo>
                  <a:lnTo>
                    <a:pt x="5052837" y="1003300"/>
                  </a:lnTo>
                  <a:lnTo>
                    <a:pt x="5019579" y="990600"/>
                  </a:lnTo>
                  <a:lnTo>
                    <a:pt x="4984306" y="965200"/>
                  </a:lnTo>
                  <a:lnTo>
                    <a:pt x="4947088" y="952500"/>
                  </a:lnTo>
                  <a:lnTo>
                    <a:pt x="4907991" y="927100"/>
                  </a:lnTo>
                  <a:lnTo>
                    <a:pt x="4867084" y="914400"/>
                  </a:lnTo>
                  <a:lnTo>
                    <a:pt x="4824434" y="889000"/>
                  </a:lnTo>
                  <a:lnTo>
                    <a:pt x="4780111" y="876300"/>
                  </a:lnTo>
                  <a:lnTo>
                    <a:pt x="4734181" y="863600"/>
                  </a:lnTo>
                  <a:lnTo>
                    <a:pt x="4686714" y="838200"/>
                  </a:lnTo>
                  <a:lnTo>
                    <a:pt x="4587437" y="812800"/>
                  </a:lnTo>
                  <a:lnTo>
                    <a:pt x="4428686" y="774700"/>
                  </a:lnTo>
                  <a:lnTo>
                    <a:pt x="4373419" y="774700"/>
                  </a:lnTo>
                  <a:lnTo>
                    <a:pt x="4259767" y="749300"/>
                  </a:lnTo>
                  <a:lnTo>
                    <a:pt x="4201518" y="749300"/>
                  </a:lnTo>
                  <a:lnTo>
                    <a:pt x="4142412" y="736600"/>
                  </a:lnTo>
                  <a:lnTo>
                    <a:pt x="4021897" y="736600"/>
                  </a:lnTo>
                  <a:lnTo>
                    <a:pt x="3960626" y="723900"/>
                  </a:lnTo>
                  <a:lnTo>
                    <a:pt x="4532758" y="723900"/>
                  </a:lnTo>
                  <a:lnTo>
                    <a:pt x="4685439" y="762000"/>
                  </a:lnTo>
                  <a:lnTo>
                    <a:pt x="4733772" y="774700"/>
                  </a:lnTo>
                  <a:lnTo>
                    <a:pt x="4780723" y="800100"/>
                  </a:lnTo>
                  <a:lnTo>
                    <a:pt x="4870228" y="825500"/>
                  </a:lnTo>
                  <a:lnTo>
                    <a:pt x="4912660" y="850900"/>
                  </a:lnTo>
                  <a:lnTo>
                    <a:pt x="4953463" y="863600"/>
                  </a:lnTo>
                  <a:lnTo>
                    <a:pt x="4992575" y="889000"/>
                  </a:lnTo>
                  <a:lnTo>
                    <a:pt x="5029934" y="901700"/>
                  </a:lnTo>
                  <a:lnTo>
                    <a:pt x="5065480" y="927100"/>
                  </a:lnTo>
                  <a:lnTo>
                    <a:pt x="5099149" y="952500"/>
                  </a:lnTo>
                  <a:lnTo>
                    <a:pt x="5130881" y="965200"/>
                  </a:lnTo>
                  <a:lnTo>
                    <a:pt x="5160614" y="990600"/>
                  </a:lnTo>
                  <a:lnTo>
                    <a:pt x="5188287" y="1016000"/>
                  </a:lnTo>
                  <a:lnTo>
                    <a:pt x="5213837" y="1041400"/>
                  </a:lnTo>
                  <a:lnTo>
                    <a:pt x="5301713" y="1041400"/>
                  </a:lnTo>
                  <a:lnTo>
                    <a:pt x="5294550" y="1054100"/>
                  </a:lnTo>
                  <a:lnTo>
                    <a:pt x="5277789" y="1079500"/>
                  </a:lnTo>
                  <a:lnTo>
                    <a:pt x="5258645" y="1104900"/>
                  </a:lnTo>
                  <a:lnTo>
                    <a:pt x="5237171" y="1143000"/>
                  </a:lnTo>
                  <a:lnTo>
                    <a:pt x="5213419" y="1168400"/>
                  </a:lnTo>
                  <a:lnTo>
                    <a:pt x="5187442" y="1181100"/>
                  </a:lnTo>
                  <a:lnTo>
                    <a:pt x="5159293" y="1206500"/>
                  </a:lnTo>
                  <a:lnTo>
                    <a:pt x="5129023" y="1231900"/>
                  </a:lnTo>
                  <a:lnTo>
                    <a:pt x="5096684" y="1257300"/>
                  </a:lnTo>
                  <a:lnTo>
                    <a:pt x="5062330" y="1282700"/>
                  </a:lnTo>
                  <a:lnTo>
                    <a:pt x="5026013" y="1295400"/>
                  </a:lnTo>
                  <a:lnTo>
                    <a:pt x="4987785" y="1320800"/>
                  </a:lnTo>
                  <a:lnTo>
                    <a:pt x="4947699" y="1346200"/>
                  </a:lnTo>
                  <a:lnTo>
                    <a:pt x="4905806" y="1358900"/>
                  </a:lnTo>
                  <a:lnTo>
                    <a:pt x="4862160" y="1384300"/>
                  </a:lnTo>
                  <a:lnTo>
                    <a:pt x="4769816" y="1409700"/>
                  </a:lnTo>
                  <a:lnTo>
                    <a:pt x="4721223" y="1435100"/>
                  </a:lnTo>
                  <a:lnTo>
                    <a:pt x="4619458" y="1460500"/>
                  </a:lnTo>
                  <a:lnTo>
                    <a:pt x="4566391" y="1473200"/>
                  </a:lnTo>
                  <a:close/>
                </a:path>
                <a:path w="5571490" h="3365500">
                  <a:moveTo>
                    <a:pt x="2424940" y="1587500"/>
                  </a:moveTo>
                  <a:lnTo>
                    <a:pt x="2264161" y="1587500"/>
                  </a:lnTo>
                  <a:lnTo>
                    <a:pt x="2454313" y="1473200"/>
                  </a:lnTo>
                  <a:lnTo>
                    <a:pt x="2480594" y="1473200"/>
                  </a:lnTo>
                  <a:lnTo>
                    <a:pt x="2431266" y="1435100"/>
                  </a:lnTo>
                  <a:lnTo>
                    <a:pt x="2386226" y="1409700"/>
                  </a:lnTo>
                  <a:lnTo>
                    <a:pt x="2345295" y="1371600"/>
                  </a:lnTo>
                  <a:lnTo>
                    <a:pt x="2308296" y="1333500"/>
                  </a:lnTo>
                  <a:lnTo>
                    <a:pt x="2275051" y="1308100"/>
                  </a:lnTo>
                  <a:lnTo>
                    <a:pt x="2245381" y="1270000"/>
                  </a:lnTo>
                  <a:lnTo>
                    <a:pt x="2219108" y="1231900"/>
                  </a:lnTo>
                  <a:lnTo>
                    <a:pt x="2196055" y="1206500"/>
                  </a:lnTo>
                  <a:lnTo>
                    <a:pt x="2176042" y="1168400"/>
                  </a:lnTo>
                  <a:lnTo>
                    <a:pt x="2267542" y="1168400"/>
                  </a:lnTo>
                  <a:lnTo>
                    <a:pt x="2283824" y="1193800"/>
                  </a:lnTo>
                  <a:lnTo>
                    <a:pt x="2312349" y="1231900"/>
                  </a:lnTo>
                  <a:lnTo>
                    <a:pt x="2345269" y="1270000"/>
                  </a:lnTo>
                  <a:lnTo>
                    <a:pt x="2382876" y="1308100"/>
                  </a:lnTo>
                  <a:lnTo>
                    <a:pt x="2425463" y="1333500"/>
                  </a:lnTo>
                  <a:lnTo>
                    <a:pt x="2473321" y="1371600"/>
                  </a:lnTo>
                  <a:lnTo>
                    <a:pt x="2526742" y="1409700"/>
                  </a:lnTo>
                  <a:lnTo>
                    <a:pt x="2586019" y="1447800"/>
                  </a:lnTo>
                  <a:lnTo>
                    <a:pt x="2651444" y="1473200"/>
                  </a:lnTo>
                  <a:lnTo>
                    <a:pt x="2723309" y="1511300"/>
                  </a:lnTo>
                  <a:lnTo>
                    <a:pt x="2803673" y="1536700"/>
                  </a:lnTo>
                  <a:lnTo>
                    <a:pt x="2510789" y="1536700"/>
                  </a:lnTo>
                  <a:lnTo>
                    <a:pt x="2489870" y="1549400"/>
                  </a:lnTo>
                  <a:lnTo>
                    <a:pt x="2424940" y="1587500"/>
                  </a:lnTo>
                  <a:close/>
                </a:path>
                <a:path w="5571490" h="3365500">
                  <a:moveTo>
                    <a:pt x="4220696" y="1536700"/>
                  </a:moveTo>
                  <a:lnTo>
                    <a:pt x="3452092" y="1536700"/>
                  </a:lnTo>
                  <a:lnTo>
                    <a:pt x="3332012" y="1511300"/>
                  </a:lnTo>
                  <a:lnTo>
                    <a:pt x="4340776" y="1511300"/>
                  </a:lnTo>
                  <a:lnTo>
                    <a:pt x="4220696" y="1536700"/>
                  </a:lnTo>
                  <a:close/>
                </a:path>
                <a:path w="5571490" h="3365500">
                  <a:moveTo>
                    <a:pt x="2548906" y="1955800"/>
                  </a:moveTo>
                  <a:lnTo>
                    <a:pt x="2199231" y="1955800"/>
                  </a:lnTo>
                  <a:lnTo>
                    <a:pt x="2656833" y="1689100"/>
                  </a:lnTo>
                  <a:lnTo>
                    <a:pt x="2653306" y="1676400"/>
                  </a:lnTo>
                  <a:lnTo>
                    <a:pt x="2649490" y="1663700"/>
                  </a:lnTo>
                  <a:lnTo>
                    <a:pt x="2645093" y="1651000"/>
                  </a:lnTo>
                  <a:lnTo>
                    <a:pt x="2639827" y="1651000"/>
                  </a:lnTo>
                  <a:lnTo>
                    <a:pt x="2624271" y="1612900"/>
                  </a:lnTo>
                  <a:lnTo>
                    <a:pt x="2605817" y="1587500"/>
                  </a:lnTo>
                  <a:lnTo>
                    <a:pt x="2585043" y="1574800"/>
                  </a:lnTo>
                  <a:lnTo>
                    <a:pt x="2562530" y="1549400"/>
                  </a:lnTo>
                  <a:lnTo>
                    <a:pt x="2548568" y="1549400"/>
                  </a:lnTo>
                  <a:lnTo>
                    <a:pt x="2530838" y="1536700"/>
                  </a:lnTo>
                  <a:lnTo>
                    <a:pt x="2803673" y="1536700"/>
                  </a:lnTo>
                  <a:lnTo>
                    <a:pt x="2845394" y="1549400"/>
                  </a:lnTo>
                  <a:lnTo>
                    <a:pt x="2888093" y="1574800"/>
                  </a:lnTo>
                  <a:lnTo>
                    <a:pt x="2690844" y="1574800"/>
                  </a:lnTo>
                  <a:lnTo>
                    <a:pt x="2696375" y="1587500"/>
                  </a:lnTo>
                  <a:lnTo>
                    <a:pt x="2701472" y="1600200"/>
                  </a:lnTo>
                  <a:lnTo>
                    <a:pt x="2706279" y="1600200"/>
                  </a:lnTo>
                  <a:lnTo>
                    <a:pt x="2710941" y="1612900"/>
                  </a:lnTo>
                  <a:lnTo>
                    <a:pt x="2726546" y="1651000"/>
                  </a:lnTo>
                  <a:lnTo>
                    <a:pt x="2736063" y="1701800"/>
                  </a:lnTo>
                  <a:lnTo>
                    <a:pt x="2739203" y="1739900"/>
                  </a:lnTo>
                  <a:lnTo>
                    <a:pt x="2735676" y="1778000"/>
                  </a:lnTo>
                  <a:lnTo>
                    <a:pt x="2725072" y="1816100"/>
                  </a:lnTo>
                  <a:lnTo>
                    <a:pt x="2707656" y="1854200"/>
                  </a:lnTo>
                  <a:lnTo>
                    <a:pt x="2684153" y="1879600"/>
                  </a:lnTo>
                  <a:lnTo>
                    <a:pt x="2655287" y="1892300"/>
                  </a:lnTo>
                  <a:lnTo>
                    <a:pt x="2650649" y="1892300"/>
                  </a:lnTo>
                  <a:lnTo>
                    <a:pt x="2668331" y="1905000"/>
                  </a:lnTo>
                  <a:lnTo>
                    <a:pt x="2686593" y="1917700"/>
                  </a:lnTo>
                  <a:lnTo>
                    <a:pt x="2705434" y="1917700"/>
                  </a:lnTo>
                  <a:lnTo>
                    <a:pt x="2724855" y="1930400"/>
                  </a:lnTo>
                  <a:lnTo>
                    <a:pt x="2765449" y="1943100"/>
                  </a:lnTo>
                  <a:lnTo>
                    <a:pt x="2570260" y="1943100"/>
                  </a:lnTo>
                  <a:lnTo>
                    <a:pt x="2548906" y="1955800"/>
                  </a:lnTo>
                  <a:close/>
                </a:path>
                <a:path w="5571490" h="3365500">
                  <a:moveTo>
                    <a:pt x="4032663" y="1549400"/>
                  </a:moveTo>
                  <a:lnTo>
                    <a:pt x="3640125" y="1549400"/>
                  </a:lnTo>
                  <a:lnTo>
                    <a:pt x="3576462" y="1536700"/>
                  </a:lnTo>
                  <a:lnTo>
                    <a:pt x="4096326" y="1536700"/>
                  </a:lnTo>
                  <a:lnTo>
                    <a:pt x="4032663" y="1549400"/>
                  </a:lnTo>
                  <a:close/>
                </a:path>
                <a:path w="5571490" h="3365500">
                  <a:moveTo>
                    <a:pt x="4427696" y="1739900"/>
                  </a:moveTo>
                  <a:lnTo>
                    <a:pt x="3246663" y="1739900"/>
                  </a:lnTo>
                  <a:lnTo>
                    <a:pt x="3146235" y="1714500"/>
                  </a:lnTo>
                  <a:lnTo>
                    <a:pt x="2954450" y="1663700"/>
                  </a:lnTo>
                  <a:lnTo>
                    <a:pt x="2819726" y="1625600"/>
                  </a:lnTo>
                  <a:lnTo>
                    <a:pt x="2734811" y="1600200"/>
                  </a:lnTo>
                  <a:lnTo>
                    <a:pt x="2693936" y="1574800"/>
                  </a:lnTo>
                  <a:lnTo>
                    <a:pt x="2888093" y="1574800"/>
                  </a:lnTo>
                  <a:lnTo>
                    <a:pt x="3021687" y="1612900"/>
                  </a:lnTo>
                  <a:lnTo>
                    <a:pt x="3067929" y="1625600"/>
                  </a:lnTo>
                  <a:lnTo>
                    <a:pt x="3114965" y="1625600"/>
                  </a:lnTo>
                  <a:lnTo>
                    <a:pt x="3260475" y="1663700"/>
                  </a:lnTo>
                  <a:lnTo>
                    <a:pt x="3310323" y="1663700"/>
                  </a:lnTo>
                  <a:lnTo>
                    <a:pt x="3360783" y="1676400"/>
                  </a:lnTo>
                  <a:lnTo>
                    <a:pt x="3411817" y="1676400"/>
                  </a:lnTo>
                  <a:lnTo>
                    <a:pt x="3463390" y="1689100"/>
                  </a:lnTo>
                  <a:lnTo>
                    <a:pt x="3515464" y="1689100"/>
                  </a:lnTo>
                  <a:lnTo>
                    <a:pt x="3568003" y="1701800"/>
                  </a:lnTo>
                  <a:lnTo>
                    <a:pt x="4577019" y="1701800"/>
                  </a:lnTo>
                  <a:lnTo>
                    <a:pt x="4427696" y="1739900"/>
                  </a:lnTo>
                  <a:close/>
                </a:path>
                <a:path w="5571490" h="3365500">
                  <a:moveTo>
                    <a:pt x="4624917" y="2120900"/>
                  </a:moveTo>
                  <a:lnTo>
                    <a:pt x="3954493" y="2120900"/>
                  </a:lnTo>
                  <a:lnTo>
                    <a:pt x="4091398" y="2095500"/>
                  </a:lnTo>
                  <a:lnTo>
                    <a:pt x="4216536" y="2070100"/>
                  </a:lnTo>
                  <a:lnTo>
                    <a:pt x="4274801" y="2044700"/>
                  </a:lnTo>
                  <a:lnTo>
                    <a:pt x="4330254" y="2032000"/>
                  </a:lnTo>
                  <a:lnTo>
                    <a:pt x="4382938" y="2006600"/>
                  </a:lnTo>
                  <a:lnTo>
                    <a:pt x="4432897" y="1993900"/>
                  </a:lnTo>
                  <a:lnTo>
                    <a:pt x="4480175" y="1968500"/>
                  </a:lnTo>
                  <a:lnTo>
                    <a:pt x="4524813" y="1943100"/>
                  </a:lnTo>
                  <a:lnTo>
                    <a:pt x="4566856" y="1917700"/>
                  </a:lnTo>
                  <a:lnTo>
                    <a:pt x="4606347" y="1892300"/>
                  </a:lnTo>
                  <a:lnTo>
                    <a:pt x="4643329" y="1866900"/>
                  </a:lnTo>
                  <a:lnTo>
                    <a:pt x="4677845" y="1841500"/>
                  </a:lnTo>
                  <a:lnTo>
                    <a:pt x="4709938" y="1816100"/>
                  </a:lnTo>
                  <a:lnTo>
                    <a:pt x="4739653" y="1790700"/>
                  </a:lnTo>
                  <a:lnTo>
                    <a:pt x="4792118" y="1739900"/>
                  </a:lnTo>
                  <a:lnTo>
                    <a:pt x="4835587" y="1689100"/>
                  </a:lnTo>
                  <a:lnTo>
                    <a:pt x="4854055" y="1663700"/>
                  </a:lnTo>
                  <a:lnTo>
                    <a:pt x="4870404" y="1651000"/>
                  </a:lnTo>
                  <a:lnTo>
                    <a:pt x="4884677" y="1625600"/>
                  </a:lnTo>
                  <a:lnTo>
                    <a:pt x="4896917" y="1612900"/>
                  </a:lnTo>
                  <a:lnTo>
                    <a:pt x="5482949" y="1612900"/>
                  </a:lnTo>
                  <a:lnTo>
                    <a:pt x="5459032" y="1651000"/>
                  </a:lnTo>
                  <a:lnTo>
                    <a:pt x="5431474" y="1689100"/>
                  </a:lnTo>
                  <a:lnTo>
                    <a:pt x="5400036" y="1727200"/>
                  </a:lnTo>
                  <a:lnTo>
                    <a:pt x="5364481" y="1765300"/>
                  </a:lnTo>
                  <a:lnTo>
                    <a:pt x="5324573" y="1803400"/>
                  </a:lnTo>
                  <a:lnTo>
                    <a:pt x="5280074" y="1828800"/>
                  </a:lnTo>
                  <a:lnTo>
                    <a:pt x="5230745" y="1866900"/>
                  </a:lnTo>
                  <a:lnTo>
                    <a:pt x="5176351" y="1905000"/>
                  </a:lnTo>
                  <a:lnTo>
                    <a:pt x="5116653" y="1943100"/>
                  </a:lnTo>
                  <a:lnTo>
                    <a:pt x="5051415" y="1968500"/>
                  </a:lnTo>
                  <a:lnTo>
                    <a:pt x="4980398" y="2006600"/>
                  </a:lnTo>
                  <a:lnTo>
                    <a:pt x="4897244" y="2032000"/>
                  </a:lnTo>
                  <a:lnTo>
                    <a:pt x="4854150" y="2044700"/>
                  </a:lnTo>
                  <a:lnTo>
                    <a:pt x="4810092" y="2070100"/>
                  </a:lnTo>
                  <a:lnTo>
                    <a:pt x="4624917" y="2120900"/>
                  </a:lnTo>
                  <a:close/>
                </a:path>
                <a:path w="5571490" h="3365500">
                  <a:moveTo>
                    <a:pt x="420566" y="3352800"/>
                  </a:moveTo>
                  <a:lnTo>
                    <a:pt x="286889" y="3352800"/>
                  </a:lnTo>
                  <a:lnTo>
                    <a:pt x="252733" y="3340100"/>
                  </a:lnTo>
                  <a:lnTo>
                    <a:pt x="218867" y="3314700"/>
                  </a:lnTo>
                  <a:lnTo>
                    <a:pt x="177411" y="3289300"/>
                  </a:lnTo>
                  <a:lnTo>
                    <a:pt x="138775" y="3251200"/>
                  </a:lnTo>
                  <a:lnTo>
                    <a:pt x="103552" y="3213100"/>
                  </a:lnTo>
                  <a:lnTo>
                    <a:pt x="72336" y="3175000"/>
                  </a:lnTo>
                  <a:lnTo>
                    <a:pt x="45721" y="3124200"/>
                  </a:lnTo>
                  <a:lnTo>
                    <a:pt x="25537" y="3073400"/>
                  </a:lnTo>
                  <a:lnTo>
                    <a:pt x="11278" y="3022600"/>
                  </a:lnTo>
                  <a:lnTo>
                    <a:pt x="2809" y="2971800"/>
                  </a:lnTo>
                  <a:lnTo>
                    <a:pt x="0" y="2921000"/>
                  </a:lnTo>
                  <a:lnTo>
                    <a:pt x="2716" y="2882900"/>
                  </a:lnTo>
                  <a:lnTo>
                    <a:pt x="10827" y="2832100"/>
                  </a:lnTo>
                  <a:lnTo>
                    <a:pt x="24199" y="2794000"/>
                  </a:lnTo>
                  <a:lnTo>
                    <a:pt x="42701" y="2755900"/>
                  </a:lnTo>
                  <a:lnTo>
                    <a:pt x="94562" y="2705100"/>
                  </a:lnTo>
                  <a:lnTo>
                    <a:pt x="127656" y="2679700"/>
                  </a:lnTo>
                  <a:lnTo>
                    <a:pt x="1784917" y="1701800"/>
                  </a:lnTo>
                  <a:lnTo>
                    <a:pt x="1788009" y="1701800"/>
                  </a:lnTo>
                  <a:lnTo>
                    <a:pt x="1831827" y="1689100"/>
                  </a:lnTo>
                  <a:lnTo>
                    <a:pt x="1923694" y="1689100"/>
                  </a:lnTo>
                  <a:lnTo>
                    <a:pt x="1969961" y="1714500"/>
                  </a:lnTo>
                  <a:lnTo>
                    <a:pt x="2015263" y="1727200"/>
                  </a:lnTo>
                  <a:lnTo>
                    <a:pt x="2176042" y="1727200"/>
                  </a:lnTo>
                  <a:lnTo>
                    <a:pt x="2106474" y="1765300"/>
                  </a:lnTo>
                  <a:lnTo>
                    <a:pt x="1858989" y="1765300"/>
                  </a:lnTo>
                  <a:lnTo>
                    <a:pt x="1822019" y="1778000"/>
                  </a:lnTo>
                  <a:lnTo>
                    <a:pt x="293073" y="2667000"/>
                  </a:lnTo>
                  <a:lnTo>
                    <a:pt x="307904" y="2679700"/>
                  </a:lnTo>
                  <a:lnTo>
                    <a:pt x="322446" y="2679700"/>
                  </a:lnTo>
                  <a:lnTo>
                    <a:pt x="336988" y="2692400"/>
                  </a:lnTo>
                  <a:lnTo>
                    <a:pt x="351819" y="2692400"/>
                  </a:lnTo>
                  <a:lnTo>
                    <a:pt x="393115" y="2730500"/>
                  </a:lnTo>
                  <a:lnTo>
                    <a:pt x="202780" y="2730500"/>
                  </a:lnTo>
                  <a:lnTo>
                    <a:pt x="189108" y="2743200"/>
                  </a:lnTo>
                  <a:lnTo>
                    <a:pt x="163213" y="2743200"/>
                  </a:lnTo>
                  <a:lnTo>
                    <a:pt x="132240" y="2768600"/>
                  </a:lnTo>
                  <a:lnTo>
                    <a:pt x="107897" y="2794000"/>
                  </a:lnTo>
                  <a:lnTo>
                    <a:pt x="90439" y="2832100"/>
                  </a:lnTo>
                  <a:lnTo>
                    <a:pt x="80118" y="2882900"/>
                  </a:lnTo>
                  <a:lnTo>
                    <a:pt x="77189" y="2933700"/>
                  </a:lnTo>
                  <a:lnTo>
                    <a:pt x="81906" y="2984500"/>
                  </a:lnTo>
                  <a:lnTo>
                    <a:pt x="94521" y="3035300"/>
                  </a:lnTo>
                  <a:lnTo>
                    <a:pt x="115288" y="3086100"/>
                  </a:lnTo>
                  <a:lnTo>
                    <a:pt x="143599" y="3136900"/>
                  </a:lnTo>
                  <a:lnTo>
                    <a:pt x="177127" y="3187700"/>
                  </a:lnTo>
                  <a:lnTo>
                    <a:pt x="215292" y="3225800"/>
                  </a:lnTo>
                  <a:lnTo>
                    <a:pt x="257516" y="3251200"/>
                  </a:lnTo>
                  <a:lnTo>
                    <a:pt x="296986" y="3276600"/>
                  </a:lnTo>
                  <a:lnTo>
                    <a:pt x="555234" y="3276600"/>
                  </a:lnTo>
                  <a:lnTo>
                    <a:pt x="469311" y="3327400"/>
                  </a:lnTo>
                  <a:lnTo>
                    <a:pt x="463128" y="3327400"/>
                  </a:lnTo>
                  <a:lnTo>
                    <a:pt x="455398" y="3340100"/>
                  </a:lnTo>
                  <a:lnTo>
                    <a:pt x="441484" y="3340100"/>
                  </a:lnTo>
                  <a:lnTo>
                    <a:pt x="420566" y="3352800"/>
                  </a:lnTo>
                  <a:close/>
                </a:path>
                <a:path w="5571490" h="3365500">
                  <a:moveTo>
                    <a:pt x="4324833" y="1752600"/>
                  </a:moveTo>
                  <a:lnTo>
                    <a:pt x="3349717" y="1752600"/>
                  </a:lnTo>
                  <a:lnTo>
                    <a:pt x="3297881" y="1739900"/>
                  </a:lnTo>
                  <a:lnTo>
                    <a:pt x="4376571" y="1739900"/>
                  </a:lnTo>
                  <a:lnTo>
                    <a:pt x="4324833" y="1752600"/>
                  </a:lnTo>
                  <a:close/>
                </a:path>
                <a:path w="5571490" h="3365500">
                  <a:moveTo>
                    <a:pt x="4219675" y="1765300"/>
                  </a:moveTo>
                  <a:lnTo>
                    <a:pt x="3455098" y="1765300"/>
                  </a:lnTo>
                  <a:lnTo>
                    <a:pt x="3402136" y="1752600"/>
                  </a:lnTo>
                  <a:lnTo>
                    <a:pt x="4272522" y="1752600"/>
                  </a:lnTo>
                  <a:lnTo>
                    <a:pt x="4219675" y="1765300"/>
                  </a:lnTo>
                  <a:close/>
                </a:path>
                <a:path w="5571490" h="3365500">
                  <a:moveTo>
                    <a:pt x="1199651" y="2895600"/>
                  </a:moveTo>
                  <a:lnTo>
                    <a:pt x="523420" y="2895600"/>
                  </a:lnTo>
                  <a:lnTo>
                    <a:pt x="2120388" y="1968500"/>
                  </a:lnTo>
                  <a:lnTo>
                    <a:pt x="2117296" y="1968500"/>
                  </a:lnTo>
                  <a:lnTo>
                    <a:pt x="2087911" y="1905000"/>
                  </a:lnTo>
                  <a:lnTo>
                    <a:pt x="2055071" y="1866900"/>
                  </a:lnTo>
                  <a:lnTo>
                    <a:pt x="2018464" y="1828800"/>
                  </a:lnTo>
                  <a:lnTo>
                    <a:pt x="1979320" y="1803400"/>
                  </a:lnTo>
                  <a:lnTo>
                    <a:pt x="1938871" y="1778000"/>
                  </a:lnTo>
                  <a:lnTo>
                    <a:pt x="1898350" y="1765300"/>
                  </a:lnTo>
                  <a:lnTo>
                    <a:pt x="2106474" y="1765300"/>
                  </a:lnTo>
                  <a:lnTo>
                    <a:pt x="2083285" y="1778000"/>
                  </a:lnTo>
                  <a:lnTo>
                    <a:pt x="2112489" y="1816100"/>
                  </a:lnTo>
                  <a:lnTo>
                    <a:pt x="2139519" y="1841500"/>
                  </a:lnTo>
                  <a:lnTo>
                    <a:pt x="2163940" y="1879600"/>
                  </a:lnTo>
                  <a:lnTo>
                    <a:pt x="2185318" y="1917700"/>
                  </a:lnTo>
                  <a:lnTo>
                    <a:pt x="2199231" y="1955800"/>
                  </a:lnTo>
                  <a:lnTo>
                    <a:pt x="2548906" y="1955800"/>
                  </a:lnTo>
                  <a:lnTo>
                    <a:pt x="2228604" y="2146300"/>
                  </a:lnTo>
                  <a:lnTo>
                    <a:pt x="2222972" y="2184400"/>
                  </a:lnTo>
                  <a:lnTo>
                    <a:pt x="2210854" y="2235200"/>
                  </a:lnTo>
                  <a:lnTo>
                    <a:pt x="2192468" y="2273300"/>
                  </a:lnTo>
                  <a:lnTo>
                    <a:pt x="2168026" y="2311400"/>
                  </a:lnTo>
                  <a:lnTo>
                    <a:pt x="2137744" y="2349500"/>
                  </a:lnTo>
                  <a:lnTo>
                    <a:pt x="2101836" y="2362200"/>
                  </a:lnTo>
                  <a:lnTo>
                    <a:pt x="1199651" y="2895600"/>
                  </a:lnTo>
                  <a:close/>
                </a:path>
                <a:path w="5571490" h="3365500">
                  <a:moveTo>
                    <a:pt x="4112526" y="1778000"/>
                  </a:moveTo>
                  <a:lnTo>
                    <a:pt x="3562507" y="1778000"/>
                  </a:lnTo>
                  <a:lnTo>
                    <a:pt x="3508568" y="1765300"/>
                  </a:lnTo>
                  <a:lnTo>
                    <a:pt x="4166331" y="1765300"/>
                  </a:lnTo>
                  <a:lnTo>
                    <a:pt x="4112526" y="1778000"/>
                  </a:lnTo>
                  <a:close/>
                </a:path>
                <a:path w="5571490" h="3365500">
                  <a:moveTo>
                    <a:pt x="4576563" y="2133600"/>
                  </a:moveTo>
                  <a:lnTo>
                    <a:pt x="3095553" y="2133600"/>
                  </a:lnTo>
                  <a:lnTo>
                    <a:pt x="2999623" y="2108200"/>
                  </a:lnTo>
                  <a:lnTo>
                    <a:pt x="2862145" y="2070100"/>
                  </a:lnTo>
                  <a:lnTo>
                    <a:pt x="2818180" y="2044700"/>
                  </a:lnTo>
                  <a:lnTo>
                    <a:pt x="2775208" y="2032000"/>
                  </a:lnTo>
                  <a:lnTo>
                    <a:pt x="2692390" y="2006600"/>
                  </a:lnTo>
                  <a:lnTo>
                    <a:pt x="2660480" y="1993900"/>
                  </a:lnTo>
                  <a:lnTo>
                    <a:pt x="2629586" y="1968500"/>
                  </a:lnTo>
                  <a:lnTo>
                    <a:pt x="2599560" y="1955800"/>
                  </a:lnTo>
                  <a:lnTo>
                    <a:pt x="2570260" y="1943100"/>
                  </a:lnTo>
                  <a:lnTo>
                    <a:pt x="2765449" y="1943100"/>
                  </a:lnTo>
                  <a:lnTo>
                    <a:pt x="2807099" y="1955800"/>
                  </a:lnTo>
                  <a:lnTo>
                    <a:pt x="2849768" y="1981200"/>
                  </a:lnTo>
                  <a:lnTo>
                    <a:pt x="2983526" y="2019300"/>
                  </a:lnTo>
                  <a:lnTo>
                    <a:pt x="3173918" y="2070100"/>
                  </a:lnTo>
                  <a:lnTo>
                    <a:pt x="3223424" y="2070100"/>
                  </a:lnTo>
                  <a:lnTo>
                    <a:pt x="3324469" y="2095500"/>
                  </a:lnTo>
                  <a:lnTo>
                    <a:pt x="3375935" y="2095500"/>
                  </a:lnTo>
                  <a:lnTo>
                    <a:pt x="3427981" y="2108200"/>
                  </a:lnTo>
                  <a:lnTo>
                    <a:pt x="3480570" y="2108200"/>
                  </a:lnTo>
                  <a:lnTo>
                    <a:pt x="3533667" y="2120900"/>
                  </a:lnTo>
                  <a:lnTo>
                    <a:pt x="4624917" y="2120900"/>
                  </a:lnTo>
                  <a:lnTo>
                    <a:pt x="4576563" y="2133600"/>
                  </a:lnTo>
                  <a:close/>
                </a:path>
                <a:path w="5571490" h="3365500">
                  <a:moveTo>
                    <a:pt x="4375957" y="2171700"/>
                  </a:moveTo>
                  <a:lnTo>
                    <a:pt x="3296335" y="2171700"/>
                  </a:lnTo>
                  <a:lnTo>
                    <a:pt x="3144689" y="2133600"/>
                  </a:lnTo>
                  <a:lnTo>
                    <a:pt x="4527455" y="2133600"/>
                  </a:lnTo>
                  <a:lnTo>
                    <a:pt x="4375957" y="2171700"/>
                  </a:lnTo>
                  <a:close/>
                </a:path>
                <a:path w="5571490" h="3365500">
                  <a:moveTo>
                    <a:pt x="4271832" y="2184400"/>
                  </a:moveTo>
                  <a:lnTo>
                    <a:pt x="3400590" y="2184400"/>
                  </a:lnTo>
                  <a:lnTo>
                    <a:pt x="3348172" y="2171700"/>
                  </a:lnTo>
                  <a:lnTo>
                    <a:pt x="4324184" y="2171700"/>
                  </a:lnTo>
                  <a:lnTo>
                    <a:pt x="4271832" y="2184400"/>
                  </a:lnTo>
                  <a:close/>
                </a:path>
                <a:path w="5571490" h="3365500">
                  <a:moveTo>
                    <a:pt x="4165533" y="2197100"/>
                  </a:moveTo>
                  <a:lnTo>
                    <a:pt x="3507022" y="2197100"/>
                  </a:lnTo>
                  <a:lnTo>
                    <a:pt x="3453552" y="2184400"/>
                  </a:lnTo>
                  <a:lnTo>
                    <a:pt x="4218937" y="2184400"/>
                  </a:lnTo>
                  <a:lnTo>
                    <a:pt x="4165533" y="2197100"/>
                  </a:lnTo>
                  <a:close/>
                </a:path>
                <a:path w="5571490" h="3365500">
                  <a:moveTo>
                    <a:pt x="3947533" y="2209800"/>
                  </a:moveTo>
                  <a:lnTo>
                    <a:pt x="3725223" y="2209800"/>
                  </a:lnTo>
                  <a:lnTo>
                    <a:pt x="3670099" y="2197100"/>
                  </a:lnTo>
                  <a:lnTo>
                    <a:pt x="4002620" y="2197100"/>
                  </a:lnTo>
                  <a:lnTo>
                    <a:pt x="3947533" y="2209800"/>
                  </a:lnTo>
                  <a:close/>
                </a:path>
                <a:path w="5571490" h="3365500">
                  <a:moveTo>
                    <a:pt x="555234" y="3276600"/>
                  </a:moveTo>
                  <a:lnTo>
                    <a:pt x="404381" y="3276600"/>
                  </a:lnTo>
                  <a:lnTo>
                    <a:pt x="424479" y="3263900"/>
                  </a:lnTo>
                  <a:lnTo>
                    <a:pt x="447668" y="3238500"/>
                  </a:lnTo>
                  <a:lnTo>
                    <a:pt x="466219" y="3213100"/>
                  </a:lnTo>
                  <a:lnTo>
                    <a:pt x="480133" y="3187700"/>
                  </a:lnTo>
                  <a:lnTo>
                    <a:pt x="489409" y="3149600"/>
                  </a:lnTo>
                  <a:lnTo>
                    <a:pt x="494095" y="3098800"/>
                  </a:lnTo>
                  <a:lnTo>
                    <a:pt x="489795" y="3035300"/>
                  </a:lnTo>
                  <a:lnTo>
                    <a:pt x="476800" y="2984500"/>
                  </a:lnTo>
                  <a:lnTo>
                    <a:pt x="455398" y="2933700"/>
                  </a:lnTo>
                  <a:lnTo>
                    <a:pt x="427088" y="2882900"/>
                  </a:lnTo>
                  <a:lnTo>
                    <a:pt x="393560" y="2832100"/>
                  </a:lnTo>
                  <a:lnTo>
                    <a:pt x="355394" y="2794000"/>
                  </a:lnTo>
                  <a:lnTo>
                    <a:pt x="313170" y="2768600"/>
                  </a:lnTo>
                  <a:lnTo>
                    <a:pt x="264666" y="2743200"/>
                  </a:lnTo>
                  <a:lnTo>
                    <a:pt x="240776" y="2743200"/>
                  </a:lnTo>
                  <a:lnTo>
                    <a:pt x="217321" y="2730500"/>
                  </a:lnTo>
                  <a:lnTo>
                    <a:pt x="393115" y="2730500"/>
                  </a:lnTo>
                  <a:lnTo>
                    <a:pt x="431368" y="2755900"/>
                  </a:lnTo>
                  <a:lnTo>
                    <a:pt x="466133" y="2794000"/>
                  </a:lnTo>
                  <a:lnTo>
                    <a:pt x="496965" y="2844800"/>
                  </a:lnTo>
                  <a:lnTo>
                    <a:pt x="523420" y="2895600"/>
                  </a:lnTo>
                  <a:lnTo>
                    <a:pt x="1199651" y="2895600"/>
                  </a:lnTo>
                  <a:lnTo>
                    <a:pt x="555234" y="3276600"/>
                  </a:lnTo>
                  <a:close/>
                </a:path>
                <a:path w="5571490" h="3365500">
                  <a:moveTo>
                    <a:pt x="377569" y="3365500"/>
                  </a:moveTo>
                  <a:lnTo>
                    <a:pt x="354911" y="3365500"/>
                  </a:lnTo>
                  <a:lnTo>
                    <a:pt x="321045" y="3352800"/>
                  </a:lnTo>
                  <a:lnTo>
                    <a:pt x="399357" y="3352800"/>
                  </a:lnTo>
                  <a:lnTo>
                    <a:pt x="377569" y="336550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64450" y="5423569"/>
              <a:ext cx="7023734" cy="4792345"/>
            </a:xfrm>
            <a:custGeom>
              <a:avLst/>
              <a:gdLst/>
              <a:ahLst/>
              <a:cxnLst/>
              <a:rect l="l" t="t" r="r" b="b"/>
              <a:pathLst>
                <a:path w="7023734" h="4792345">
                  <a:moveTo>
                    <a:pt x="3253919" y="4792060"/>
                  </a:moveTo>
                  <a:lnTo>
                    <a:pt x="2917451" y="4746083"/>
                  </a:lnTo>
                  <a:lnTo>
                    <a:pt x="4179" y="3065832"/>
                  </a:lnTo>
                  <a:lnTo>
                    <a:pt x="4179" y="2967608"/>
                  </a:lnTo>
                  <a:lnTo>
                    <a:pt x="0" y="2641589"/>
                  </a:lnTo>
                  <a:lnTo>
                    <a:pt x="66875" y="2482759"/>
                  </a:lnTo>
                  <a:lnTo>
                    <a:pt x="4317661" y="18808"/>
                  </a:lnTo>
                  <a:lnTo>
                    <a:pt x="4576804" y="0"/>
                  </a:lnTo>
                  <a:lnTo>
                    <a:pt x="5770117" y="662487"/>
                  </a:lnTo>
                  <a:lnTo>
                    <a:pt x="7023548" y="1364991"/>
                  </a:lnTo>
                  <a:lnTo>
                    <a:pt x="7023548" y="2621942"/>
                  </a:lnTo>
                  <a:lnTo>
                    <a:pt x="3253919" y="4792060"/>
                  </a:lnTo>
                  <a:close/>
                </a:path>
              </a:pathLst>
            </a:custGeom>
            <a:solidFill>
              <a:srgbClr val="E6E1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34777" y="5734959"/>
              <a:ext cx="1336040" cy="1032510"/>
            </a:xfrm>
            <a:custGeom>
              <a:avLst/>
              <a:gdLst/>
              <a:ahLst/>
              <a:cxnLst/>
              <a:rect l="l" t="t" r="r" b="b"/>
              <a:pathLst>
                <a:path w="1336040" h="1032509">
                  <a:moveTo>
                    <a:pt x="1130617" y="1032393"/>
                  </a:moveTo>
                  <a:lnTo>
                    <a:pt x="0" y="376175"/>
                  </a:lnTo>
                  <a:lnTo>
                    <a:pt x="31347" y="131661"/>
                  </a:lnTo>
                  <a:lnTo>
                    <a:pt x="213166" y="0"/>
                  </a:lnTo>
                  <a:lnTo>
                    <a:pt x="1335423" y="643678"/>
                  </a:lnTo>
                  <a:lnTo>
                    <a:pt x="1168234" y="777429"/>
                  </a:lnTo>
                  <a:lnTo>
                    <a:pt x="1130617" y="1032393"/>
                  </a:lnTo>
                  <a:close/>
                </a:path>
              </a:pathLst>
            </a:custGeom>
            <a:solidFill>
              <a:srgbClr val="D3E6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212204" y="5362997"/>
              <a:ext cx="7075805" cy="4914900"/>
            </a:xfrm>
            <a:custGeom>
              <a:avLst/>
              <a:gdLst/>
              <a:ahLst/>
              <a:cxnLst/>
              <a:rect l="l" t="t" r="r" b="b"/>
              <a:pathLst>
                <a:path w="7075805" h="4914900">
                  <a:moveTo>
                    <a:pt x="3245677" y="4914899"/>
                  </a:moveTo>
                  <a:lnTo>
                    <a:pt x="3141752" y="4914899"/>
                  </a:lnTo>
                  <a:lnTo>
                    <a:pt x="3039533" y="4889499"/>
                  </a:lnTo>
                  <a:lnTo>
                    <a:pt x="2990078" y="4864099"/>
                  </a:lnTo>
                  <a:lnTo>
                    <a:pt x="2942529" y="4851399"/>
                  </a:lnTo>
                  <a:lnTo>
                    <a:pt x="137931" y="3225799"/>
                  </a:lnTo>
                  <a:lnTo>
                    <a:pt x="97962" y="3200399"/>
                  </a:lnTo>
                  <a:lnTo>
                    <a:pt x="64089" y="3162299"/>
                  </a:lnTo>
                  <a:lnTo>
                    <a:pt x="36833" y="3124199"/>
                  </a:lnTo>
                  <a:lnTo>
                    <a:pt x="16718" y="3086099"/>
                  </a:lnTo>
                  <a:lnTo>
                    <a:pt x="4266" y="3035299"/>
                  </a:lnTo>
                  <a:lnTo>
                    <a:pt x="0" y="2984499"/>
                  </a:lnTo>
                  <a:lnTo>
                    <a:pt x="0" y="2692399"/>
                  </a:lnTo>
                  <a:lnTo>
                    <a:pt x="4266" y="2641599"/>
                  </a:lnTo>
                  <a:lnTo>
                    <a:pt x="16718" y="2603499"/>
                  </a:lnTo>
                  <a:lnTo>
                    <a:pt x="36833" y="2552699"/>
                  </a:lnTo>
                  <a:lnTo>
                    <a:pt x="64089" y="2514599"/>
                  </a:lnTo>
                  <a:lnTo>
                    <a:pt x="97962" y="2489199"/>
                  </a:lnTo>
                  <a:lnTo>
                    <a:pt x="137931" y="2451099"/>
                  </a:lnTo>
                  <a:lnTo>
                    <a:pt x="4288402" y="63499"/>
                  </a:lnTo>
                  <a:lnTo>
                    <a:pt x="4331454" y="38099"/>
                  </a:lnTo>
                  <a:lnTo>
                    <a:pt x="4468316" y="0"/>
                  </a:lnTo>
                  <a:lnTo>
                    <a:pt x="4609417" y="0"/>
                  </a:lnTo>
                  <a:lnTo>
                    <a:pt x="4701192" y="25399"/>
                  </a:lnTo>
                  <a:lnTo>
                    <a:pt x="4745346" y="38099"/>
                  </a:lnTo>
                  <a:lnTo>
                    <a:pt x="4787880" y="63499"/>
                  </a:lnTo>
                  <a:lnTo>
                    <a:pt x="4855278" y="101599"/>
                  </a:lnTo>
                  <a:lnTo>
                    <a:pt x="4471459" y="101599"/>
                  </a:lnTo>
                  <a:lnTo>
                    <a:pt x="4382750" y="126999"/>
                  </a:lnTo>
                  <a:lnTo>
                    <a:pt x="4340649" y="152399"/>
                  </a:lnTo>
                  <a:lnTo>
                    <a:pt x="190177" y="2552699"/>
                  </a:lnTo>
                  <a:lnTo>
                    <a:pt x="153866" y="2578099"/>
                  </a:lnTo>
                  <a:lnTo>
                    <a:pt x="126959" y="2616199"/>
                  </a:lnTo>
                  <a:lnTo>
                    <a:pt x="110240" y="2654299"/>
                  </a:lnTo>
                  <a:lnTo>
                    <a:pt x="104493" y="2692399"/>
                  </a:lnTo>
                  <a:lnTo>
                    <a:pt x="110240" y="2743199"/>
                  </a:lnTo>
                  <a:lnTo>
                    <a:pt x="126959" y="2781299"/>
                  </a:lnTo>
                  <a:lnTo>
                    <a:pt x="153866" y="2819399"/>
                  </a:lnTo>
                  <a:lnTo>
                    <a:pt x="190177" y="2844799"/>
                  </a:lnTo>
                  <a:lnTo>
                    <a:pt x="300594" y="2908299"/>
                  </a:lnTo>
                  <a:lnTo>
                    <a:pt x="104493" y="2908299"/>
                  </a:lnTo>
                  <a:lnTo>
                    <a:pt x="104493" y="2984499"/>
                  </a:lnTo>
                  <a:lnTo>
                    <a:pt x="110240" y="3035299"/>
                  </a:lnTo>
                  <a:lnTo>
                    <a:pt x="126959" y="3073399"/>
                  </a:lnTo>
                  <a:lnTo>
                    <a:pt x="153866" y="3111499"/>
                  </a:lnTo>
                  <a:lnTo>
                    <a:pt x="190177" y="3136899"/>
                  </a:lnTo>
                  <a:lnTo>
                    <a:pt x="2994776" y="4762499"/>
                  </a:lnTo>
                  <a:lnTo>
                    <a:pt x="3036153" y="4775199"/>
                  </a:lnTo>
                  <a:lnTo>
                    <a:pt x="3169350" y="4813299"/>
                  </a:lnTo>
                  <a:lnTo>
                    <a:pt x="3510128" y="4813299"/>
                  </a:lnTo>
                  <a:lnTo>
                    <a:pt x="3444097" y="4851399"/>
                  </a:lnTo>
                  <a:lnTo>
                    <a:pt x="3396749" y="4864099"/>
                  </a:lnTo>
                  <a:lnTo>
                    <a:pt x="3347696" y="4889499"/>
                  </a:lnTo>
                  <a:lnTo>
                    <a:pt x="3245677" y="4914899"/>
                  </a:lnTo>
                  <a:close/>
                </a:path>
                <a:path w="7075805" h="4914900">
                  <a:moveTo>
                    <a:pt x="5298200" y="558799"/>
                  </a:moveTo>
                  <a:lnTo>
                    <a:pt x="5184954" y="558799"/>
                  </a:lnTo>
                  <a:lnTo>
                    <a:pt x="5191289" y="533399"/>
                  </a:lnTo>
                  <a:lnTo>
                    <a:pt x="5198016" y="520699"/>
                  </a:lnTo>
                  <a:lnTo>
                    <a:pt x="5205526" y="507999"/>
                  </a:lnTo>
                  <a:lnTo>
                    <a:pt x="5214212" y="495299"/>
                  </a:lnTo>
                  <a:lnTo>
                    <a:pt x="5222082" y="482599"/>
                  </a:lnTo>
                  <a:lnTo>
                    <a:pt x="5230147" y="469899"/>
                  </a:lnTo>
                  <a:lnTo>
                    <a:pt x="5238605" y="457199"/>
                  </a:lnTo>
                  <a:lnTo>
                    <a:pt x="5247650" y="444499"/>
                  </a:lnTo>
                  <a:lnTo>
                    <a:pt x="4737723" y="152399"/>
                  </a:lnTo>
                  <a:lnTo>
                    <a:pt x="4696241" y="126999"/>
                  </a:lnTo>
                  <a:lnTo>
                    <a:pt x="4608306" y="101599"/>
                  </a:lnTo>
                  <a:lnTo>
                    <a:pt x="4855278" y="101599"/>
                  </a:lnTo>
                  <a:lnTo>
                    <a:pt x="5327065" y="368299"/>
                  </a:lnTo>
                  <a:lnTo>
                    <a:pt x="5545790" y="368299"/>
                  </a:lnTo>
                  <a:lnTo>
                    <a:pt x="5657180" y="431799"/>
                  </a:lnTo>
                  <a:lnTo>
                    <a:pt x="5444516" y="431799"/>
                  </a:lnTo>
                  <a:lnTo>
                    <a:pt x="5410158" y="444499"/>
                  </a:lnTo>
                  <a:lnTo>
                    <a:pt x="5336930" y="495299"/>
                  </a:lnTo>
                  <a:lnTo>
                    <a:pt x="5304077" y="546099"/>
                  </a:lnTo>
                  <a:lnTo>
                    <a:pt x="5298200" y="558799"/>
                  </a:lnTo>
                  <a:close/>
                </a:path>
                <a:path w="7075805" h="4914900">
                  <a:moveTo>
                    <a:pt x="5545790" y="368299"/>
                  </a:moveTo>
                  <a:lnTo>
                    <a:pt x="5327065" y="368299"/>
                  </a:lnTo>
                  <a:lnTo>
                    <a:pt x="5376863" y="342899"/>
                  </a:lnTo>
                  <a:lnTo>
                    <a:pt x="5427640" y="330199"/>
                  </a:lnTo>
                  <a:lnTo>
                    <a:pt x="5477242" y="330199"/>
                  </a:lnTo>
                  <a:lnTo>
                    <a:pt x="5523512" y="355599"/>
                  </a:lnTo>
                  <a:lnTo>
                    <a:pt x="5545790" y="368299"/>
                  </a:lnTo>
                  <a:close/>
                </a:path>
                <a:path w="7075805" h="4914900">
                  <a:moveTo>
                    <a:pt x="6683910" y="1308099"/>
                  </a:moveTo>
                  <a:lnTo>
                    <a:pt x="6277954" y="1308099"/>
                  </a:lnTo>
                  <a:lnTo>
                    <a:pt x="6281088" y="1269999"/>
                  </a:lnTo>
                  <a:lnTo>
                    <a:pt x="6290493" y="1219199"/>
                  </a:lnTo>
                  <a:lnTo>
                    <a:pt x="6306167" y="1181099"/>
                  </a:lnTo>
                  <a:lnTo>
                    <a:pt x="6328110" y="1142999"/>
                  </a:lnTo>
                  <a:lnTo>
                    <a:pt x="6354724" y="1092199"/>
                  </a:lnTo>
                  <a:lnTo>
                    <a:pt x="6384276" y="1066799"/>
                  </a:lnTo>
                  <a:lnTo>
                    <a:pt x="6416570" y="1028699"/>
                  </a:lnTo>
                  <a:lnTo>
                    <a:pt x="6451412" y="1003299"/>
                  </a:lnTo>
                  <a:lnTo>
                    <a:pt x="5473356" y="444499"/>
                  </a:lnTo>
                  <a:lnTo>
                    <a:pt x="5444516" y="431799"/>
                  </a:lnTo>
                  <a:lnTo>
                    <a:pt x="5657180" y="431799"/>
                  </a:lnTo>
                  <a:lnTo>
                    <a:pt x="6637410" y="990599"/>
                  </a:lnTo>
                  <a:lnTo>
                    <a:pt x="6674538" y="1028699"/>
                  </a:lnTo>
                  <a:lnTo>
                    <a:pt x="6700890" y="1066799"/>
                  </a:lnTo>
                  <a:lnTo>
                    <a:pt x="6715878" y="1117599"/>
                  </a:lnTo>
                  <a:lnTo>
                    <a:pt x="6718915" y="1168399"/>
                  </a:lnTo>
                  <a:lnTo>
                    <a:pt x="6919660" y="1282699"/>
                  </a:lnTo>
                  <a:lnTo>
                    <a:pt x="6695927" y="1282699"/>
                  </a:lnTo>
                  <a:lnTo>
                    <a:pt x="6690506" y="1295399"/>
                  </a:lnTo>
                  <a:lnTo>
                    <a:pt x="6683910" y="1308099"/>
                  </a:lnTo>
                  <a:close/>
                </a:path>
                <a:path w="7075805" h="4914900">
                  <a:moveTo>
                    <a:pt x="3212122" y="4305299"/>
                  </a:moveTo>
                  <a:lnTo>
                    <a:pt x="3173623" y="4305299"/>
                  </a:lnTo>
                  <a:lnTo>
                    <a:pt x="3168235" y="4292599"/>
                  </a:lnTo>
                  <a:lnTo>
                    <a:pt x="474399" y="2743199"/>
                  </a:lnTo>
                  <a:lnTo>
                    <a:pt x="463427" y="2730499"/>
                  </a:lnTo>
                  <a:lnTo>
                    <a:pt x="455590" y="2717799"/>
                  </a:lnTo>
                  <a:lnTo>
                    <a:pt x="450888" y="2705099"/>
                  </a:lnTo>
                  <a:lnTo>
                    <a:pt x="449320" y="2692399"/>
                  </a:lnTo>
                  <a:lnTo>
                    <a:pt x="451182" y="2679699"/>
                  </a:lnTo>
                  <a:lnTo>
                    <a:pt x="456374" y="2666999"/>
                  </a:lnTo>
                  <a:lnTo>
                    <a:pt x="464309" y="2654299"/>
                  </a:lnTo>
                  <a:lnTo>
                    <a:pt x="474399" y="2654299"/>
                  </a:lnTo>
                  <a:lnTo>
                    <a:pt x="4288402" y="444499"/>
                  </a:lnTo>
                  <a:lnTo>
                    <a:pt x="4340649" y="444499"/>
                  </a:lnTo>
                  <a:lnTo>
                    <a:pt x="4530618" y="558799"/>
                  </a:lnTo>
                  <a:lnTo>
                    <a:pt x="4315571" y="558799"/>
                  </a:lnTo>
                  <a:lnTo>
                    <a:pt x="606060" y="2692399"/>
                  </a:lnTo>
                  <a:lnTo>
                    <a:pt x="3193313" y="4190999"/>
                  </a:lnTo>
                  <a:lnTo>
                    <a:pt x="3395690" y="4190999"/>
                  </a:lnTo>
                  <a:lnTo>
                    <a:pt x="3218392" y="4292599"/>
                  </a:lnTo>
                  <a:lnTo>
                    <a:pt x="3212122" y="4305299"/>
                  </a:lnTo>
                  <a:close/>
                </a:path>
                <a:path w="7075805" h="4914900">
                  <a:moveTo>
                    <a:pt x="4963429" y="698499"/>
                  </a:moveTo>
                  <a:lnTo>
                    <a:pt x="4762802" y="698499"/>
                  </a:lnTo>
                  <a:lnTo>
                    <a:pt x="4959249" y="584199"/>
                  </a:lnTo>
                  <a:lnTo>
                    <a:pt x="5001982" y="558799"/>
                  </a:lnTo>
                  <a:lnTo>
                    <a:pt x="5046823" y="546099"/>
                  </a:lnTo>
                  <a:lnTo>
                    <a:pt x="5139211" y="546099"/>
                  </a:lnTo>
                  <a:lnTo>
                    <a:pt x="5184954" y="558799"/>
                  </a:lnTo>
                  <a:lnTo>
                    <a:pt x="5298200" y="558799"/>
                  </a:lnTo>
                  <a:lnTo>
                    <a:pt x="5280570" y="596899"/>
                  </a:lnTo>
                  <a:lnTo>
                    <a:pt x="5269502" y="647699"/>
                  </a:lnTo>
                  <a:lnTo>
                    <a:pt x="5086992" y="647699"/>
                  </a:lnTo>
                  <a:lnTo>
                    <a:pt x="5048558" y="660399"/>
                  </a:lnTo>
                  <a:lnTo>
                    <a:pt x="5011496" y="673099"/>
                  </a:lnTo>
                  <a:lnTo>
                    <a:pt x="4963429" y="698499"/>
                  </a:lnTo>
                  <a:close/>
                </a:path>
                <a:path w="7075805" h="4914900">
                  <a:moveTo>
                    <a:pt x="6292844" y="1866899"/>
                  </a:moveTo>
                  <a:lnTo>
                    <a:pt x="6150211" y="1866899"/>
                  </a:lnTo>
                  <a:lnTo>
                    <a:pt x="6116022" y="1854199"/>
                  </a:lnTo>
                  <a:lnTo>
                    <a:pt x="6083596" y="1828799"/>
                  </a:lnTo>
                  <a:lnTo>
                    <a:pt x="4681297" y="1028699"/>
                  </a:lnTo>
                  <a:lnTo>
                    <a:pt x="4646520" y="1003299"/>
                  </a:lnTo>
                  <a:lnTo>
                    <a:pt x="4620952" y="965199"/>
                  </a:lnTo>
                  <a:lnTo>
                    <a:pt x="4605180" y="927099"/>
                  </a:lnTo>
                  <a:lnTo>
                    <a:pt x="4599793" y="876299"/>
                  </a:lnTo>
                  <a:lnTo>
                    <a:pt x="4603972" y="850899"/>
                  </a:lnTo>
                  <a:lnTo>
                    <a:pt x="4615989" y="812799"/>
                  </a:lnTo>
                  <a:lnTo>
                    <a:pt x="4635059" y="774699"/>
                  </a:lnTo>
                  <a:lnTo>
                    <a:pt x="4660398" y="749299"/>
                  </a:lnTo>
                  <a:lnTo>
                    <a:pt x="4315571" y="558799"/>
                  </a:lnTo>
                  <a:lnTo>
                    <a:pt x="4530618" y="558799"/>
                  </a:lnTo>
                  <a:lnTo>
                    <a:pt x="4762802" y="698499"/>
                  </a:lnTo>
                  <a:lnTo>
                    <a:pt x="4963429" y="698499"/>
                  </a:lnTo>
                  <a:lnTo>
                    <a:pt x="4867295" y="749299"/>
                  </a:lnTo>
                  <a:lnTo>
                    <a:pt x="4976868" y="812799"/>
                  </a:lnTo>
                  <a:lnTo>
                    <a:pt x="4762802" y="812799"/>
                  </a:lnTo>
                  <a:lnTo>
                    <a:pt x="4733544" y="825499"/>
                  </a:lnTo>
                  <a:lnTo>
                    <a:pt x="4717511" y="838199"/>
                  </a:lnTo>
                  <a:lnTo>
                    <a:pt x="4708727" y="863599"/>
                  </a:lnTo>
                  <a:lnTo>
                    <a:pt x="4705037" y="876299"/>
                  </a:lnTo>
                  <a:lnTo>
                    <a:pt x="4704286" y="876299"/>
                  </a:lnTo>
                  <a:lnTo>
                    <a:pt x="4705037" y="888999"/>
                  </a:lnTo>
                  <a:lnTo>
                    <a:pt x="4708727" y="901699"/>
                  </a:lnTo>
                  <a:lnTo>
                    <a:pt x="4717511" y="914399"/>
                  </a:lnTo>
                  <a:lnTo>
                    <a:pt x="4733544" y="939799"/>
                  </a:lnTo>
                  <a:lnTo>
                    <a:pt x="6135843" y="1739899"/>
                  </a:lnTo>
                  <a:lnTo>
                    <a:pt x="6177314" y="1765299"/>
                  </a:lnTo>
                  <a:lnTo>
                    <a:pt x="6615467" y="1765299"/>
                  </a:lnTo>
                  <a:lnTo>
                    <a:pt x="6659354" y="1790699"/>
                  </a:lnTo>
                  <a:lnTo>
                    <a:pt x="6445143" y="1790699"/>
                  </a:lnTo>
                  <a:lnTo>
                    <a:pt x="6359458" y="1828799"/>
                  </a:lnTo>
                  <a:lnTo>
                    <a:pt x="6327033" y="1854199"/>
                  </a:lnTo>
                  <a:lnTo>
                    <a:pt x="6292844" y="1866899"/>
                  </a:lnTo>
                  <a:close/>
                </a:path>
                <a:path w="7075805" h="4914900">
                  <a:moveTo>
                    <a:pt x="6495300" y="1485899"/>
                  </a:moveTo>
                  <a:lnTo>
                    <a:pt x="6377418" y="1485899"/>
                  </a:lnTo>
                  <a:lnTo>
                    <a:pt x="6359458" y="1473199"/>
                  </a:lnTo>
                  <a:lnTo>
                    <a:pt x="5245561" y="825499"/>
                  </a:lnTo>
                  <a:lnTo>
                    <a:pt x="5208433" y="800099"/>
                  </a:lnTo>
                  <a:lnTo>
                    <a:pt x="5182081" y="761999"/>
                  </a:lnTo>
                  <a:lnTo>
                    <a:pt x="5167093" y="711199"/>
                  </a:lnTo>
                  <a:lnTo>
                    <a:pt x="5164056" y="660399"/>
                  </a:lnTo>
                  <a:lnTo>
                    <a:pt x="5125818" y="647699"/>
                  </a:lnTo>
                  <a:lnTo>
                    <a:pt x="5269502" y="647699"/>
                  </a:lnTo>
                  <a:lnTo>
                    <a:pt x="5269591" y="660399"/>
                  </a:lnTo>
                  <a:lnTo>
                    <a:pt x="5269681" y="673099"/>
                  </a:lnTo>
                  <a:lnTo>
                    <a:pt x="5269770" y="685799"/>
                  </a:lnTo>
                  <a:lnTo>
                    <a:pt x="5280269" y="723899"/>
                  </a:lnTo>
                  <a:lnTo>
                    <a:pt x="5299897" y="736599"/>
                  </a:lnTo>
                  <a:lnTo>
                    <a:pt x="6277954" y="1308099"/>
                  </a:lnTo>
                  <a:lnTo>
                    <a:pt x="6683910" y="1308099"/>
                  </a:lnTo>
                  <a:lnTo>
                    <a:pt x="6676531" y="1320799"/>
                  </a:lnTo>
                  <a:lnTo>
                    <a:pt x="6652824" y="1358899"/>
                  </a:lnTo>
                  <a:lnTo>
                    <a:pt x="6635321" y="1384299"/>
                  </a:lnTo>
                  <a:lnTo>
                    <a:pt x="6645770" y="1396999"/>
                  </a:lnTo>
                  <a:lnTo>
                    <a:pt x="6679665" y="1422399"/>
                  </a:lnTo>
                  <a:lnTo>
                    <a:pt x="6705331" y="1447799"/>
                  </a:lnTo>
                  <a:lnTo>
                    <a:pt x="6710752" y="1460499"/>
                  </a:lnTo>
                  <a:lnTo>
                    <a:pt x="6553816" y="1460499"/>
                  </a:lnTo>
                  <a:lnTo>
                    <a:pt x="6524950" y="1473199"/>
                  </a:lnTo>
                  <a:lnTo>
                    <a:pt x="6495300" y="1485899"/>
                  </a:lnTo>
                  <a:close/>
                </a:path>
                <a:path w="7075805" h="4914900">
                  <a:moveTo>
                    <a:pt x="6615467" y="1765299"/>
                  </a:moveTo>
                  <a:lnTo>
                    <a:pt x="6265742" y="1765299"/>
                  </a:lnTo>
                  <a:lnTo>
                    <a:pt x="6307212" y="1739899"/>
                  </a:lnTo>
                  <a:lnTo>
                    <a:pt x="6340650" y="1727199"/>
                  </a:lnTo>
                  <a:lnTo>
                    <a:pt x="4762802" y="812799"/>
                  </a:lnTo>
                  <a:lnTo>
                    <a:pt x="4976868" y="812799"/>
                  </a:lnTo>
                  <a:lnTo>
                    <a:pt x="6445143" y="1663699"/>
                  </a:lnTo>
                  <a:lnTo>
                    <a:pt x="6661232" y="1663699"/>
                  </a:lnTo>
                  <a:lnTo>
                    <a:pt x="6643680" y="1676399"/>
                  </a:lnTo>
                  <a:lnTo>
                    <a:pt x="6549636" y="1727199"/>
                  </a:lnTo>
                  <a:lnTo>
                    <a:pt x="6615467" y="1765299"/>
                  </a:lnTo>
                  <a:close/>
                </a:path>
                <a:path w="7075805" h="4914900">
                  <a:moveTo>
                    <a:pt x="5336535" y="1777999"/>
                  </a:moveTo>
                  <a:lnTo>
                    <a:pt x="5297807" y="1777999"/>
                  </a:lnTo>
                  <a:lnTo>
                    <a:pt x="4064787" y="1054099"/>
                  </a:lnTo>
                  <a:lnTo>
                    <a:pt x="4049211" y="1041399"/>
                  </a:lnTo>
                  <a:lnTo>
                    <a:pt x="4040492" y="1028699"/>
                  </a:lnTo>
                  <a:lnTo>
                    <a:pt x="4039219" y="1003299"/>
                  </a:lnTo>
                  <a:lnTo>
                    <a:pt x="4045978" y="990599"/>
                  </a:lnTo>
                  <a:lnTo>
                    <a:pt x="4059726" y="977899"/>
                  </a:lnTo>
                  <a:lnTo>
                    <a:pt x="4077587" y="965199"/>
                  </a:lnTo>
                  <a:lnTo>
                    <a:pt x="4117034" y="965199"/>
                  </a:lnTo>
                  <a:lnTo>
                    <a:pt x="5350054" y="1676399"/>
                  </a:lnTo>
                  <a:lnTo>
                    <a:pt x="5365630" y="1689099"/>
                  </a:lnTo>
                  <a:lnTo>
                    <a:pt x="5374349" y="1714499"/>
                  </a:lnTo>
                  <a:lnTo>
                    <a:pt x="5375622" y="1727199"/>
                  </a:lnTo>
                  <a:lnTo>
                    <a:pt x="5368862" y="1752599"/>
                  </a:lnTo>
                  <a:lnTo>
                    <a:pt x="5359915" y="1765299"/>
                  </a:lnTo>
                  <a:lnTo>
                    <a:pt x="5349009" y="1765299"/>
                  </a:lnTo>
                  <a:lnTo>
                    <a:pt x="5336535" y="1777999"/>
                  </a:lnTo>
                  <a:close/>
                </a:path>
                <a:path w="7075805" h="4914900">
                  <a:moveTo>
                    <a:pt x="5012540" y="1968499"/>
                  </a:moveTo>
                  <a:lnTo>
                    <a:pt x="4961339" y="1968499"/>
                  </a:lnTo>
                  <a:lnTo>
                    <a:pt x="3728318" y="1257299"/>
                  </a:lnTo>
                  <a:lnTo>
                    <a:pt x="3712743" y="1231899"/>
                  </a:lnTo>
                  <a:lnTo>
                    <a:pt x="3704024" y="1219199"/>
                  </a:lnTo>
                  <a:lnTo>
                    <a:pt x="3702750" y="1206499"/>
                  </a:lnTo>
                  <a:lnTo>
                    <a:pt x="3709510" y="1181099"/>
                  </a:lnTo>
                  <a:lnTo>
                    <a:pt x="3723257" y="1168399"/>
                  </a:lnTo>
                  <a:lnTo>
                    <a:pt x="3741119" y="1155699"/>
                  </a:lnTo>
                  <a:lnTo>
                    <a:pt x="3780565" y="1155699"/>
                  </a:lnTo>
                  <a:lnTo>
                    <a:pt x="5013585" y="1879599"/>
                  </a:lnTo>
                  <a:lnTo>
                    <a:pt x="5029162" y="1892299"/>
                  </a:lnTo>
                  <a:lnTo>
                    <a:pt x="5037880" y="1904999"/>
                  </a:lnTo>
                  <a:lnTo>
                    <a:pt x="5039154" y="1930399"/>
                  </a:lnTo>
                  <a:lnTo>
                    <a:pt x="5032394" y="1943099"/>
                  </a:lnTo>
                  <a:lnTo>
                    <a:pt x="5023447" y="1955799"/>
                  </a:lnTo>
                  <a:lnTo>
                    <a:pt x="5012540" y="1968499"/>
                  </a:lnTo>
                  <a:close/>
                </a:path>
                <a:path w="7075805" h="4914900">
                  <a:moveTo>
                    <a:pt x="7075794" y="1498599"/>
                  </a:moveTo>
                  <a:lnTo>
                    <a:pt x="6695927" y="1282699"/>
                  </a:lnTo>
                  <a:lnTo>
                    <a:pt x="6919660" y="1282699"/>
                  </a:lnTo>
                  <a:lnTo>
                    <a:pt x="7075794" y="1371599"/>
                  </a:lnTo>
                  <a:lnTo>
                    <a:pt x="7075794" y="1498599"/>
                  </a:lnTo>
                  <a:close/>
                </a:path>
                <a:path w="7075805" h="4914900">
                  <a:moveTo>
                    <a:pt x="4678162" y="2158999"/>
                  </a:moveTo>
                  <a:lnTo>
                    <a:pt x="4624871" y="2158999"/>
                  </a:lnTo>
                  <a:lnTo>
                    <a:pt x="3391850" y="1447799"/>
                  </a:lnTo>
                  <a:lnTo>
                    <a:pt x="3376274" y="1435099"/>
                  </a:lnTo>
                  <a:lnTo>
                    <a:pt x="3367556" y="1409699"/>
                  </a:lnTo>
                  <a:lnTo>
                    <a:pt x="3366282" y="1396999"/>
                  </a:lnTo>
                  <a:lnTo>
                    <a:pt x="3373042" y="1371599"/>
                  </a:lnTo>
                  <a:lnTo>
                    <a:pt x="3386789" y="1358899"/>
                  </a:lnTo>
                  <a:lnTo>
                    <a:pt x="3404651" y="1346199"/>
                  </a:lnTo>
                  <a:lnTo>
                    <a:pt x="3424472" y="1346199"/>
                  </a:lnTo>
                  <a:lnTo>
                    <a:pt x="3444097" y="1358899"/>
                  </a:lnTo>
                  <a:lnTo>
                    <a:pt x="4677117" y="2070099"/>
                  </a:lnTo>
                  <a:lnTo>
                    <a:pt x="4692726" y="2082799"/>
                  </a:lnTo>
                  <a:lnTo>
                    <a:pt x="4701673" y="2095499"/>
                  </a:lnTo>
                  <a:lnTo>
                    <a:pt x="4703567" y="2120899"/>
                  </a:lnTo>
                  <a:lnTo>
                    <a:pt x="4698016" y="2133599"/>
                  </a:lnTo>
                  <a:lnTo>
                    <a:pt x="4689069" y="2146299"/>
                  </a:lnTo>
                  <a:lnTo>
                    <a:pt x="4678162" y="2158999"/>
                  </a:lnTo>
                  <a:close/>
                </a:path>
                <a:path w="7075805" h="4914900">
                  <a:moveTo>
                    <a:pt x="6661232" y="1663699"/>
                  </a:moveTo>
                  <a:lnTo>
                    <a:pt x="6445143" y="1663699"/>
                  </a:lnTo>
                  <a:lnTo>
                    <a:pt x="6591433" y="1587499"/>
                  </a:lnTo>
                  <a:lnTo>
                    <a:pt x="6607467" y="1574799"/>
                  </a:lnTo>
                  <a:lnTo>
                    <a:pt x="6616251" y="1549399"/>
                  </a:lnTo>
                  <a:lnTo>
                    <a:pt x="6619940" y="1536699"/>
                  </a:lnTo>
                  <a:lnTo>
                    <a:pt x="6620692" y="1523999"/>
                  </a:lnTo>
                  <a:lnTo>
                    <a:pt x="6619940" y="1523999"/>
                  </a:lnTo>
                  <a:lnTo>
                    <a:pt x="6616251" y="1511299"/>
                  </a:lnTo>
                  <a:lnTo>
                    <a:pt x="6607467" y="1485899"/>
                  </a:lnTo>
                  <a:lnTo>
                    <a:pt x="6591433" y="1473199"/>
                  </a:lnTo>
                  <a:lnTo>
                    <a:pt x="6553816" y="1460499"/>
                  </a:lnTo>
                  <a:lnTo>
                    <a:pt x="6710752" y="1460499"/>
                  </a:lnTo>
                  <a:lnTo>
                    <a:pt x="6721593" y="1485899"/>
                  </a:lnTo>
                  <a:lnTo>
                    <a:pt x="6727275" y="1536699"/>
                  </a:lnTo>
                  <a:lnTo>
                    <a:pt x="6721560" y="1574799"/>
                  </a:lnTo>
                  <a:lnTo>
                    <a:pt x="6705070" y="1612899"/>
                  </a:lnTo>
                  <a:lnTo>
                    <a:pt x="6678783" y="1650999"/>
                  </a:lnTo>
                  <a:lnTo>
                    <a:pt x="6661232" y="1663699"/>
                  </a:lnTo>
                  <a:close/>
                </a:path>
                <a:path w="7075805" h="4914900">
                  <a:moveTo>
                    <a:pt x="3395690" y="4190999"/>
                  </a:moveTo>
                  <a:lnTo>
                    <a:pt x="3193313" y="4190999"/>
                  </a:lnTo>
                  <a:lnTo>
                    <a:pt x="6902823" y="2057399"/>
                  </a:lnTo>
                  <a:lnTo>
                    <a:pt x="6445143" y="1790699"/>
                  </a:lnTo>
                  <a:lnTo>
                    <a:pt x="6659354" y="1790699"/>
                  </a:lnTo>
                  <a:lnTo>
                    <a:pt x="7032395" y="2006599"/>
                  </a:lnTo>
                  <a:lnTo>
                    <a:pt x="7043367" y="2019299"/>
                  </a:lnTo>
                  <a:lnTo>
                    <a:pt x="7051204" y="2031999"/>
                  </a:lnTo>
                  <a:lnTo>
                    <a:pt x="7055906" y="2044699"/>
                  </a:lnTo>
                  <a:lnTo>
                    <a:pt x="7057474" y="2057399"/>
                  </a:lnTo>
                  <a:lnTo>
                    <a:pt x="7055580" y="2070099"/>
                  </a:lnTo>
                  <a:lnTo>
                    <a:pt x="7050159" y="2082799"/>
                  </a:lnTo>
                  <a:lnTo>
                    <a:pt x="7041604" y="2095499"/>
                  </a:lnTo>
                  <a:lnTo>
                    <a:pt x="7030306" y="2108199"/>
                  </a:lnTo>
                  <a:lnTo>
                    <a:pt x="3395690" y="4190999"/>
                  </a:lnTo>
                  <a:close/>
                </a:path>
                <a:path w="7075805" h="4914900">
                  <a:moveTo>
                    <a:pt x="4550746" y="3136899"/>
                  </a:moveTo>
                  <a:lnTo>
                    <a:pt x="4518287" y="3136899"/>
                  </a:lnTo>
                  <a:lnTo>
                    <a:pt x="4512018" y="3124199"/>
                  </a:lnTo>
                  <a:lnTo>
                    <a:pt x="2493208" y="1968499"/>
                  </a:lnTo>
                  <a:lnTo>
                    <a:pt x="2477632" y="1955799"/>
                  </a:lnTo>
                  <a:lnTo>
                    <a:pt x="2468914" y="1930399"/>
                  </a:lnTo>
                  <a:lnTo>
                    <a:pt x="2467640" y="1917699"/>
                  </a:lnTo>
                  <a:lnTo>
                    <a:pt x="2474400" y="1892299"/>
                  </a:lnTo>
                  <a:lnTo>
                    <a:pt x="2488147" y="1879599"/>
                  </a:lnTo>
                  <a:lnTo>
                    <a:pt x="2506009" y="1866899"/>
                  </a:lnTo>
                  <a:lnTo>
                    <a:pt x="2525830" y="1866899"/>
                  </a:lnTo>
                  <a:lnTo>
                    <a:pt x="2545455" y="1879599"/>
                  </a:lnTo>
                  <a:lnTo>
                    <a:pt x="4564264" y="3035299"/>
                  </a:lnTo>
                  <a:lnTo>
                    <a:pt x="4580135" y="3047999"/>
                  </a:lnTo>
                  <a:lnTo>
                    <a:pt x="4589343" y="3073399"/>
                  </a:lnTo>
                  <a:lnTo>
                    <a:pt x="4590715" y="3086099"/>
                  </a:lnTo>
                  <a:lnTo>
                    <a:pt x="4583073" y="3111499"/>
                  </a:lnTo>
                  <a:lnTo>
                    <a:pt x="4574126" y="3124199"/>
                  </a:lnTo>
                  <a:lnTo>
                    <a:pt x="4563219" y="3124199"/>
                  </a:lnTo>
                  <a:lnTo>
                    <a:pt x="4550746" y="3136899"/>
                  </a:lnTo>
                  <a:close/>
                </a:path>
                <a:path w="7075805" h="4914900">
                  <a:moveTo>
                    <a:pt x="4226751" y="3327399"/>
                  </a:moveTo>
                  <a:lnTo>
                    <a:pt x="4175550" y="3327399"/>
                  </a:lnTo>
                  <a:lnTo>
                    <a:pt x="2156740" y="2158999"/>
                  </a:lnTo>
                  <a:lnTo>
                    <a:pt x="2141164" y="2146299"/>
                  </a:lnTo>
                  <a:lnTo>
                    <a:pt x="2132446" y="2120899"/>
                  </a:lnTo>
                  <a:lnTo>
                    <a:pt x="2131172" y="2108199"/>
                  </a:lnTo>
                  <a:lnTo>
                    <a:pt x="2137931" y="2082799"/>
                  </a:lnTo>
                  <a:lnTo>
                    <a:pt x="2151679" y="2070099"/>
                  </a:lnTo>
                  <a:lnTo>
                    <a:pt x="2169541" y="2057399"/>
                  </a:lnTo>
                  <a:lnTo>
                    <a:pt x="2189362" y="2057399"/>
                  </a:lnTo>
                  <a:lnTo>
                    <a:pt x="2208987" y="2070099"/>
                  </a:lnTo>
                  <a:lnTo>
                    <a:pt x="4227796" y="3238499"/>
                  </a:lnTo>
                  <a:lnTo>
                    <a:pt x="4243666" y="3251199"/>
                  </a:lnTo>
                  <a:lnTo>
                    <a:pt x="4252875" y="3263899"/>
                  </a:lnTo>
                  <a:lnTo>
                    <a:pt x="4254246" y="3289299"/>
                  </a:lnTo>
                  <a:lnTo>
                    <a:pt x="4246605" y="3301999"/>
                  </a:lnTo>
                  <a:lnTo>
                    <a:pt x="4237658" y="3314699"/>
                  </a:lnTo>
                  <a:lnTo>
                    <a:pt x="4226751" y="3327399"/>
                  </a:lnTo>
                  <a:close/>
                </a:path>
                <a:path w="7075805" h="4914900">
                  <a:moveTo>
                    <a:pt x="3888193" y="3517899"/>
                  </a:moveTo>
                  <a:lnTo>
                    <a:pt x="3836992" y="3517899"/>
                  </a:lnTo>
                  <a:lnTo>
                    <a:pt x="1820272" y="2349499"/>
                  </a:lnTo>
                  <a:lnTo>
                    <a:pt x="1804696" y="2336799"/>
                  </a:lnTo>
                  <a:lnTo>
                    <a:pt x="1795977" y="2324099"/>
                  </a:lnTo>
                  <a:lnTo>
                    <a:pt x="1794704" y="2298699"/>
                  </a:lnTo>
                  <a:lnTo>
                    <a:pt x="1801463" y="2285999"/>
                  </a:lnTo>
                  <a:lnTo>
                    <a:pt x="1815211" y="2260599"/>
                  </a:lnTo>
                  <a:lnTo>
                    <a:pt x="1872519" y="2260599"/>
                  </a:lnTo>
                  <a:lnTo>
                    <a:pt x="3889238" y="3428999"/>
                  </a:lnTo>
                  <a:lnTo>
                    <a:pt x="3904814" y="3441699"/>
                  </a:lnTo>
                  <a:lnTo>
                    <a:pt x="3913533" y="3454399"/>
                  </a:lnTo>
                  <a:lnTo>
                    <a:pt x="3914806" y="3479799"/>
                  </a:lnTo>
                  <a:lnTo>
                    <a:pt x="3908047" y="3492499"/>
                  </a:lnTo>
                  <a:lnTo>
                    <a:pt x="3899100" y="3505199"/>
                  </a:lnTo>
                  <a:lnTo>
                    <a:pt x="3888193" y="3517899"/>
                  </a:lnTo>
                  <a:close/>
                </a:path>
                <a:path w="7075805" h="4914900">
                  <a:moveTo>
                    <a:pt x="4016365" y="4521199"/>
                  </a:moveTo>
                  <a:lnTo>
                    <a:pt x="3216118" y="4521199"/>
                  </a:lnTo>
                  <a:lnTo>
                    <a:pt x="3349818" y="4483099"/>
                  </a:lnTo>
                  <a:lnTo>
                    <a:pt x="3391850" y="4457699"/>
                  </a:lnTo>
                  <a:lnTo>
                    <a:pt x="7075794" y="2336799"/>
                  </a:lnTo>
                  <a:lnTo>
                    <a:pt x="7075794" y="2755899"/>
                  </a:lnTo>
                  <a:lnTo>
                    <a:pt x="4016365" y="4521199"/>
                  </a:lnTo>
                  <a:close/>
                </a:path>
                <a:path w="7075805" h="4914900">
                  <a:moveTo>
                    <a:pt x="3249739" y="4622799"/>
                  </a:moveTo>
                  <a:lnTo>
                    <a:pt x="3141752" y="4622799"/>
                  </a:lnTo>
                  <a:lnTo>
                    <a:pt x="3039533" y="4597399"/>
                  </a:lnTo>
                  <a:lnTo>
                    <a:pt x="2990078" y="4571999"/>
                  </a:lnTo>
                  <a:lnTo>
                    <a:pt x="2942529" y="4559299"/>
                  </a:lnTo>
                  <a:lnTo>
                    <a:pt x="137931" y="2933699"/>
                  </a:lnTo>
                  <a:lnTo>
                    <a:pt x="128885" y="2933699"/>
                  </a:lnTo>
                  <a:lnTo>
                    <a:pt x="120428" y="2920999"/>
                  </a:lnTo>
                  <a:lnTo>
                    <a:pt x="112362" y="2920999"/>
                  </a:lnTo>
                  <a:lnTo>
                    <a:pt x="104493" y="2908299"/>
                  </a:lnTo>
                  <a:lnTo>
                    <a:pt x="300594" y="2908299"/>
                  </a:lnTo>
                  <a:lnTo>
                    <a:pt x="2994776" y="4457699"/>
                  </a:lnTo>
                  <a:lnTo>
                    <a:pt x="3036808" y="4483099"/>
                  </a:lnTo>
                  <a:lnTo>
                    <a:pt x="3170508" y="4521199"/>
                  </a:lnTo>
                  <a:lnTo>
                    <a:pt x="4016365" y="4521199"/>
                  </a:lnTo>
                  <a:lnTo>
                    <a:pt x="3862292" y="4610099"/>
                  </a:lnTo>
                  <a:lnTo>
                    <a:pt x="3277953" y="4610099"/>
                  </a:lnTo>
                  <a:lnTo>
                    <a:pt x="3249739" y="4622799"/>
                  </a:lnTo>
                  <a:close/>
                </a:path>
                <a:path w="7075805" h="4914900">
                  <a:moveTo>
                    <a:pt x="3510128" y="4813299"/>
                  </a:moveTo>
                  <a:lnTo>
                    <a:pt x="3215187" y="4813299"/>
                  </a:lnTo>
                  <a:lnTo>
                    <a:pt x="3306166" y="4787899"/>
                  </a:lnTo>
                  <a:lnTo>
                    <a:pt x="3306166" y="4610099"/>
                  </a:lnTo>
                  <a:lnTo>
                    <a:pt x="3862292" y="4610099"/>
                  </a:lnTo>
                  <a:lnTo>
                    <a:pt x="3510128" y="4813299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5476454"/>
            <a:ext cx="95250" cy="9524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34070" y="5238964"/>
            <a:ext cx="788352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50" dirty="0">
                <a:latin typeface="Trebuchet MS"/>
                <a:cs typeface="Trebuchet MS"/>
              </a:rPr>
              <a:t>Customer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demographics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and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financial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information </a:t>
            </a:r>
            <a:r>
              <a:rPr sz="2400" spc="50" dirty="0">
                <a:latin typeface="Trebuchet MS"/>
                <a:cs typeface="Trebuchet MS"/>
              </a:rPr>
              <a:t>Customer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demographics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and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financial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information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group </a:t>
            </a:r>
            <a:r>
              <a:rPr sz="2400" spc="65" dirty="0">
                <a:latin typeface="Trebuchet MS"/>
                <a:cs typeface="Trebuchet MS"/>
              </a:rPr>
              <a:t>by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credit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scores</a:t>
            </a:r>
            <a:endParaRPr sz="2400">
              <a:latin typeface="Trebuchet MS"/>
              <a:cs typeface="Trebuchet MS"/>
            </a:endParaRPr>
          </a:p>
          <a:p>
            <a:pPr marL="12700" marR="946785">
              <a:lnSpc>
                <a:spcPct val="114599"/>
              </a:lnSpc>
            </a:pPr>
            <a:r>
              <a:rPr sz="2400" spc="50" dirty="0">
                <a:latin typeface="Trebuchet MS"/>
                <a:cs typeface="Trebuchet MS"/>
              </a:rPr>
              <a:t>Customer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financial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information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group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by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payment behavior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5895554"/>
            <a:ext cx="95250" cy="952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6733754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36702" y="1032858"/>
            <a:ext cx="721360" cy="408940"/>
            <a:chOff x="16536702" y="1032858"/>
            <a:chExt cx="721360" cy="408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2629" y="1032858"/>
              <a:ext cx="342809" cy="2532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36695" y="1171091"/>
              <a:ext cx="721360" cy="270510"/>
            </a:xfrm>
            <a:custGeom>
              <a:avLst/>
              <a:gdLst/>
              <a:ahLst/>
              <a:cxnLst/>
              <a:rect l="l" t="t" r="r" b="b"/>
              <a:pathLst>
                <a:path w="721359" h="270509">
                  <a:moveTo>
                    <a:pt x="255714" y="68630"/>
                  </a:moveTo>
                  <a:lnTo>
                    <a:pt x="248958" y="61950"/>
                  </a:lnTo>
                  <a:lnTo>
                    <a:pt x="228752" y="44843"/>
                  </a:lnTo>
                  <a:lnTo>
                    <a:pt x="218592" y="36233"/>
                  </a:lnTo>
                  <a:lnTo>
                    <a:pt x="187350" y="18161"/>
                  </a:lnTo>
                  <a:lnTo>
                    <a:pt x="155333" y="7772"/>
                  </a:lnTo>
                  <a:lnTo>
                    <a:pt x="122682" y="5118"/>
                  </a:lnTo>
                  <a:lnTo>
                    <a:pt x="75603" y="14846"/>
                  </a:lnTo>
                  <a:lnTo>
                    <a:pt x="38963" y="33921"/>
                  </a:lnTo>
                  <a:lnTo>
                    <a:pt x="5372" y="62458"/>
                  </a:lnTo>
                  <a:lnTo>
                    <a:pt x="0" y="68630"/>
                  </a:lnTo>
                  <a:lnTo>
                    <a:pt x="5372" y="74790"/>
                  </a:lnTo>
                  <a:lnTo>
                    <a:pt x="14846" y="84340"/>
                  </a:lnTo>
                  <a:lnTo>
                    <a:pt x="38963" y="103339"/>
                  </a:lnTo>
                  <a:lnTo>
                    <a:pt x="75603" y="122402"/>
                  </a:lnTo>
                  <a:lnTo>
                    <a:pt x="122682" y="132130"/>
                  </a:lnTo>
                  <a:lnTo>
                    <a:pt x="123545" y="132067"/>
                  </a:lnTo>
                  <a:lnTo>
                    <a:pt x="155333" y="129476"/>
                  </a:lnTo>
                  <a:lnTo>
                    <a:pt x="187350" y="119087"/>
                  </a:lnTo>
                  <a:lnTo>
                    <a:pt x="218592" y="101015"/>
                  </a:lnTo>
                  <a:lnTo>
                    <a:pt x="248958" y="75298"/>
                  </a:lnTo>
                  <a:lnTo>
                    <a:pt x="255714" y="68630"/>
                  </a:lnTo>
                  <a:close/>
                </a:path>
                <a:path w="721359" h="270509">
                  <a:moveTo>
                    <a:pt x="355257" y="88938"/>
                  </a:moveTo>
                  <a:lnTo>
                    <a:pt x="276225" y="99758"/>
                  </a:lnTo>
                  <a:lnTo>
                    <a:pt x="228447" y="126428"/>
                  </a:lnTo>
                  <a:lnTo>
                    <a:pt x="198399" y="162166"/>
                  </a:lnTo>
                  <a:lnTo>
                    <a:pt x="192595" y="175602"/>
                  </a:lnTo>
                  <a:lnTo>
                    <a:pt x="181991" y="200113"/>
                  </a:lnTo>
                  <a:lnTo>
                    <a:pt x="175158" y="233426"/>
                  </a:lnTo>
                  <a:lnTo>
                    <a:pt x="173786" y="255244"/>
                  </a:lnTo>
                  <a:lnTo>
                    <a:pt x="173786" y="259308"/>
                  </a:lnTo>
                  <a:lnTo>
                    <a:pt x="174523" y="269760"/>
                  </a:lnTo>
                  <a:lnTo>
                    <a:pt x="175158" y="269798"/>
                  </a:lnTo>
                  <a:lnTo>
                    <a:pt x="181991" y="270268"/>
                  </a:lnTo>
                  <a:lnTo>
                    <a:pt x="226606" y="266750"/>
                  </a:lnTo>
                  <a:lnTo>
                    <a:pt x="265988" y="254330"/>
                  </a:lnTo>
                  <a:lnTo>
                    <a:pt x="306158" y="227926"/>
                  </a:lnTo>
                  <a:lnTo>
                    <a:pt x="342671" y="172974"/>
                  </a:lnTo>
                  <a:lnTo>
                    <a:pt x="355257" y="98437"/>
                  </a:lnTo>
                  <a:lnTo>
                    <a:pt x="355257" y="88938"/>
                  </a:lnTo>
                  <a:close/>
                </a:path>
                <a:path w="721359" h="270509">
                  <a:moveTo>
                    <a:pt x="547408" y="254673"/>
                  </a:moveTo>
                  <a:lnTo>
                    <a:pt x="539191" y="199542"/>
                  </a:lnTo>
                  <a:lnTo>
                    <a:pt x="522795" y="161607"/>
                  </a:lnTo>
                  <a:lnTo>
                    <a:pt x="492747" y="125869"/>
                  </a:lnTo>
                  <a:lnTo>
                    <a:pt x="444969" y="99199"/>
                  </a:lnTo>
                  <a:lnTo>
                    <a:pt x="375373" y="88430"/>
                  </a:lnTo>
                  <a:lnTo>
                    <a:pt x="365925" y="88366"/>
                  </a:lnTo>
                  <a:lnTo>
                    <a:pt x="365925" y="97866"/>
                  </a:lnTo>
                  <a:lnTo>
                    <a:pt x="369214" y="137528"/>
                  </a:lnTo>
                  <a:lnTo>
                    <a:pt x="378523" y="172402"/>
                  </a:lnTo>
                  <a:lnTo>
                    <a:pt x="384937" y="184975"/>
                  </a:lnTo>
                  <a:lnTo>
                    <a:pt x="393814" y="202387"/>
                  </a:lnTo>
                  <a:lnTo>
                    <a:pt x="455206" y="253758"/>
                  </a:lnTo>
                  <a:lnTo>
                    <a:pt x="494588" y="266192"/>
                  </a:lnTo>
                  <a:lnTo>
                    <a:pt x="525081" y="269798"/>
                  </a:lnTo>
                  <a:lnTo>
                    <a:pt x="528599" y="269786"/>
                  </a:lnTo>
                  <a:lnTo>
                    <a:pt x="539191" y="269709"/>
                  </a:lnTo>
                  <a:lnTo>
                    <a:pt x="546671" y="269163"/>
                  </a:lnTo>
                  <a:lnTo>
                    <a:pt x="547408" y="258724"/>
                  </a:lnTo>
                  <a:lnTo>
                    <a:pt x="547408" y="254673"/>
                  </a:lnTo>
                  <a:close/>
                </a:path>
                <a:path w="721359" h="270509">
                  <a:moveTo>
                    <a:pt x="721194" y="63512"/>
                  </a:moveTo>
                  <a:lnTo>
                    <a:pt x="715810" y="57340"/>
                  </a:lnTo>
                  <a:lnTo>
                    <a:pt x="706335" y="47802"/>
                  </a:lnTo>
                  <a:lnTo>
                    <a:pt x="695566" y="39319"/>
                  </a:lnTo>
                  <a:lnTo>
                    <a:pt x="695566" y="63512"/>
                  </a:lnTo>
                  <a:lnTo>
                    <a:pt x="681050" y="75831"/>
                  </a:lnTo>
                  <a:lnTo>
                    <a:pt x="659142" y="90195"/>
                  </a:lnTo>
                  <a:lnTo>
                    <a:pt x="630974" y="102412"/>
                  </a:lnTo>
                  <a:lnTo>
                    <a:pt x="597636" y="108267"/>
                  </a:lnTo>
                  <a:lnTo>
                    <a:pt x="570776" y="106184"/>
                  </a:lnTo>
                  <a:lnTo>
                    <a:pt x="544233" y="97993"/>
                  </a:lnTo>
                  <a:lnTo>
                    <a:pt x="518096" y="83769"/>
                  </a:lnTo>
                  <a:lnTo>
                    <a:pt x="492442" y="63512"/>
                  </a:lnTo>
                  <a:lnTo>
                    <a:pt x="518096" y="43256"/>
                  </a:lnTo>
                  <a:lnTo>
                    <a:pt x="544233" y="29019"/>
                  </a:lnTo>
                  <a:lnTo>
                    <a:pt x="570776" y="20840"/>
                  </a:lnTo>
                  <a:lnTo>
                    <a:pt x="597636" y="18757"/>
                  </a:lnTo>
                  <a:lnTo>
                    <a:pt x="630974" y="24612"/>
                  </a:lnTo>
                  <a:lnTo>
                    <a:pt x="659142" y="36817"/>
                  </a:lnTo>
                  <a:lnTo>
                    <a:pt x="681050" y="51193"/>
                  </a:lnTo>
                  <a:lnTo>
                    <a:pt x="695566" y="63512"/>
                  </a:lnTo>
                  <a:lnTo>
                    <a:pt x="695566" y="39319"/>
                  </a:lnTo>
                  <a:lnTo>
                    <a:pt x="682231" y="28803"/>
                  </a:lnTo>
                  <a:lnTo>
                    <a:pt x="645591" y="9740"/>
                  </a:lnTo>
                  <a:lnTo>
                    <a:pt x="598512" y="0"/>
                  </a:lnTo>
                  <a:lnTo>
                    <a:pt x="597636" y="76"/>
                  </a:lnTo>
                  <a:lnTo>
                    <a:pt x="565848" y="2654"/>
                  </a:lnTo>
                  <a:lnTo>
                    <a:pt x="533844" y="13042"/>
                  </a:lnTo>
                  <a:lnTo>
                    <a:pt x="502602" y="31127"/>
                  </a:lnTo>
                  <a:lnTo>
                    <a:pt x="472236" y="56832"/>
                  </a:lnTo>
                  <a:lnTo>
                    <a:pt x="465480" y="63512"/>
                  </a:lnTo>
                  <a:lnTo>
                    <a:pt x="472236" y="70180"/>
                  </a:lnTo>
                  <a:lnTo>
                    <a:pt x="492442" y="87287"/>
                  </a:lnTo>
                  <a:lnTo>
                    <a:pt x="502602" y="95897"/>
                  </a:lnTo>
                  <a:lnTo>
                    <a:pt x="533844" y="113969"/>
                  </a:lnTo>
                  <a:lnTo>
                    <a:pt x="565848" y="124358"/>
                  </a:lnTo>
                  <a:lnTo>
                    <a:pt x="598512" y="127012"/>
                  </a:lnTo>
                  <a:lnTo>
                    <a:pt x="645591" y="117284"/>
                  </a:lnTo>
                  <a:lnTo>
                    <a:pt x="682231" y="98221"/>
                  </a:lnTo>
                  <a:lnTo>
                    <a:pt x="695566" y="87706"/>
                  </a:lnTo>
                  <a:lnTo>
                    <a:pt x="706335" y="79222"/>
                  </a:lnTo>
                  <a:lnTo>
                    <a:pt x="715810" y="69672"/>
                  </a:lnTo>
                  <a:lnTo>
                    <a:pt x="721194" y="63512"/>
                  </a:lnTo>
                  <a:close/>
                </a:path>
              </a:pathLst>
            </a:custGeom>
            <a:solidFill>
              <a:srgbClr val="E6E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0481" y="1033424"/>
              <a:ext cx="181481" cy="18143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49106" y="6390761"/>
            <a:ext cx="4448810" cy="2867660"/>
          </a:xfrm>
          <a:custGeom>
            <a:avLst/>
            <a:gdLst/>
            <a:ahLst/>
            <a:cxnLst/>
            <a:rect l="l" t="t" r="r" b="b"/>
            <a:pathLst>
              <a:path w="4448809" h="2867659">
                <a:moveTo>
                  <a:pt x="4448248" y="2867538"/>
                </a:moveTo>
                <a:lnTo>
                  <a:pt x="0" y="2867538"/>
                </a:lnTo>
                <a:lnTo>
                  <a:pt x="0" y="0"/>
                </a:lnTo>
                <a:lnTo>
                  <a:pt x="4448248" y="0"/>
                </a:lnTo>
                <a:lnTo>
                  <a:pt x="4448248" y="2867538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935" dirty="0"/>
              <a:t>1.</a:t>
            </a:r>
            <a:r>
              <a:rPr spc="-969" dirty="0"/>
              <a:t> </a:t>
            </a:r>
            <a:r>
              <a:rPr dirty="0"/>
              <a:t>Customer</a:t>
            </a:r>
            <a:r>
              <a:rPr spc="-965" dirty="0"/>
              <a:t> </a:t>
            </a:r>
            <a:r>
              <a:rPr spc="-10" dirty="0"/>
              <a:t>demographics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73717" y="7863985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73717" y="8321185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73717" y="8778385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2549861" y="5965087"/>
            <a:ext cx="1147445" cy="574040"/>
          </a:xfrm>
          <a:custGeom>
            <a:avLst/>
            <a:gdLst/>
            <a:ahLst/>
            <a:cxnLst/>
            <a:rect l="l" t="t" r="r" b="b"/>
            <a:pathLst>
              <a:path w="1147444" h="574040">
                <a:moveTo>
                  <a:pt x="191211" y="191198"/>
                </a:moveTo>
                <a:lnTo>
                  <a:pt x="0" y="191198"/>
                </a:lnTo>
                <a:lnTo>
                  <a:pt x="0" y="382409"/>
                </a:lnTo>
                <a:lnTo>
                  <a:pt x="191211" y="382409"/>
                </a:lnTo>
                <a:lnTo>
                  <a:pt x="191211" y="191198"/>
                </a:lnTo>
                <a:close/>
              </a:path>
              <a:path w="1147444" h="574040">
                <a:moveTo>
                  <a:pt x="382422" y="382409"/>
                </a:moveTo>
                <a:lnTo>
                  <a:pt x="191211" y="382409"/>
                </a:lnTo>
                <a:lnTo>
                  <a:pt x="191211" y="573620"/>
                </a:lnTo>
                <a:lnTo>
                  <a:pt x="382422" y="573620"/>
                </a:lnTo>
                <a:lnTo>
                  <a:pt x="382422" y="382409"/>
                </a:lnTo>
                <a:close/>
              </a:path>
              <a:path w="1147444" h="574040">
                <a:moveTo>
                  <a:pt x="382422" y="0"/>
                </a:moveTo>
                <a:lnTo>
                  <a:pt x="191211" y="0"/>
                </a:lnTo>
                <a:lnTo>
                  <a:pt x="191211" y="191198"/>
                </a:lnTo>
                <a:lnTo>
                  <a:pt x="382422" y="191198"/>
                </a:lnTo>
                <a:lnTo>
                  <a:pt x="382422" y="0"/>
                </a:lnTo>
                <a:close/>
              </a:path>
              <a:path w="1147444" h="574040">
                <a:moveTo>
                  <a:pt x="764832" y="191198"/>
                </a:moveTo>
                <a:lnTo>
                  <a:pt x="573620" y="191198"/>
                </a:lnTo>
                <a:lnTo>
                  <a:pt x="382422" y="191198"/>
                </a:lnTo>
                <a:lnTo>
                  <a:pt x="382422" y="382409"/>
                </a:lnTo>
                <a:lnTo>
                  <a:pt x="573620" y="382409"/>
                </a:lnTo>
                <a:lnTo>
                  <a:pt x="764832" y="382409"/>
                </a:lnTo>
                <a:lnTo>
                  <a:pt x="764832" y="191198"/>
                </a:lnTo>
                <a:close/>
              </a:path>
              <a:path w="1147444" h="574040">
                <a:moveTo>
                  <a:pt x="956043" y="382409"/>
                </a:moveTo>
                <a:lnTo>
                  <a:pt x="764832" y="382409"/>
                </a:lnTo>
                <a:lnTo>
                  <a:pt x="764832" y="573620"/>
                </a:lnTo>
                <a:lnTo>
                  <a:pt x="956043" y="573620"/>
                </a:lnTo>
                <a:lnTo>
                  <a:pt x="956043" y="382409"/>
                </a:lnTo>
                <a:close/>
              </a:path>
              <a:path w="1147444" h="574040">
                <a:moveTo>
                  <a:pt x="956043" y="0"/>
                </a:moveTo>
                <a:lnTo>
                  <a:pt x="764832" y="0"/>
                </a:lnTo>
                <a:lnTo>
                  <a:pt x="764832" y="191198"/>
                </a:lnTo>
                <a:lnTo>
                  <a:pt x="956043" y="191198"/>
                </a:lnTo>
                <a:lnTo>
                  <a:pt x="956043" y="0"/>
                </a:lnTo>
                <a:close/>
              </a:path>
              <a:path w="1147444" h="574040">
                <a:moveTo>
                  <a:pt x="1147254" y="191198"/>
                </a:moveTo>
                <a:lnTo>
                  <a:pt x="956043" y="191198"/>
                </a:lnTo>
                <a:lnTo>
                  <a:pt x="956043" y="382409"/>
                </a:lnTo>
                <a:lnTo>
                  <a:pt x="1147254" y="382409"/>
                </a:lnTo>
                <a:lnTo>
                  <a:pt x="1147254" y="191198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449106" y="6538699"/>
            <a:ext cx="4448810" cy="27197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38455" marR="422909">
              <a:lnSpc>
                <a:spcPct val="116100"/>
              </a:lnSpc>
              <a:spcBef>
                <a:spcPts val="145"/>
              </a:spcBef>
            </a:pPr>
            <a:r>
              <a:rPr sz="2800" b="1" u="sng" spc="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Customer</a:t>
            </a:r>
            <a:r>
              <a:rPr sz="2800" b="1" u="sng" spc="-2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credit</a:t>
            </a:r>
            <a:r>
              <a:rPr sz="2800" b="1" u="sng" spc="-2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score</a:t>
            </a:r>
            <a:r>
              <a:rPr sz="2800" b="1" spc="-10" dirty="0">
                <a:latin typeface="Trebuchet MS"/>
                <a:cs typeface="Trebuchet MS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distribution</a:t>
            </a:r>
            <a:endParaRPr sz="2800">
              <a:latin typeface="Trebuchet MS"/>
              <a:cs typeface="Trebuchet MS"/>
            </a:endParaRPr>
          </a:p>
          <a:p>
            <a:pPr marL="704850" marR="2188210">
              <a:lnSpc>
                <a:spcPct val="107100"/>
              </a:lnSpc>
              <a:spcBef>
                <a:spcPts val="650"/>
              </a:spcBef>
            </a:pPr>
            <a:r>
              <a:rPr sz="2800" b="1" i="1" spc="-10" dirty="0">
                <a:latin typeface="Trebuchet MS"/>
                <a:cs typeface="Trebuchet MS"/>
              </a:rPr>
              <a:t>Standard </a:t>
            </a:r>
            <a:r>
              <a:rPr sz="2800" b="1" i="1" spc="-20" dirty="0">
                <a:latin typeface="Trebuchet MS"/>
                <a:cs typeface="Trebuchet MS"/>
              </a:rPr>
              <a:t>Poor Good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32A8CC-99F1-BD86-A420-6033681CB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486" y="2732752"/>
            <a:ext cx="11420406" cy="70387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38662A-F52A-A802-8FEE-88A7068C2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8266" y="3048465"/>
            <a:ext cx="2815317" cy="2150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36702" y="1032858"/>
            <a:ext cx="721360" cy="408940"/>
            <a:chOff x="16536702" y="1032858"/>
            <a:chExt cx="721360" cy="408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2629" y="1032858"/>
              <a:ext cx="342809" cy="2532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36695" y="1171091"/>
              <a:ext cx="721360" cy="270510"/>
            </a:xfrm>
            <a:custGeom>
              <a:avLst/>
              <a:gdLst/>
              <a:ahLst/>
              <a:cxnLst/>
              <a:rect l="l" t="t" r="r" b="b"/>
              <a:pathLst>
                <a:path w="721359" h="270509">
                  <a:moveTo>
                    <a:pt x="255714" y="68630"/>
                  </a:moveTo>
                  <a:lnTo>
                    <a:pt x="248958" y="61950"/>
                  </a:lnTo>
                  <a:lnTo>
                    <a:pt x="228752" y="44843"/>
                  </a:lnTo>
                  <a:lnTo>
                    <a:pt x="218592" y="36233"/>
                  </a:lnTo>
                  <a:lnTo>
                    <a:pt x="187350" y="18161"/>
                  </a:lnTo>
                  <a:lnTo>
                    <a:pt x="155333" y="7772"/>
                  </a:lnTo>
                  <a:lnTo>
                    <a:pt x="122682" y="5118"/>
                  </a:lnTo>
                  <a:lnTo>
                    <a:pt x="75603" y="14846"/>
                  </a:lnTo>
                  <a:lnTo>
                    <a:pt x="38963" y="33921"/>
                  </a:lnTo>
                  <a:lnTo>
                    <a:pt x="5372" y="62458"/>
                  </a:lnTo>
                  <a:lnTo>
                    <a:pt x="0" y="68630"/>
                  </a:lnTo>
                  <a:lnTo>
                    <a:pt x="5372" y="74790"/>
                  </a:lnTo>
                  <a:lnTo>
                    <a:pt x="14846" y="84340"/>
                  </a:lnTo>
                  <a:lnTo>
                    <a:pt x="38963" y="103339"/>
                  </a:lnTo>
                  <a:lnTo>
                    <a:pt x="75603" y="122402"/>
                  </a:lnTo>
                  <a:lnTo>
                    <a:pt x="122682" y="132130"/>
                  </a:lnTo>
                  <a:lnTo>
                    <a:pt x="123545" y="132067"/>
                  </a:lnTo>
                  <a:lnTo>
                    <a:pt x="155333" y="129476"/>
                  </a:lnTo>
                  <a:lnTo>
                    <a:pt x="187350" y="119087"/>
                  </a:lnTo>
                  <a:lnTo>
                    <a:pt x="218592" y="101015"/>
                  </a:lnTo>
                  <a:lnTo>
                    <a:pt x="248958" y="75298"/>
                  </a:lnTo>
                  <a:lnTo>
                    <a:pt x="255714" y="68630"/>
                  </a:lnTo>
                  <a:close/>
                </a:path>
                <a:path w="721359" h="270509">
                  <a:moveTo>
                    <a:pt x="355257" y="88938"/>
                  </a:moveTo>
                  <a:lnTo>
                    <a:pt x="276225" y="99758"/>
                  </a:lnTo>
                  <a:lnTo>
                    <a:pt x="228447" y="126428"/>
                  </a:lnTo>
                  <a:lnTo>
                    <a:pt x="198399" y="162166"/>
                  </a:lnTo>
                  <a:lnTo>
                    <a:pt x="192595" y="175602"/>
                  </a:lnTo>
                  <a:lnTo>
                    <a:pt x="181991" y="200113"/>
                  </a:lnTo>
                  <a:lnTo>
                    <a:pt x="175158" y="233426"/>
                  </a:lnTo>
                  <a:lnTo>
                    <a:pt x="173786" y="255244"/>
                  </a:lnTo>
                  <a:lnTo>
                    <a:pt x="173786" y="259308"/>
                  </a:lnTo>
                  <a:lnTo>
                    <a:pt x="174523" y="269760"/>
                  </a:lnTo>
                  <a:lnTo>
                    <a:pt x="175158" y="269798"/>
                  </a:lnTo>
                  <a:lnTo>
                    <a:pt x="181991" y="270268"/>
                  </a:lnTo>
                  <a:lnTo>
                    <a:pt x="226606" y="266750"/>
                  </a:lnTo>
                  <a:lnTo>
                    <a:pt x="265988" y="254330"/>
                  </a:lnTo>
                  <a:lnTo>
                    <a:pt x="306158" y="227926"/>
                  </a:lnTo>
                  <a:lnTo>
                    <a:pt x="342671" y="172974"/>
                  </a:lnTo>
                  <a:lnTo>
                    <a:pt x="355257" y="98437"/>
                  </a:lnTo>
                  <a:lnTo>
                    <a:pt x="355257" y="88938"/>
                  </a:lnTo>
                  <a:close/>
                </a:path>
                <a:path w="721359" h="270509">
                  <a:moveTo>
                    <a:pt x="547408" y="254673"/>
                  </a:moveTo>
                  <a:lnTo>
                    <a:pt x="539191" y="199542"/>
                  </a:lnTo>
                  <a:lnTo>
                    <a:pt x="522795" y="161607"/>
                  </a:lnTo>
                  <a:lnTo>
                    <a:pt x="492747" y="125869"/>
                  </a:lnTo>
                  <a:lnTo>
                    <a:pt x="444969" y="99199"/>
                  </a:lnTo>
                  <a:lnTo>
                    <a:pt x="375373" y="88430"/>
                  </a:lnTo>
                  <a:lnTo>
                    <a:pt x="365925" y="88366"/>
                  </a:lnTo>
                  <a:lnTo>
                    <a:pt x="365925" y="97866"/>
                  </a:lnTo>
                  <a:lnTo>
                    <a:pt x="369214" y="137528"/>
                  </a:lnTo>
                  <a:lnTo>
                    <a:pt x="378523" y="172402"/>
                  </a:lnTo>
                  <a:lnTo>
                    <a:pt x="384937" y="184975"/>
                  </a:lnTo>
                  <a:lnTo>
                    <a:pt x="393814" y="202387"/>
                  </a:lnTo>
                  <a:lnTo>
                    <a:pt x="455206" y="253758"/>
                  </a:lnTo>
                  <a:lnTo>
                    <a:pt x="494588" y="266192"/>
                  </a:lnTo>
                  <a:lnTo>
                    <a:pt x="525081" y="269798"/>
                  </a:lnTo>
                  <a:lnTo>
                    <a:pt x="528599" y="269786"/>
                  </a:lnTo>
                  <a:lnTo>
                    <a:pt x="539191" y="269709"/>
                  </a:lnTo>
                  <a:lnTo>
                    <a:pt x="546671" y="269163"/>
                  </a:lnTo>
                  <a:lnTo>
                    <a:pt x="547408" y="258724"/>
                  </a:lnTo>
                  <a:lnTo>
                    <a:pt x="547408" y="254673"/>
                  </a:lnTo>
                  <a:close/>
                </a:path>
                <a:path w="721359" h="270509">
                  <a:moveTo>
                    <a:pt x="721194" y="63512"/>
                  </a:moveTo>
                  <a:lnTo>
                    <a:pt x="715810" y="57340"/>
                  </a:lnTo>
                  <a:lnTo>
                    <a:pt x="706335" y="47802"/>
                  </a:lnTo>
                  <a:lnTo>
                    <a:pt x="695566" y="39319"/>
                  </a:lnTo>
                  <a:lnTo>
                    <a:pt x="695566" y="63512"/>
                  </a:lnTo>
                  <a:lnTo>
                    <a:pt x="681050" y="75831"/>
                  </a:lnTo>
                  <a:lnTo>
                    <a:pt x="659142" y="90195"/>
                  </a:lnTo>
                  <a:lnTo>
                    <a:pt x="630974" y="102412"/>
                  </a:lnTo>
                  <a:lnTo>
                    <a:pt x="597636" y="108267"/>
                  </a:lnTo>
                  <a:lnTo>
                    <a:pt x="570776" y="106184"/>
                  </a:lnTo>
                  <a:lnTo>
                    <a:pt x="544233" y="97993"/>
                  </a:lnTo>
                  <a:lnTo>
                    <a:pt x="518096" y="83769"/>
                  </a:lnTo>
                  <a:lnTo>
                    <a:pt x="492442" y="63512"/>
                  </a:lnTo>
                  <a:lnTo>
                    <a:pt x="518096" y="43256"/>
                  </a:lnTo>
                  <a:lnTo>
                    <a:pt x="544233" y="29019"/>
                  </a:lnTo>
                  <a:lnTo>
                    <a:pt x="570776" y="20840"/>
                  </a:lnTo>
                  <a:lnTo>
                    <a:pt x="597636" y="18757"/>
                  </a:lnTo>
                  <a:lnTo>
                    <a:pt x="630974" y="24612"/>
                  </a:lnTo>
                  <a:lnTo>
                    <a:pt x="659142" y="36817"/>
                  </a:lnTo>
                  <a:lnTo>
                    <a:pt x="681050" y="51193"/>
                  </a:lnTo>
                  <a:lnTo>
                    <a:pt x="695566" y="63512"/>
                  </a:lnTo>
                  <a:lnTo>
                    <a:pt x="695566" y="39319"/>
                  </a:lnTo>
                  <a:lnTo>
                    <a:pt x="682231" y="28803"/>
                  </a:lnTo>
                  <a:lnTo>
                    <a:pt x="645591" y="9740"/>
                  </a:lnTo>
                  <a:lnTo>
                    <a:pt x="598512" y="0"/>
                  </a:lnTo>
                  <a:lnTo>
                    <a:pt x="597636" y="76"/>
                  </a:lnTo>
                  <a:lnTo>
                    <a:pt x="565848" y="2654"/>
                  </a:lnTo>
                  <a:lnTo>
                    <a:pt x="533844" y="13042"/>
                  </a:lnTo>
                  <a:lnTo>
                    <a:pt x="502602" y="31127"/>
                  </a:lnTo>
                  <a:lnTo>
                    <a:pt x="472236" y="56832"/>
                  </a:lnTo>
                  <a:lnTo>
                    <a:pt x="465480" y="63512"/>
                  </a:lnTo>
                  <a:lnTo>
                    <a:pt x="472236" y="70180"/>
                  </a:lnTo>
                  <a:lnTo>
                    <a:pt x="492442" y="87287"/>
                  </a:lnTo>
                  <a:lnTo>
                    <a:pt x="502602" y="95897"/>
                  </a:lnTo>
                  <a:lnTo>
                    <a:pt x="533844" y="113969"/>
                  </a:lnTo>
                  <a:lnTo>
                    <a:pt x="565848" y="124358"/>
                  </a:lnTo>
                  <a:lnTo>
                    <a:pt x="598512" y="127012"/>
                  </a:lnTo>
                  <a:lnTo>
                    <a:pt x="645591" y="117284"/>
                  </a:lnTo>
                  <a:lnTo>
                    <a:pt x="682231" y="98221"/>
                  </a:lnTo>
                  <a:lnTo>
                    <a:pt x="695566" y="87706"/>
                  </a:lnTo>
                  <a:lnTo>
                    <a:pt x="706335" y="79222"/>
                  </a:lnTo>
                  <a:lnTo>
                    <a:pt x="715810" y="69672"/>
                  </a:lnTo>
                  <a:lnTo>
                    <a:pt x="721194" y="63512"/>
                  </a:lnTo>
                  <a:close/>
                </a:path>
              </a:pathLst>
            </a:custGeom>
            <a:solidFill>
              <a:srgbClr val="E6E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0481" y="1033424"/>
              <a:ext cx="181481" cy="18143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765932" y="5550934"/>
            <a:ext cx="4493895" cy="3707765"/>
          </a:xfrm>
          <a:custGeom>
            <a:avLst/>
            <a:gdLst/>
            <a:ahLst/>
            <a:cxnLst/>
            <a:rect l="l" t="t" r="r" b="b"/>
            <a:pathLst>
              <a:path w="4493894" h="3707765">
                <a:moveTo>
                  <a:pt x="4493366" y="3707364"/>
                </a:moveTo>
                <a:lnTo>
                  <a:pt x="0" y="3707364"/>
                </a:lnTo>
                <a:lnTo>
                  <a:pt x="0" y="0"/>
                </a:lnTo>
                <a:lnTo>
                  <a:pt x="4493366" y="0"/>
                </a:lnTo>
                <a:lnTo>
                  <a:pt x="4493366" y="3707364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04206" y="514350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191208" y="191208"/>
                </a:moveTo>
                <a:lnTo>
                  <a:pt x="0" y="191208"/>
                </a:lnTo>
                <a:lnTo>
                  <a:pt x="0" y="0"/>
                </a:lnTo>
                <a:lnTo>
                  <a:pt x="191208" y="0"/>
                </a:lnTo>
                <a:lnTo>
                  <a:pt x="191208" y="191208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12992" y="5334710"/>
            <a:ext cx="574040" cy="382905"/>
          </a:xfrm>
          <a:custGeom>
            <a:avLst/>
            <a:gdLst/>
            <a:ahLst/>
            <a:cxnLst/>
            <a:rect l="l" t="t" r="r" b="b"/>
            <a:pathLst>
              <a:path w="574040" h="382904">
                <a:moveTo>
                  <a:pt x="191211" y="0"/>
                </a:moveTo>
                <a:lnTo>
                  <a:pt x="0" y="0"/>
                </a:lnTo>
                <a:lnTo>
                  <a:pt x="0" y="191211"/>
                </a:lnTo>
                <a:lnTo>
                  <a:pt x="191211" y="191211"/>
                </a:lnTo>
                <a:lnTo>
                  <a:pt x="191211" y="0"/>
                </a:lnTo>
                <a:close/>
              </a:path>
              <a:path w="574040" h="382904">
                <a:moveTo>
                  <a:pt x="382422" y="191211"/>
                </a:moveTo>
                <a:lnTo>
                  <a:pt x="191211" y="191211"/>
                </a:lnTo>
                <a:lnTo>
                  <a:pt x="191211" y="382422"/>
                </a:lnTo>
                <a:lnTo>
                  <a:pt x="382422" y="382422"/>
                </a:lnTo>
                <a:lnTo>
                  <a:pt x="382422" y="191211"/>
                </a:lnTo>
                <a:close/>
              </a:path>
              <a:path w="574040" h="382904">
                <a:moveTo>
                  <a:pt x="573620" y="0"/>
                </a:moveTo>
                <a:lnTo>
                  <a:pt x="382422" y="0"/>
                </a:lnTo>
                <a:lnTo>
                  <a:pt x="382422" y="191211"/>
                </a:lnTo>
                <a:lnTo>
                  <a:pt x="573620" y="191211"/>
                </a:lnTo>
                <a:lnTo>
                  <a:pt x="573620" y="0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30582" y="514350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191208" y="191208"/>
                </a:moveTo>
                <a:lnTo>
                  <a:pt x="0" y="191208"/>
                </a:lnTo>
                <a:lnTo>
                  <a:pt x="0" y="0"/>
                </a:lnTo>
                <a:lnTo>
                  <a:pt x="191208" y="0"/>
                </a:lnTo>
                <a:lnTo>
                  <a:pt x="191208" y="191208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39370" y="5334710"/>
            <a:ext cx="574040" cy="382905"/>
          </a:xfrm>
          <a:custGeom>
            <a:avLst/>
            <a:gdLst/>
            <a:ahLst/>
            <a:cxnLst/>
            <a:rect l="l" t="t" r="r" b="b"/>
            <a:pathLst>
              <a:path w="574040" h="382904">
                <a:moveTo>
                  <a:pt x="191211" y="0"/>
                </a:moveTo>
                <a:lnTo>
                  <a:pt x="0" y="0"/>
                </a:lnTo>
                <a:lnTo>
                  <a:pt x="0" y="191211"/>
                </a:lnTo>
                <a:lnTo>
                  <a:pt x="191211" y="191211"/>
                </a:lnTo>
                <a:lnTo>
                  <a:pt x="191211" y="0"/>
                </a:lnTo>
                <a:close/>
              </a:path>
              <a:path w="574040" h="382904">
                <a:moveTo>
                  <a:pt x="382409" y="191211"/>
                </a:moveTo>
                <a:lnTo>
                  <a:pt x="191211" y="191211"/>
                </a:lnTo>
                <a:lnTo>
                  <a:pt x="191211" y="382422"/>
                </a:lnTo>
                <a:lnTo>
                  <a:pt x="382409" y="382422"/>
                </a:lnTo>
                <a:lnTo>
                  <a:pt x="382409" y="191211"/>
                </a:lnTo>
                <a:close/>
              </a:path>
              <a:path w="574040" h="382904">
                <a:moveTo>
                  <a:pt x="573620" y="0"/>
                </a:moveTo>
                <a:lnTo>
                  <a:pt x="382409" y="0"/>
                </a:lnTo>
                <a:lnTo>
                  <a:pt x="382409" y="191211"/>
                </a:lnTo>
                <a:lnTo>
                  <a:pt x="573620" y="191211"/>
                </a:lnTo>
                <a:lnTo>
                  <a:pt x="573620" y="0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sz="5600" spc="-240" dirty="0"/>
              <a:t>2.</a:t>
            </a:r>
            <a:r>
              <a:rPr sz="5600" spc="-815" dirty="0"/>
              <a:t> </a:t>
            </a:r>
            <a:r>
              <a:rPr sz="5600" dirty="0"/>
              <a:t>Customer</a:t>
            </a:r>
            <a:r>
              <a:rPr sz="5600" spc="-810" dirty="0"/>
              <a:t> </a:t>
            </a:r>
            <a:r>
              <a:rPr sz="5600" spc="-30" dirty="0"/>
              <a:t>demographics</a:t>
            </a:r>
            <a:r>
              <a:rPr sz="5600" spc="-815" dirty="0"/>
              <a:t> </a:t>
            </a:r>
            <a:r>
              <a:rPr sz="5600" spc="-10" dirty="0"/>
              <a:t>and</a:t>
            </a:r>
            <a:r>
              <a:rPr sz="5600" spc="-810" dirty="0"/>
              <a:t> </a:t>
            </a:r>
            <a:r>
              <a:rPr sz="5600" spc="-45" dirty="0"/>
              <a:t>financial </a:t>
            </a:r>
            <a:r>
              <a:rPr sz="5600" spc="-135" dirty="0"/>
              <a:t>information</a:t>
            </a:r>
            <a:r>
              <a:rPr sz="5600" spc="-790" dirty="0"/>
              <a:t> </a:t>
            </a:r>
            <a:r>
              <a:rPr sz="5600" spc="-20" dirty="0"/>
              <a:t>group</a:t>
            </a:r>
            <a:r>
              <a:rPr sz="5600" spc="-790" dirty="0"/>
              <a:t> </a:t>
            </a:r>
            <a:r>
              <a:rPr sz="5600" dirty="0"/>
              <a:t>by</a:t>
            </a:r>
            <a:r>
              <a:rPr sz="5600" spc="-790" dirty="0"/>
              <a:t> </a:t>
            </a:r>
            <a:r>
              <a:rPr sz="5600" spc="-130" dirty="0"/>
              <a:t>credit</a:t>
            </a:r>
            <a:r>
              <a:rPr sz="5600" spc="-785" dirty="0"/>
              <a:t> </a:t>
            </a:r>
            <a:r>
              <a:rPr sz="5600" spc="-10" dirty="0"/>
              <a:t>scores</a:t>
            </a:r>
            <a:endParaRPr sz="5600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51682" y="6674631"/>
            <a:ext cx="104775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51682" y="7512831"/>
            <a:ext cx="104775" cy="1047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51682" y="8351031"/>
            <a:ext cx="104775" cy="1047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765932" y="5717124"/>
            <a:ext cx="4493895" cy="327134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551815" indent="-6985">
              <a:lnSpc>
                <a:spcPct val="100000"/>
              </a:lnSpc>
              <a:spcBef>
                <a:spcPts val="1260"/>
              </a:spcBef>
            </a:pPr>
            <a:r>
              <a:rPr sz="2800" b="1" u="sng" spc="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800" b="1" spc="165" dirty="0">
                <a:latin typeface="Trebuchet MS"/>
                <a:cs typeface="Trebuchet MS"/>
              </a:rPr>
              <a:t>g</a:t>
            </a:r>
            <a:r>
              <a:rPr sz="2800" b="1" u="sng" spc="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2800" b="1" u="sng" spc="-2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sz="2800" b="1" u="sng" spc="-25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credit</a:t>
            </a:r>
            <a:r>
              <a:rPr sz="2800" b="1" u="sng" spc="-25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score</a:t>
            </a:r>
            <a:endParaRPr sz="2800" dirty="0">
              <a:latin typeface="Trebuchet MS"/>
              <a:cs typeface="Trebuchet MS"/>
            </a:endParaRPr>
          </a:p>
          <a:p>
            <a:pPr marL="551815" marR="733425">
              <a:lnSpc>
                <a:spcPct val="107800"/>
              </a:lnSpc>
              <a:spcBef>
                <a:spcPts val="1330"/>
              </a:spcBef>
            </a:pPr>
            <a:r>
              <a:rPr sz="2550" b="1" i="1" spc="-55" dirty="0">
                <a:latin typeface="Trebuchet MS"/>
                <a:cs typeface="Trebuchet MS"/>
              </a:rPr>
              <a:t>Good:</a:t>
            </a:r>
            <a:r>
              <a:rPr sz="2550" b="1" i="1" spc="-215" dirty="0">
                <a:latin typeface="Trebuchet MS"/>
                <a:cs typeface="Trebuchet MS"/>
              </a:rPr>
              <a:t> </a:t>
            </a:r>
            <a:r>
              <a:rPr sz="2550" spc="85" dirty="0">
                <a:latin typeface="Trebuchet MS"/>
                <a:cs typeface="Trebuchet MS"/>
              </a:rPr>
              <a:t>Average</a:t>
            </a:r>
            <a:r>
              <a:rPr sz="2550" spc="-215" dirty="0">
                <a:latin typeface="Trebuchet MS"/>
                <a:cs typeface="Trebuchet MS"/>
              </a:rPr>
              <a:t> </a:t>
            </a:r>
            <a:r>
              <a:rPr sz="2550" spc="125" dirty="0">
                <a:latin typeface="Trebuchet MS"/>
                <a:cs typeface="Trebuchet MS"/>
              </a:rPr>
              <a:t>age</a:t>
            </a:r>
            <a:r>
              <a:rPr sz="2550" spc="-215" dirty="0">
                <a:latin typeface="Trebuchet MS"/>
                <a:cs typeface="Trebuchet MS"/>
              </a:rPr>
              <a:t> </a:t>
            </a:r>
            <a:r>
              <a:rPr sz="2550" spc="40" dirty="0">
                <a:latin typeface="Trebuchet MS"/>
                <a:cs typeface="Trebuchet MS"/>
              </a:rPr>
              <a:t>of </a:t>
            </a:r>
            <a:r>
              <a:rPr sz="2550" dirty="0">
                <a:latin typeface="Trebuchet MS"/>
                <a:cs typeface="Trebuchet MS"/>
              </a:rPr>
              <a:t>around</a:t>
            </a:r>
            <a:r>
              <a:rPr sz="2550" spc="-105" dirty="0">
                <a:latin typeface="Trebuchet MS"/>
                <a:cs typeface="Trebuchet MS"/>
              </a:rPr>
              <a:t> </a:t>
            </a:r>
            <a:r>
              <a:rPr sz="2550" b="1" spc="125" dirty="0">
                <a:latin typeface="Trebuchet MS"/>
                <a:cs typeface="Trebuchet MS"/>
              </a:rPr>
              <a:t>37</a:t>
            </a:r>
            <a:r>
              <a:rPr sz="2550" b="1" spc="-160" dirty="0">
                <a:latin typeface="Trebuchet MS"/>
                <a:cs typeface="Trebuchet MS"/>
              </a:rPr>
              <a:t> </a:t>
            </a:r>
            <a:r>
              <a:rPr sz="2550" b="1" spc="-20" dirty="0">
                <a:latin typeface="Trebuchet MS"/>
                <a:cs typeface="Trebuchet MS"/>
              </a:rPr>
              <a:t>years </a:t>
            </a:r>
            <a:r>
              <a:rPr sz="2550" b="1" i="1" spc="-85" dirty="0">
                <a:latin typeface="Trebuchet MS"/>
                <a:cs typeface="Trebuchet MS"/>
              </a:rPr>
              <a:t>Poor:</a:t>
            </a:r>
            <a:r>
              <a:rPr sz="2550" b="1" i="1" spc="-204" dirty="0">
                <a:latin typeface="Trebuchet MS"/>
                <a:cs typeface="Trebuchet MS"/>
              </a:rPr>
              <a:t> </a:t>
            </a:r>
            <a:r>
              <a:rPr sz="2550" spc="85" dirty="0">
                <a:latin typeface="Trebuchet MS"/>
                <a:cs typeface="Trebuchet MS"/>
              </a:rPr>
              <a:t>Average</a:t>
            </a:r>
            <a:r>
              <a:rPr sz="2550" spc="-210" dirty="0">
                <a:latin typeface="Trebuchet MS"/>
                <a:cs typeface="Trebuchet MS"/>
              </a:rPr>
              <a:t> </a:t>
            </a:r>
            <a:r>
              <a:rPr sz="2550" spc="125" dirty="0">
                <a:latin typeface="Trebuchet MS"/>
                <a:cs typeface="Trebuchet MS"/>
              </a:rPr>
              <a:t>age</a:t>
            </a:r>
            <a:r>
              <a:rPr sz="2550" spc="-210" dirty="0">
                <a:latin typeface="Trebuchet MS"/>
                <a:cs typeface="Trebuchet MS"/>
              </a:rPr>
              <a:t> </a:t>
            </a:r>
            <a:r>
              <a:rPr sz="2550" spc="40" dirty="0">
                <a:latin typeface="Trebuchet MS"/>
                <a:cs typeface="Trebuchet MS"/>
              </a:rPr>
              <a:t>of </a:t>
            </a:r>
            <a:r>
              <a:rPr sz="2550" dirty="0">
                <a:latin typeface="Trebuchet MS"/>
                <a:cs typeface="Trebuchet MS"/>
              </a:rPr>
              <a:t>around</a:t>
            </a:r>
            <a:r>
              <a:rPr sz="2550" spc="-114" dirty="0">
                <a:latin typeface="Trebuchet MS"/>
                <a:cs typeface="Trebuchet MS"/>
              </a:rPr>
              <a:t> </a:t>
            </a:r>
            <a:r>
              <a:rPr sz="2550" b="1" spc="180" dirty="0">
                <a:latin typeface="Trebuchet MS"/>
                <a:cs typeface="Trebuchet MS"/>
              </a:rPr>
              <a:t>3</a:t>
            </a:r>
            <a:r>
              <a:rPr lang="en-IN" sz="2550" b="1" spc="180" dirty="0">
                <a:latin typeface="Trebuchet MS"/>
                <a:cs typeface="Trebuchet MS"/>
              </a:rPr>
              <a:t>1</a:t>
            </a:r>
            <a:r>
              <a:rPr sz="2550" b="1" spc="-105" dirty="0">
                <a:latin typeface="Trebuchet MS"/>
                <a:cs typeface="Trebuchet MS"/>
              </a:rPr>
              <a:t> </a:t>
            </a:r>
            <a:r>
              <a:rPr sz="2550" b="1" spc="-10" dirty="0">
                <a:latin typeface="Trebuchet MS"/>
                <a:cs typeface="Trebuchet MS"/>
              </a:rPr>
              <a:t>years</a:t>
            </a:r>
            <a:endParaRPr sz="2550" dirty="0">
              <a:latin typeface="Trebuchet MS"/>
              <a:cs typeface="Trebuchet MS"/>
            </a:endParaRPr>
          </a:p>
          <a:p>
            <a:pPr marL="551815" marR="109220">
              <a:lnSpc>
                <a:spcPct val="107800"/>
              </a:lnSpc>
            </a:pPr>
            <a:r>
              <a:rPr sz="2550" b="1" i="1" spc="-35" dirty="0">
                <a:latin typeface="Trebuchet MS"/>
                <a:cs typeface="Trebuchet MS"/>
              </a:rPr>
              <a:t>Standard:</a:t>
            </a:r>
            <a:r>
              <a:rPr sz="2550" b="1" i="1" spc="-204" dirty="0">
                <a:latin typeface="Trebuchet MS"/>
                <a:cs typeface="Trebuchet MS"/>
              </a:rPr>
              <a:t> </a:t>
            </a:r>
            <a:r>
              <a:rPr sz="2550" spc="85" dirty="0">
                <a:latin typeface="Trebuchet MS"/>
                <a:cs typeface="Trebuchet MS"/>
              </a:rPr>
              <a:t>Average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125" dirty="0">
                <a:latin typeface="Trebuchet MS"/>
                <a:cs typeface="Trebuchet MS"/>
              </a:rPr>
              <a:t>age</a:t>
            </a:r>
            <a:r>
              <a:rPr sz="2550" spc="-204" dirty="0">
                <a:latin typeface="Trebuchet MS"/>
                <a:cs typeface="Trebuchet MS"/>
              </a:rPr>
              <a:t> </a:t>
            </a:r>
            <a:r>
              <a:rPr sz="2550" spc="40" dirty="0">
                <a:latin typeface="Trebuchet MS"/>
                <a:cs typeface="Trebuchet MS"/>
              </a:rPr>
              <a:t>of </a:t>
            </a:r>
            <a:r>
              <a:rPr sz="2550" dirty="0">
                <a:latin typeface="Trebuchet MS"/>
                <a:cs typeface="Trebuchet MS"/>
              </a:rPr>
              <a:t>around</a:t>
            </a:r>
            <a:r>
              <a:rPr sz="2550" spc="-105" dirty="0">
                <a:latin typeface="Trebuchet MS"/>
                <a:cs typeface="Trebuchet MS"/>
              </a:rPr>
              <a:t> </a:t>
            </a:r>
            <a:r>
              <a:rPr sz="2550" b="1" spc="195" dirty="0">
                <a:latin typeface="Trebuchet MS"/>
                <a:cs typeface="Trebuchet MS"/>
              </a:rPr>
              <a:t>3</a:t>
            </a:r>
            <a:r>
              <a:rPr lang="en-IN" sz="2550" b="1" spc="195" dirty="0">
                <a:latin typeface="Trebuchet MS"/>
                <a:cs typeface="Trebuchet MS"/>
              </a:rPr>
              <a:t>3</a:t>
            </a:r>
            <a:r>
              <a:rPr sz="2550" b="1" spc="-165" dirty="0">
                <a:latin typeface="Trebuchet MS"/>
                <a:cs typeface="Trebuchet MS"/>
              </a:rPr>
              <a:t> </a:t>
            </a:r>
            <a:r>
              <a:rPr sz="2550" b="1" spc="-10" dirty="0">
                <a:latin typeface="Trebuchet MS"/>
                <a:cs typeface="Trebuchet MS"/>
              </a:rPr>
              <a:t>years</a:t>
            </a:r>
            <a:endParaRPr sz="2550" dirty="0"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50DB18-8CD7-0F47-F0CA-BBBAA36F8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956" y="3564694"/>
            <a:ext cx="9560444" cy="57411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0046E7-4017-E1CD-B132-5444B7CD0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3426810"/>
            <a:ext cx="3864934" cy="1824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36702" y="1032858"/>
            <a:ext cx="721360" cy="408940"/>
            <a:chOff x="16536702" y="1032858"/>
            <a:chExt cx="721360" cy="408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2629" y="1032858"/>
              <a:ext cx="342809" cy="2532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36695" y="1171091"/>
              <a:ext cx="721360" cy="270510"/>
            </a:xfrm>
            <a:custGeom>
              <a:avLst/>
              <a:gdLst/>
              <a:ahLst/>
              <a:cxnLst/>
              <a:rect l="l" t="t" r="r" b="b"/>
              <a:pathLst>
                <a:path w="721359" h="270509">
                  <a:moveTo>
                    <a:pt x="255714" y="68630"/>
                  </a:moveTo>
                  <a:lnTo>
                    <a:pt x="248958" y="61950"/>
                  </a:lnTo>
                  <a:lnTo>
                    <a:pt x="228752" y="44843"/>
                  </a:lnTo>
                  <a:lnTo>
                    <a:pt x="218592" y="36233"/>
                  </a:lnTo>
                  <a:lnTo>
                    <a:pt x="187350" y="18161"/>
                  </a:lnTo>
                  <a:lnTo>
                    <a:pt x="155333" y="7772"/>
                  </a:lnTo>
                  <a:lnTo>
                    <a:pt x="122682" y="5118"/>
                  </a:lnTo>
                  <a:lnTo>
                    <a:pt x="75603" y="14846"/>
                  </a:lnTo>
                  <a:lnTo>
                    <a:pt x="38963" y="33921"/>
                  </a:lnTo>
                  <a:lnTo>
                    <a:pt x="5372" y="62458"/>
                  </a:lnTo>
                  <a:lnTo>
                    <a:pt x="0" y="68630"/>
                  </a:lnTo>
                  <a:lnTo>
                    <a:pt x="5372" y="74790"/>
                  </a:lnTo>
                  <a:lnTo>
                    <a:pt x="14846" y="84340"/>
                  </a:lnTo>
                  <a:lnTo>
                    <a:pt x="38963" y="103339"/>
                  </a:lnTo>
                  <a:lnTo>
                    <a:pt x="75603" y="122402"/>
                  </a:lnTo>
                  <a:lnTo>
                    <a:pt x="122682" y="132130"/>
                  </a:lnTo>
                  <a:lnTo>
                    <a:pt x="123545" y="132067"/>
                  </a:lnTo>
                  <a:lnTo>
                    <a:pt x="155333" y="129476"/>
                  </a:lnTo>
                  <a:lnTo>
                    <a:pt x="187350" y="119087"/>
                  </a:lnTo>
                  <a:lnTo>
                    <a:pt x="218592" y="101015"/>
                  </a:lnTo>
                  <a:lnTo>
                    <a:pt x="248958" y="75298"/>
                  </a:lnTo>
                  <a:lnTo>
                    <a:pt x="255714" y="68630"/>
                  </a:lnTo>
                  <a:close/>
                </a:path>
                <a:path w="721359" h="270509">
                  <a:moveTo>
                    <a:pt x="355257" y="88938"/>
                  </a:moveTo>
                  <a:lnTo>
                    <a:pt x="276225" y="99758"/>
                  </a:lnTo>
                  <a:lnTo>
                    <a:pt x="228447" y="126428"/>
                  </a:lnTo>
                  <a:lnTo>
                    <a:pt x="198399" y="162166"/>
                  </a:lnTo>
                  <a:lnTo>
                    <a:pt x="192595" y="175602"/>
                  </a:lnTo>
                  <a:lnTo>
                    <a:pt x="181991" y="200113"/>
                  </a:lnTo>
                  <a:lnTo>
                    <a:pt x="175158" y="233426"/>
                  </a:lnTo>
                  <a:lnTo>
                    <a:pt x="173786" y="255244"/>
                  </a:lnTo>
                  <a:lnTo>
                    <a:pt x="173786" y="259308"/>
                  </a:lnTo>
                  <a:lnTo>
                    <a:pt x="174523" y="269760"/>
                  </a:lnTo>
                  <a:lnTo>
                    <a:pt x="175158" y="269798"/>
                  </a:lnTo>
                  <a:lnTo>
                    <a:pt x="181991" y="270268"/>
                  </a:lnTo>
                  <a:lnTo>
                    <a:pt x="226606" y="266750"/>
                  </a:lnTo>
                  <a:lnTo>
                    <a:pt x="265988" y="254330"/>
                  </a:lnTo>
                  <a:lnTo>
                    <a:pt x="306158" y="227926"/>
                  </a:lnTo>
                  <a:lnTo>
                    <a:pt x="342671" y="172974"/>
                  </a:lnTo>
                  <a:lnTo>
                    <a:pt x="355257" y="98437"/>
                  </a:lnTo>
                  <a:lnTo>
                    <a:pt x="355257" y="88938"/>
                  </a:lnTo>
                  <a:close/>
                </a:path>
                <a:path w="721359" h="270509">
                  <a:moveTo>
                    <a:pt x="547408" y="254673"/>
                  </a:moveTo>
                  <a:lnTo>
                    <a:pt x="539191" y="199542"/>
                  </a:lnTo>
                  <a:lnTo>
                    <a:pt x="522795" y="161607"/>
                  </a:lnTo>
                  <a:lnTo>
                    <a:pt x="492747" y="125869"/>
                  </a:lnTo>
                  <a:lnTo>
                    <a:pt x="444969" y="99199"/>
                  </a:lnTo>
                  <a:lnTo>
                    <a:pt x="375373" y="88430"/>
                  </a:lnTo>
                  <a:lnTo>
                    <a:pt x="365925" y="88366"/>
                  </a:lnTo>
                  <a:lnTo>
                    <a:pt x="365925" y="97866"/>
                  </a:lnTo>
                  <a:lnTo>
                    <a:pt x="369214" y="137528"/>
                  </a:lnTo>
                  <a:lnTo>
                    <a:pt x="378523" y="172402"/>
                  </a:lnTo>
                  <a:lnTo>
                    <a:pt x="384937" y="184975"/>
                  </a:lnTo>
                  <a:lnTo>
                    <a:pt x="393814" y="202387"/>
                  </a:lnTo>
                  <a:lnTo>
                    <a:pt x="455206" y="253758"/>
                  </a:lnTo>
                  <a:lnTo>
                    <a:pt x="494588" y="266192"/>
                  </a:lnTo>
                  <a:lnTo>
                    <a:pt x="525081" y="269798"/>
                  </a:lnTo>
                  <a:lnTo>
                    <a:pt x="528599" y="269786"/>
                  </a:lnTo>
                  <a:lnTo>
                    <a:pt x="539191" y="269709"/>
                  </a:lnTo>
                  <a:lnTo>
                    <a:pt x="546671" y="269163"/>
                  </a:lnTo>
                  <a:lnTo>
                    <a:pt x="547408" y="258724"/>
                  </a:lnTo>
                  <a:lnTo>
                    <a:pt x="547408" y="254673"/>
                  </a:lnTo>
                  <a:close/>
                </a:path>
                <a:path w="721359" h="270509">
                  <a:moveTo>
                    <a:pt x="721194" y="63512"/>
                  </a:moveTo>
                  <a:lnTo>
                    <a:pt x="715810" y="57340"/>
                  </a:lnTo>
                  <a:lnTo>
                    <a:pt x="706335" y="47802"/>
                  </a:lnTo>
                  <a:lnTo>
                    <a:pt x="695566" y="39319"/>
                  </a:lnTo>
                  <a:lnTo>
                    <a:pt x="695566" y="63512"/>
                  </a:lnTo>
                  <a:lnTo>
                    <a:pt x="681050" y="75831"/>
                  </a:lnTo>
                  <a:lnTo>
                    <a:pt x="659142" y="90195"/>
                  </a:lnTo>
                  <a:lnTo>
                    <a:pt x="630974" y="102412"/>
                  </a:lnTo>
                  <a:lnTo>
                    <a:pt x="597636" y="108267"/>
                  </a:lnTo>
                  <a:lnTo>
                    <a:pt x="570776" y="106184"/>
                  </a:lnTo>
                  <a:lnTo>
                    <a:pt x="544233" y="97993"/>
                  </a:lnTo>
                  <a:lnTo>
                    <a:pt x="518096" y="83769"/>
                  </a:lnTo>
                  <a:lnTo>
                    <a:pt x="492442" y="63512"/>
                  </a:lnTo>
                  <a:lnTo>
                    <a:pt x="518096" y="43256"/>
                  </a:lnTo>
                  <a:lnTo>
                    <a:pt x="544233" y="29019"/>
                  </a:lnTo>
                  <a:lnTo>
                    <a:pt x="570776" y="20840"/>
                  </a:lnTo>
                  <a:lnTo>
                    <a:pt x="597636" y="18757"/>
                  </a:lnTo>
                  <a:lnTo>
                    <a:pt x="630974" y="24612"/>
                  </a:lnTo>
                  <a:lnTo>
                    <a:pt x="659142" y="36817"/>
                  </a:lnTo>
                  <a:lnTo>
                    <a:pt x="681050" y="51193"/>
                  </a:lnTo>
                  <a:lnTo>
                    <a:pt x="695566" y="63512"/>
                  </a:lnTo>
                  <a:lnTo>
                    <a:pt x="695566" y="39319"/>
                  </a:lnTo>
                  <a:lnTo>
                    <a:pt x="682231" y="28803"/>
                  </a:lnTo>
                  <a:lnTo>
                    <a:pt x="645591" y="9740"/>
                  </a:lnTo>
                  <a:lnTo>
                    <a:pt x="598512" y="0"/>
                  </a:lnTo>
                  <a:lnTo>
                    <a:pt x="597636" y="76"/>
                  </a:lnTo>
                  <a:lnTo>
                    <a:pt x="565848" y="2654"/>
                  </a:lnTo>
                  <a:lnTo>
                    <a:pt x="533844" y="13042"/>
                  </a:lnTo>
                  <a:lnTo>
                    <a:pt x="502602" y="31127"/>
                  </a:lnTo>
                  <a:lnTo>
                    <a:pt x="472236" y="56832"/>
                  </a:lnTo>
                  <a:lnTo>
                    <a:pt x="465480" y="63512"/>
                  </a:lnTo>
                  <a:lnTo>
                    <a:pt x="472236" y="70180"/>
                  </a:lnTo>
                  <a:lnTo>
                    <a:pt x="492442" y="87287"/>
                  </a:lnTo>
                  <a:lnTo>
                    <a:pt x="502602" y="95897"/>
                  </a:lnTo>
                  <a:lnTo>
                    <a:pt x="533844" y="113969"/>
                  </a:lnTo>
                  <a:lnTo>
                    <a:pt x="565848" y="124358"/>
                  </a:lnTo>
                  <a:lnTo>
                    <a:pt x="598512" y="127012"/>
                  </a:lnTo>
                  <a:lnTo>
                    <a:pt x="645591" y="117284"/>
                  </a:lnTo>
                  <a:lnTo>
                    <a:pt x="682231" y="98221"/>
                  </a:lnTo>
                  <a:lnTo>
                    <a:pt x="695566" y="87706"/>
                  </a:lnTo>
                  <a:lnTo>
                    <a:pt x="706335" y="79222"/>
                  </a:lnTo>
                  <a:lnTo>
                    <a:pt x="715810" y="69672"/>
                  </a:lnTo>
                  <a:lnTo>
                    <a:pt x="721194" y="63512"/>
                  </a:lnTo>
                  <a:close/>
                </a:path>
              </a:pathLst>
            </a:custGeom>
            <a:solidFill>
              <a:srgbClr val="E6E1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10481" y="1033424"/>
              <a:ext cx="181481" cy="18143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886249" y="5102599"/>
            <a:ext cx="4493895" cy="4156075"/>
          </a:xfrm>
          <a:custGeom>
            <a:avLst/>
            <a:gdLst/>
            <a:ahLst/>
            <a:cxnLst/>
            <a:rect l="l" t="t" r="r" b="b"/>
            <a:pathLst>
              <a:path w="4493894" h="4156075">
                <a:moveTo>
                  <a:pt x="4493366" y="4155701"/>
                </a:moveTo>
                <a:lnTo>
                  <a:pt x="0" y="4155701"/>
                </a:lnTo>
                <a:lnTo>
                  <a:pt x="0" y="0"/>
                </a:lnTo>
                <a:lnTo>
                  <a:pt x="4493366" y="0"/>
                </a:lnTo>
                <a:lnTo>
                  <a:pt x="4493366" y="4155701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51081" y="4815786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191208" y="191208"/>
                </a:moveTo>
                <a:lnTo>
                  <a:pt x="0" y="191208"/>
                </a:lnTo>
                <a:lnTo>
                  <a:pt x="0" y="0"/>
                </a:lnTo>
                <a:lnTo>
                  <a:pt x="191208" y="0"/>
                </a:lnTo>
                <a:lnTo>
                  <a:pt x="191208" y="191208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59866" y="5006999"/>
            <a:ext cx="574040" cy="382905"/>
          </a:xfrm>
          <a:custGeom>
            <a:avLst/>
            <a:gdLst/>
            <a:ahLst/>
            <a:cxnLst/>
            <a:rect l="l" t="t" r="r" b="b"/>
            <a:pathLst>
              <a:path w="574040" h="382904">
                <a:moveTo>
                  <a:pt x="191211" y="0"/>
                </a:moveTo>
                <a:lnTo>
                  <a:pt x="0" y="0"/>
                </a:lnTo>
                <a:lnTo>
                  <a:pt x="0" y="191211"/>
                </a:lnTo>
                <a:lnTo>
                  <a:pt x="191211" y="191211"/>
                </a:lnTo>
                <a:lnTo>
                  <a:pt x="191211" y="0"/>
                </a:lnTo>
                <a:close/>
              </a:path>
              <a:path w="574040" h="382904">
                <a:moveTo>
                  <a:pt x="382422" y="191211"/>
                </a:moveTo>
                <a:lnTo>
                  <a:pt x="191211" y="191211"/>
                </a:lnTo>
                <a:lnTo>
                  <a:pt x="191211" y="382409"/>
                </a:lnTo>
                <a:lnTo>
                  <a:pt x="382422" y="382409"/>
                </a:lnTo>
                <a:lnTo>
                  <a:pt x="382422" y="191211"/>
                </a:lnTo>
                <a:close/>
              </a:path>
              <a:path w="574040" h="382904">
                <a:moveTo>
                  <a:pt x="573620" y="0"/>
                </a:moveTo>
                <a:lnTo>
                  <a:pt x="382422" y="0"/>
                </a:lnTo>
                <a:lnTo>
                  <a:pt x="382422" y="191211"/>
                </a:lnTo>
                <a:lnTo>
                  <a:pt x="573620" y="191211"/>
                </a:lnTo>
                <a:lnTo>
                  <a:pt x="573620" y="0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77459" y="4815786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191208" y="191208"/>
                </a:moveTo>
                <a:lnTo>
                  <a:pt x="0" y="191208"/>
                </a:lnTo>
                <a:lnTo>
                  <a:pt x="0" y="0"/>
                </a:lnTo>
                <a:lnTo>
                  <a:pt x="191208" y="0"/>
                </a:lnTo>
                <a:lnTo>
                  <a:pt x="191208" y="191208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86245" y="5006999"/>
            <a:ext cx="574040" cy="382905"/>
          </a:xfrm>
          <a:custGeom>
            <a:avLst/>
            <a:gdLst/>
            <a:ahLst/>
            <a:cxnLst/>
            <a:rect l="l" t="t" r="r" b="b"/>
            <a:pathLst>
              <a:path w="574040" h="382904">
                <a:moveTo>
                  <a:pt x="191211" y="0"/>
                </a:moveTo>
                <a:lnTo>
                  <a:pt x="0" y="0"/>
                </a:lnTo>
                <a:lnTo>
                  <a:pt x="0" y="191211"/>
                </a:lnTo>
                <a:lnTo>
                  <a:pt x="191211" y="191211"/>
                </a:lnTo>
                <a:lnTo>
                  <a:pt x="191211" y="0"/>
                </a:lnTo>
                <a:close/>
              </a:path>
              <a:path w="574040" h="382904">
                <a:moveTo>
                  <a:pt x="382409" y="191211"/>
                </a:moveTo>
                <a:lnTo>
                  <a:pt x="191211" y="191211"/>
                </a:lnTo>
                <a:lnTo>
                  <a:pt x="191211" y="382409"/>
                </a:lnTo>
                <a:lnTo>
                  <a:pt x="382409" y="382409"/>
                </a:lnTo>
                <a:lnTo>
                  <a:pt x="382409" y="191211"/>
                </a:lnTo>
                <a:close/>
              </a:path>
              <a:path w="574040" h="382904">
                <a:moveTo>
                  <a:pt x="573620" y="0"/>
                </a:moveTo>
                <a:lnTo>
                  <a:pt x="382409" y="0"/>
                </a:lnTo>
                <a:lnTo>
                  <a:pt x="382409" y="191211"/>
                </a:lnTo>
                <a:lnTo>
                  <a:pt x="573620" y="191211"/>
                </a:lnTo>
                <a:lnTo>
                  <a:pt x="573620" y="0"/>
                </a:lnTo>
                <a:close/>
              </a:path>
            </a:pathLst>
          </a:custGeom>
          <a:solidFill>
            <a:srgbClr val="D3E6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34"/>
              </a:spcBef>
            </a:pPr>
            <a:r>
              <a:rPr sz="5600" spc="-240" dirty="0"/>
              <a:t>2.</a:t>
            </a:r>
            <a:r>
              <a:rPr sz="5600" spc="-815" dirty="0"/>
              <a:t> </a:t>
            </a:r>
            <a:r>
              <a:rPr sz="5600" dirty="0"/>
              <a:t>Customer</a:t>
            </a:r>
            <a:r>
              <a:rPr sz="5600" spc="-810" dirty="0"/>
              <a:t> </a:t>
            </a:r>
            <a:r>
              <a:rPr sz="5600" spc="-30" dirty="0"/>
              <a:t>demographics</a:t>
            </a:r>
            <a:r>
              <a:rPr sz="5600" spc="-815" dirty="0"/>
              <a:t> </a:t>
            </a:r>
            <a:r>
              <a:rPr sz="5600" spc="-10" dirty="0"/>
              <a:t>and</a:t>
            </a:r>
            <a:r>
              <a:rPr sz="5600" spc="-810" dirty="0"/>
              <a:t> </a:t>
            </a:r>
            <a:r>
              <a:rPr sz="5600" spc="-45" dirty="0"/>
              <a:t>financial </a:t>
            </a:r>
            <a:r>
              <a:rPr sz="5600" spc="-135" dirty="0"/>
              <a:t>information</a:t>
            </a:r>
            <a:r>
              <a:rPr sz="5600" spc="-790" dirty="0"/>
              <a:t> </a:t>
            </a:r>
            <a:r>
              <a:rPr sz="5600" spc="-20" dirty="0"/>
              <a:t>group</a:t>
            </a:r>
            <a:r>
              <a:rPr sz="5600" spc="-790" dirty="0"/>
              <a:t> </a:t>
            </a:r>
            <a:r>
              <a:rPr sz="5600" dirty="0"/>
              <a:t>by</a:t>
            </a:r>
            <a:r>
              <a:rPr sz="5600" spc="-790" dirty="0"/>
              <a:t> </a:t>
            </a:r>
            <a:r>
              <a:rPr sz="5600" spc="-130" dirty="0"/>
              <a:t>credit</a:t>
            </a:r>
            <a:r>
              <a:rPr sz="5600" spc="-785" dirty="0"/>
              <a:t> </a:t>
            </a:r>
            <a:r>
              <a:rPr sz="5600" spc="-10" dirty="0"/>
              <a:t>scores</a:t>
            </a:r>
            <a:endParaRPr sz="5600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78798" y="6761347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78798" y="7618597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78798" y="8475847"/>
            <a:ext cx="95250" cy="95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886249" y="5389408"/>
            <a:ext cx="4493895" cy="386905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12090" marR="1229360">
              <a:lnSpc>
                <a:spcPct val="115700"/>
              </a:lnSpc>
              <a:spcBef>
                <a:spcPts val="610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Annual</a:t>
            </a:r>
            <a:r>
              <a:rPr sz="27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income</a:t>
            </a:r>
            <a:r>
              <a:rPr sz="2700" b="1" u="sng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b="1" u="sng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sz="2700" b="1" spc="-25" dirty="0">
                <a:latin typeface="Trebuchet MS"/>
                <a:cs typeface="Trebuchet MS"/>
              </a:rPr>
              <a:t> </a:t>
            </a:r>
            <a:r>
              <a:rPr sz="27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credit</a:t>
            </a:r>
            <a:r>
              <a:rPr sz="2700" b="1" u="sng" spc="-25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700" b="1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score</a:t>
            </a:r>
            <a:endParaRPr sz="2700" dirty="0">
              <a:latin typeface="Trebuchet MS"/>
              <a:cs typeface="Trebuchet MS"/>
            </a:endParaRPr>
          </a:p>
          <a:p>
            <a:pPr marL="446405" marR="120014">
              <a:lnSpc>
                <a:spcPct val="112500"/>
              </a:lnSpc>
              <a:spcBef>
                <a:spcPts val="940"/>
              </a:spcBef>
            </a:pPr>
            <a:r>
              <a:rPr sz="2500" b="1" i="1" spc="-60" dirty="0">
                <a:latin typeface="Trebuchet MS"/>
                <a:cs typeface="Trebuchet MS"/>
              </a:rPr>
              <a:t>Good:</a:t>
            </a:r>
            <a:r>
              <a:rPr sz="2500" b="1" i="1" spc="-200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Average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annual </a:t>
            </a:r>
            <a:r>
              <a:rPr sz="2500" dirty="0">
                <a:latin typeface="Trebuchet MS"/>
                <a:cs typeface="Trebuchet MS"/>
              </a:rPr>
              <a:t>income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around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b="1" spc="-10" dirty="0">
                <a:latin typeface="Trebuchet MS"/>
                <a:cs typeface="Trebuchet MS"/>
              </a:rPr>
              <a:t>$6</a:t>
            </a:r>
            <a:r>
              <a:rPr lang="en-IN" sz="2500" b="1" spc="-10" dirty="0">
                <a:latin typeface="Trebuchet MS"/>
                <a:cs typeface="Trebuchet MS"/>
              </a:rPr>
              <a:t>9,500</a:t>
            </a:r>
            <a:r>
              <a:rPr sz="2500" b="1" spc="-10" dirty="0">
                <a:latin typeface="Trebuchet MS"/>
                <a:cs typeface="Trebuchet MS"/>
              </a:rPr>
              <a:t> </a:t>
            </a:r>
            <a:r>
              <a:rPr sz="2500" b="1" i="1" spc="-90" dirty="0">
                <a:latin typeface="Trebuchet MS"/>
                <a:cs typeface="Trebuchet MS"/>
              </a:rPr>
              <a:t>Poor:</a:t>
            </a:r>
            <a:r>
              <a:rPr sz="2500" b="1" i="1" spc="-195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Average</a:t>
            </a:r>
            <a:r>
              <a:rPr sz="2500" spc="-19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annual </a:t>
            </a:r>
            <a:r>
              <a:rPr sz="2500" dirty="0">
                <a:latin typeface="Trebuchet MS"/>
                <a:cs typeface="Trebuchet MS"/>
              </a:rPr>
              <a:t>income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around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b="1" spc="95" dirty="0">
                <a:latin typeface="Trebuchet MS"/>
                <a:cs typeface="Trebuchet MS"/>
              </a:rPr>
              <a:t>$</a:t>
            </a:r>
            <a:r>
              <a:rPr lang="en-IN" sz="2500" b="1" spc="95" dirty="0">
                <a:latin typeface="Trebuchet MS"/>
                <a:cs typeface="Trebuchet MS"/>
              </a:rPr>
              <a:t>43</a:t>
            </a:r>
            <a:r>
              <a:rPr sz="2500" b="1" spc="95" dirty="0">
                <a:latin typeface="Trebuchet MS"/>
                <a:cs typeface="Trebuchet MS"/>
              </a:rPr>
              <a:t>,</a:t>
            </a:r>
            <a:r>
              <a:rPr lang="en-IN" sz="2500" b="1" spc="95" dirty="0">
                <a:latin typeface="Trebuchet MS"/>
                <a:cs typeface="Trebuchet MS"/>
              </a:rPr>
              <a:t>3</a:t>
            </a:r>
            <a:r>
              <a:rPr sz="2500" b="1" spc="95" dirty="0">
                <a:latin typeface="Trebuchet MS"/>
                <a:cs typeface="Trebuchet MS"/>
              </a:rPr>
              <a:t>00 </a:t>
            </a:r>
            <a:r>
              <a:rPr sz="2500" b="1" i="1" spc="-35" dirty="0">
                <a:latin typeface="Trebuchet MS"/>
                <a:cs typeface="Trebuchet MS"/>
              </a:rPr>
              <a:t>Standard:</a:t>
            </a:r>
            <a:r>
              <a:rPr sz="2500" b="1" i="1" spc="-185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Average</a:t>
            </a:r>
            <a:r>
              <a:rPr sz="2500" spc="-18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annual </a:t>
            </a:r>
            <a:r>
              <a:rPr sz="2500" dirty="0">
                <a:latin typeface="Trebuchet MS"/>
                <a:cs typeface="Trebuchet MS"/>
              </a:rPr>
              <a:t>income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of</a:t>
            </a:r>
            <a:r>
              <a:rPr sz="2500" spc="-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around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b="1" spc="75" dirty="0">
                <a:latin typeface="Trebuchet MS"/>
                <a:cs typeface="Trebuchet MS"/>
              </a:rPr>
              <a:t>$</a:t>
            </a:r>
            <a:r>
              <a:rPr lang="en-IN" sz="2500" b="1" spc="75" dirty="0">
                <a:latin typeface="Trebuchet MS"/>
                <a:cs typeface="Trebuchet MS"/>
              </a:rPr>
              <a:t>57</a:t>
            </a:r>
            <a:r>
              <a:rPr sz="2500" b="1" spc="75" dirty="0">
                <a:latin typeface="Trebuchet MS"/>
                <a:cs typeface="Trebuchet MS"/>
              </a:rPr>
              <a:t>,000</a:t>
            </a:r>
            <a:endParaRPr sz="2500" dirty="0"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38016E-19DE-0C77-B1C3-BCACCF439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3543301"/>
            <a:ext cx="10261600" cy="5943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52A04B-1BB3-5DAA-CCC5-4FF123947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6762" y="2992748"/>
            <a:ext cx="3864934" cy="1824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995</Words>
  <Application>Microsoft Office PowerPoint</Application>
  <PresentationFormat>Custom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 Black</vt:lpstr>
      <vt:lpstr>Trebuchet MS</vt:lpstr>
      <vt:lpstr>Office Theme</vt:lpstr>
      <vt:lpstr>Credit Profile Analysis &amp; Predictive Insights Analyze customer credit profiles and provide insights.</vt:lpstr>
      <vt:lpstr>1. Data Overview 2. Data Cleaning and Outlier Analysis 3. Exploratory Data Analysis (EDA)  4. Credit Score Categories Analysis 5. Predictive Analysis &amp; Insights 6. Conclusion</vt:lpstr>
      <vt:lpstr>Column’s description</vt:lpstr>
      <vt:lpstr>Column’s description</vt:lpstr>
      <vt:lpstr>Data Cleaning and Outlier Analysis</vt:lpstr>
      <vt:lpstr>PowerPoint Presentation</vt:lpstr>
      <vt:lpstr>1. Customer demographics</vt:lpstr>
      <vt:lpstr>2. Customer demographics and financial information group by credit scores</vt:lpstr>
      <vt:lpstr>2. Customer demographics and financial information group by credit scores</vt:lpstr>
      <vt:lpstr>2. Customer demographics and financial information group by credit scores</vt:lpstr>
      <vt:lpstr>2. Customer demographics and financial</vt:lpstr>
      <vt:lpstr>2. Customer demographics and financial information group by credit scores</vt:lpstr>
      <vt:lpstr>3. Customer financial information group by payment behavior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and Customer Segmentation</dc:title>
  <dc:creator>grace</dc:creator>
  <cp:keywords>DAFyKCdy4Hk,BAEo8Oe_LJ8</cp:keywords>
  <cp:lastModifiedBy>khushboo khushboo</cp:lastModifiedBy>
  <cp:revision>1</cp:revision>
  <dcterms:created xsi:type="dcterms:W3CDTF">2024-12-27T03:44:16Z</dcterms:created>
  <dcterms:modified xsi:type="dcterms:W3CDTF">2024-12-27T05:12:12Z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2023-10-29T00:00:00Z</vt:filetime>
  </property>
  <property fmtid="{D5CDD505-2E9C-101B-9397-08002B2CF9AE}" pid="3" name="Creator">
    <vt:lpwstr>Canva</vt:lpwstr>
  </property>
  <property fmtid="{D5CDD505-2E9C-101B-9397-08002B2CF9AE}" pid="4" name="LastSaved">
    <vt:filetime>2024-12-27T00:00:00Z</vt:filetime>
  </property>
  <property fmtid="{D5CDD505-2E9C-101B-9397-08002B2CF9AE}" pid="5" name="Producer">
    <vt:lpwstr>Canva</vt:lpwstr>
  </property>
</Properties>
</file>