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3" r:id="rId5"/>
    <p:sldId id="264" r:id="rId6"/>
    <p:sldId id="268" r:id="rId7"/>
    <p:sldId id="270" r:id="rId8"/>
    <p:sldId id="266" r:id="rId9"/>
    <p:sldId id="27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B4D58-41AC-4892-B489-CEFE4D75FFC5}" v="17" dt="2023-12-13T13:56:11.697"/>
    <p1510:client id="{7393D145-D25A-4569-B872-36159AC9504E}" v="27" dt="2023-12-13T14:14:56.0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njali Maha Kakanuru -X (mkakanur - INFOSYS LIMITED at Cisco)" userId="91b4e384-d284-40c2-9dc5-c697d5a07b41" providerId="ADAL" clId="{7393D145-D25A-4569-B872-36159AC9504E}"/>
    <pc:docChg chg="addSld delSld modSld sldOrd">
      <pc:chgData name="Pushpanjali Maha Kakanuru -X (mkakanur - INFOSYS LIMITED at Cisco)" userId="91b4e384-d284-40c2-9dc5-c697d5a07b41" providerId="ADAL" clId="{7393D145-D25A-4569-B872-36159AC9504E}" dt="2023-12-13T14:35:03.204" v="45" actId="20577"/>
      <pc:docMkLst>
        <pc:docMk/>
      </pc:docMkLst>
      <pc:sldChg chg="modSp mod">
        <pc:chgData name="Pushpanjali Maha Kakanuru -X (mkakanur - INFOSYS LIMITED at Cisco)" userId="91b4e384-d284-40c2-9dc5-c697d5a07b41" providerId="ADAL" clId="{7393D145-D25A-4569-B872-36159AC9504E}" dt="2023-12-13T14:35:03.204" v="45" actId="20577"/>
        <pc:sldMkLst>
          <pc:docMk/>
          <pc:sldMk cId="1646709643" sldId="262"/>
        </pc:sldMkLst>
        <pc:spChg chg="mod">
          <ac:chgData name="Pushpanjali Maha Kakanuru -X (mkakanur - INFOSYS LIMITED at Cisco)" userId="91b4e384-d284-40c2-9dc5-c697d5a07b41" providerId="ADAL" clId="{7393D145-D25A-4569-B872-36159AC9504E}" dt="2023-12-13T14:35:03.204" v="45" actId="20577"/>
          <ac:spMkLst>
            <pc:docMk/>
            <pc:sldMk cId="1646709643" sldId="262"/>
            <ac:spMk id="3" creationId="{B08CEF75-6400-D8DC-EBBD-A59FFA5F9029}"/>
          </ac:spMkLst>
        </pc:spChg>
      </pc:sldChg>
      <pc:sldChg chg="ord">
        <pc:chgData name="Pushpanjali Maha Kakanuru -X (mkakanur - INFOSYS LIMITED at Cisco)" userId="91b4e384-d284-40c2-9dc5-c697d5a07b41" providerId="ADAL" clId="{7393D145-D25A-4569-B872-36159AC9504E}" dt="2023-12-13T14:05:34.088" v="1"/>
        <pc:sldMkLst>
          <pc:docMk/>
          <pc:sldMk cId="275297365" sldId="268"/>
        </pc:sldMkLst>
      </pc:sldChg>
      <pc:sldChg chg="ord">
        <pc:chgData name="Pushpanjali Maha Kakanuru -X (mkakanur - INFOSYS LIMITED at Cisco)" userId="91b4e384-d284-40c2-9dc5-c697d5a07b41" providerId="ADAL" clId="{7393D145-D25A-4569-B872-36159AC9504E}" dt="2023-12-13T14:05:35.544" v="3"/>
        <pc:sldMkLst>
          <pc:docMk/>
          <pc:sldMk cId="335875212" sldId="270"/>
        </pc:sldMkLst>
      </pc:sldChg>
      <pc:sldChg chg="new del">
        <pc:chgData name="Pushpanjali Maha Kakanuru -X (mkakanur - INFOSYS LIMITED at Cisco)" userId="91b4e384-d284-40c2-9dc5-c697d5a07b41" providerId="ADAL" clId="{7393D145-D25A-4569-B872-36159AC9504E}" dt="2023-12-13T14:05:51.637" v="6" actId="2696"/>
        <pc:sldMkLst>
          <pc:docMk/>
          <pc:sldMk cId="2772887812" sldId="271"/>
        </pc:sldMkLst>
      </pc:sldChg>
      <pc:sldChg chg="addSp delSp modSp add mod">
        <pc:chgData name="Pushpanjali Maha Kakanuru -X (mkakanur - INFOSYS LIMITED at Cisco)" userId="91b4e384-d284-40c2-9dc5-c697d5a07b41" providerId="ADAL" clId="{7393D145-D25A-4569-B872-36159AC9504E}" dt="2023-12-13T14:14:56.011" v="34" actId="14100"/>
        <pc:sldMkLst>
          <pc:docMk/>
          <pc:sldMk cId="3556919837" sldId="272"/>
        </pc:sldMkLst>
        <pc:spChg chg="del">
          <ac:chgData name="Pushpanjali Maha Kakanuru -X (mkakanur - INFOSYS LIMITED at Cisco)" userId="91b4e384-d284-40c2-9dc5-c697d5a07b41" providerId="ADAL" clId="{7393D145-D25A-4569-B872-36159AC9504E}" dt="2023-12-13T14:12:51.261" v="20" actId="21"/>
          <ac:spMkLst>
            <pc:docMk/>
            <pc:sldMk cId="3556919837" sldId="272"/>
            <ac:spMk id="2" creationId="{0462DAD2-8317-3868-5254-AB66FDA61596}"/>
          </ac:spMkLst>
        </pc:spChg>
        <pc:spChg chg="del mod">
          <ac:chgData name="Pushpanjali Maha Kakanuru -X (mkakanur - INFOSYS LIMITED at Cisco)" userId="91b4e384-d284-40c2-9dc5-c697d5a07b41" providerId="ADAL" clId="{7393D145-D25A-4569-B872-36159AC9504E}" dt="2023-12-13T14:12:33.440" v="16" actId="21"/>
          <ac:spMkLst>
            <pc:docMk/>
            <pc:sldMk cId="3556919837" sldId="272"/>
            <ac:spMk id="3" creationId="{B08CEF75-6400-D8DC-EBBD-A59FFA5F9029}"/>
          </ac:spMkLst>
        </pc:spChg>
        <pc:spChg chg="add del mod">
          <ac:chgData name="Pushpanjali Maha Kakanuru -X (mkakanur - INFOSYS LIMITED at Cisco)" userId="91b4e384-d284-40c2-9dc5-c697d5a07b41" providerId="ADAL" clId="{7393D145-D25A-4569-B872-36159AC9504E}" dt="2023-12-13T14:12:39.441" v="18" actId="21"/>
          <ac:spMkLst>
            <pc:docMk/>
            <pc:sldMk cId="3556919837" sldId="272"/>
            <ac:spMk id="4" creationId="{E8225F3A-6F16-698F-55FB-0041416AF98B}"/>
          </ac:spMkLst>
        </pc:spChg>
        <pc:spChg chg="add del mod">
          <ac:chgData name="Pushpanjali Maha Kakanuru -X (mkakanur - INFOSYS LIMITED at Cisco)" userId="91b4e384-d284-40c2-9dc5-c697d5a07b41" providerId="ADAL" clId="{7393D145-D25A-4569-B872-36159AC9504E}" dt="2023-12-13T14:14:27.778" v="25" actId="21"/>
          <ac:spMkLst>
            <pc:docMk/>
            <pc:sldMk cId="3556919837" sldId="272"/>
            <ac:spMk id="6" creationId="{4765A1E1-1660-6E55-D657-CE6CEB6CB16D}"/>
          </ac:spMkLst>
        </pc:spChg>
        <pc:spChg chg="add mod">
          <ac:chgData name="Pushpanjali Maha Kakanuru -X (mkakanur - INFOSYS LIMITED at Cisco)" userId="91b4e384-d284-40c2-9dc5-c697d5a07b41" providerId="ADAL" clId="{7393D145-D25A-4569-B872-36159AC9504E}" dt="2023-12-13T14:14:29.629" v="26"/>
          <ac:spMkLst>
            <pc:docMk/>
            <pc:sldMk cId="3556919837" sldId="272"/>
            <ac:spMk id="8" creationId="{9355A1E3-9869-35BA-F068-DB85B705552A}"/>
          </ac:spMkLst>
        </pc:spChg>
        <pc:spChg chg="del mod">
          <ac:chgData name="Pushpanjali Maha Kakanuru -X (mkakanur - INFOSYS LIMITED at Cisco)" userId="91b4e384-d284-40c2-9dc5-c697d5a07b41" providerId="ADAL" clId="{7393D145-D25A-4569-B872-36159AC9504E}" dt="2023-12-13T14:06:04.308" v="9" actId="21"/>
          <ac:spMkLst>
            <pc:docMk/>
            <pc:sldMk cId="3556919837" sldId="272"/>
            <ac:spMk id="3076" creationId="{815F734C-4099-6923-360D-25A9661AA09F}"/>
          </ac:spMkLst>
        </pc:spChg>
        <pc:picChg chg="add del mod">
          <ac:chgData name="Pushpanjali Maha Kakanuru -X (mkakanur - INFOSYS LIMITED at Cisco)" userId="91b4e384-d284-40c2-9dc5-c697d5a07b41" providerId="ADAL" clId="{7393D145-D25A-4569-B872-36159AC9504E}" dt="2023-12-13T14:12:39.441" v="18" actId="21"/>
          <ac:picMkLst>
            <pc:docMk/>
            <pc:sldMk cId="3556919837" sldId="272"/>
            <ac:picMk id="5" creationId="{700AE87C-69C6-B313-6FB2-7B23BB9D7F30}"/>
          </ac:picMkLst>
        </pc:picChg>
        <pc:picChg chg="add del mod">
          <ac:chgData name="Pushpanjali Maha Kakanuru -X (mkakanur - INFOSYS LIMITED at Cisco)" userId="91b4e384-d284-40c2-9dc5-c697d5a07b41" providerId="ADAL" clId="{7393D145-D25A-4569-B872-36159AC9504E}" dt="2023-12-13T14:14:27.778" v="25" actId="21"/>
          <ac:picMkLst>
            <pc:docMk/>
            <pc:sldMk cId="3556919837" sldId="272"/>
            <ac:picMk id="7" creationId="{0D491127-37AF-68E9-6D88-620E56C802A0}"/>
          </ac:picMkLst>
        </pc:picChg>
        <pc:picChg chg="add mod">
          <ac:chgData name="Pushpanjali Maha Kakanuru -X (mkakanur - INFOSYS LIMITED at Cisco)" userId="91b4e384-d284-40c2-9dc5-c697d5a07b41" providerId="ADAL" clId="{7393D145-D25A-4569-B872-36159AC9504E}" dt="2023-12-13T14:14:56.011" v="34" actId="14100"/>
          <ac:picMkLst>
            <pc:docMk/>
            <pc:sldMk cId="3556919837" sldId="272"/>
            <ac:picMk id="9" creationId="{7AF67712-F171-3655-038B-C42A6AF5ED1D}"/>
          </ac:picMkLst>
        </pc:picChg>
        <pc:picChg chg="add del mod">
          <ac:chgData name="Pushpanjali Maha Kakanuru -X (mkakanur - INFOSYS LIMITED at Cisco)" userId="91b4e384-d284-40c2-9dc5-c697d5a07b41" providerId="ADAL" clId="{7393D145-D25A-4569-B872-36159AC9504E}" dt="2023-12-13T14:12:33.440" v="16" actId="21"/>
          <ac:picMkLst>
            <pc:docMk/>
            <pc:sldMk cId="3556919837" sldId="272"/>
            <ac:picMk id="1026" creationId="{BCD29BBA-6418-657A-B212-55889D099BE1}"/>
          </ac:picMkLst>
        </pc:picChg>
        <pc:picChg chg="add del">
          <ac:chgData name="Pushpanjali Maha Kakanuru -X (mkakanur - INFOSYS LIMITED at Cisco)" userId="91b4e384-d284-40c2-9dc5-c697d5a07b41" providerId="ADAL" clId="{7393D145-D25A-4569-B872-36159AC9504E}" dt="2023-12-13T14:12:51.261" v="20" actId="21"/>
          <ac:picMkLst>
            <pc:docMk/>
            <pc:sldMk cId="3556919837" sldId="272"/>
            <ac:picMk id="1028" creationId="{179889AA-1227-1BE8-182A-554E99742F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91">
            <a:extLst>
              <a:ext uri="{FF2B5EF4-FFF2-40B4-BE49-F238E27FC236}">
                <a16:creationId xmlns:a16="http://schemas.microsoft.com/office/drawing/2014/main" id="{6A4E3E61-A044-3FB0-1DC2-343CA12499E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Shape 92">
            <a:extLst>
              <a:ext uri="{FF2B5EF4-FFF2-40B4-BE49-F238E27FC236}">
                <a16:creationId xmlns:a16="http://schemas.microsoft.com/office/drawing/2014/main" id="{86212E55-A91B-F088-15A4-0C3068C64B1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2AD8F2-0034-CDEC-A294-BBDBC1167F6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741FC-F419-4111-8495-4CEF89DF5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9594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91F29E-C5B4-2FA7-A60C-6D89545922E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1937B-E667-4557-8F67-C906423A4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6593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35A1C5-EB0D-D7FF-D952-5F81B510B4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5C973-084B-45CD-9F83-B8A53EB0D7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8766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4CE4C-8ED3-190E-ED5F-1C0FAC6797C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749F0-C901-4EEF-84BC-599300486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98972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5F2430-8D6E-1F8B-D2B3-A82F27BE31EE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C276C-E4CF-471F-A3FD-EE329BD68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1245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A091D4-F626-6232-C200-4737CD25CFD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E32-FE60-4587-954B-A86C182BE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0200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F75D06E-929B-BD6A-F1A7-A51EDA7AC33C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4F26-7BC8-49DB-ACB9-F712A155CF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3226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 noProof="0">
              <a:sym typeface="Calibri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4F9033A-B577-1C56-EDA4-85BAD5ED1186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193DC-1B6D-4772-8687-523A0DDFE0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0092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Text">
            <a:extLst>
              <a:ext uri="{FF2B5EF4-FFF2-40B4-BE49-F238E27FC236}">
                <a16:creationId xmlns:a16="http://schemas.microsoft.com/office/drawing/2014/main" id="{426DE4A5-936B-D774-F30D-4D55D2C6D06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 Light" panose="020F0302020204030204" pitchFamily="34" charset="0"/>
              </a:rPr>
              <a:t>Title Text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274F3445-7697-8FD2-3154-9BC195380D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Body Level One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Body Level Two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Body Level Three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Body Level Four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Body Level Five</a:t>
            </a: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C9F7B60C-35A5-D02B-D010-E55CC5CBA980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1095038" y="6415088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>
              <a:defRPr sz="1200">
                <a:solidFill>
                  <a:srgbClr val="888888"/>
                </a:solidFill>
              </a:defRPr>
            </a:lvl1pPr>
          </a:lstStyle>
          <a:p>
            <a:pPr>
              <a:defRPr/>
            </a:pPr>
            <a:fld id="{DF5E8371-B7F0-471D-8A2D-17E98F18E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 spd="med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/>
          <a:ea typeface="Calibri Light"/>
          <a:cs typeface="Calibri Light"/>
          <a:sym typeface="Calibri Light" panose="020F0302020204030204" pitchFamily="34" charset="0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233488" indent="-319088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>
            <a:extLst>
              <a:ext uri="{FF2B5EF4-FFF2-40B4-BE49-F238E27FC236}">
                <a16:creationId xmlns:a16="http://schemas.microsoft.com/office/drawing/2014/main" id="{2E6B464A-F263-7475-8F08-026E7CFCDCF6}"/>
              </a:ext>
            </a:extLst>
          </p:cNvPr>
          <p:cNvSpPr/>
          <p:nvPr/>
        </p:nvSpPr>
        <p:spPr>
          <a:xfrm>
            <a:off x="166688" y="700088"/>
            <a:ext cx="11841162" cy="92392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 kern="0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47638"/>
            <a:ext cx="9932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2000">
                <a:latin typeface="SamsungOne 600C"/>
                <a:ea typeface="SamsungOne 600C"/>
                <a:cs typeface="SamsungOne 600C"/>
                <a:sym typeface="SamsungOne 600C"/>
              </a:rPr>
              <a:t>Work-let Name: </a:t>
            </a:r>
            <a:r>
              <a:rPr lang="en-US" altLang="en-US" sz="2000">
                <a:solidFill>
                  <a:srgbClr val="808080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Auto Response generation using Generative AI for Call Scenario</a:t>
            </a: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8" name="Rectangle 24">
            <a:extLst>
              <a:ext uri="{FF2B5EF4-FFF2-40B4-BE49-F238E27FC236}">
                <a16:creationId xmlns:a16="http://schemas.microsoft.com/office/drawing/2014/main" id="{0E227A67-5835-316D-2016-244D75863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715963"/>
            <a:ext cx="1751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>
                <a:solidFill>
                  <a:srgbClr val="70AD47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Details</a:t>
            </a: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1" name="Rectangle 26">
            <a:extLst>
              <a:ext uri="{FF2B5EF4-FFF2-40B4-BE49-F238E27FC236}">
                <a16:creationId xmlns:a16="http://schemas.microsoft.com/office/drawing/2014/main" id="{6EA121DB-C92D-DAE0-0B16-98D9A8D04F53}"/>
              </a:ext>
            </a:extLst>
          </p:cNvPr>
          <p:cNvSpPr/>
          <p:nvPr/>
        </p:nvSpPr>
        <p:spPr>
          <a:xfrm>
            <a:off x="166688" y="4195763"/>
            <a:ext cx="5868987" cy="229235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 kern="0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102" name="Rectangle">
            <a:extLst>
              <a:ext uri="{FF2B5EF4-FFF2-40B4-BE49-F238E27FC236}">
                <a16:creationId xmlns:a16="http://schemas.microsoft.com/office/drawing/2014/main" id="{166171E1-C9EA-954C-52BD-1A53800E266C}"/>
              </a:ext>
            </a:extLst>
          </p:cNvPr>
          <p:cNvSpPr/>
          <p:nvPr/>
        </p:nvSpPr>
        <p:spPr bwMode="auto">
          <a:xfrm>
            <a:off x="166688" y="2036763"/>
            <a:ext cx="5868987" cy="198755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 sz="1200" b="1" kern="0">
              <a:solidFill>
                <a:srgbClr val="0E4094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83" name="Rectangle 36">
            <a:extLst>
              <a:ext uri="{FF2B5EF4-FFF2-40B4-BE49-F238E27FC236}">
                <a16:creationId xmlns:a16="http://schemas.microsoft.com/office/drawing/2014/main" id="{E7472E66-554E-1822-C88A-EAACAE17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318000"/>
            <a:ext cx="577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Next Steps </a:t>
            </a:r>
          </a:p>
        </p:txBody>
      </p:sp>
      <p:sp>
        <p:nvSpPr>
          <p:cNvPr id="3084" name="Rectangle 38">
            <a:extLst>
              <a:ext uri="{FF2B5EF4-FFF2-40B4-BE49-F238E27FC236}">
                <a16:creationId xmlns:a16="http://schemas.microsoft.com/office/drawing/2014/main" id="{95011E16-AC1F-103B-63BC-A4B010F3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2109788"/>
            <a:ext cx="25050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KPIs achieved till now</a:t>
            </a:r>
          </a:p>
        </p:txBody>
      </p:sp>
      <p:grpSp>
        <p:nvGrpSpPr>
          <p:cNvPr id="3085" name="Rectangle 39">
            <a:extLst>
              <a:ext uri="{FF2B5EF4-FFF2-40B4-BE49-F238E27FC236}">
                <a16:creationId xmlns:a16="http://schemas.microsoft.com/office/drawing/2014/main" id="{8AC59B9C-CCDD-3A92-8034-4CC76715314A}"/>
              </a:ext>
            </a:extLst>
          </p:cNvPr>
          <p:cNvGrpSpPr>
            <a:grpSpLocks/>
          </p:cNvGrpSpPr>
          <p:nvPr/>
        </p:nvGrpSpPr>
        <p:grpSpPr bwMode="auto">
          <a:xfrm>
            <a:off x="6140450" y="4205288"/>
            <a:ext cx="5867400" cy="2282825"/>
            <a:chOff x="0" y="0"/>
            <a:chExt cx="5867778" cy="1798451"/>
          </a:xfrm>
        </p:grpSpPr>
        <p:sp>
          <p:nvSpPr>
            <p:cNvPr id="107" name="Rectangle">
              <a:extLst>
                <a:ext uri="{FF2B5EF4-FFF2-40B4-BE49-F238E27FC236}">
                  <a16:creationId xmlns:a16="http://schemas.microsoft.com/office/drawing/2014/main" id="{BD85E938-B993-9B71-9B81-6B997CB83A94}"/>
                </a:ext>
              </a:extLst>
            </p:cNvPr>
            <p:cNvSpPr/>
            <p:nvPr/>
          </p:nvSpPr>
          <p:spPr>
            <a:xfrm>
              <a:off x="0" y="0"/>
              <a:ext cx="5867778" cy="179845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lIns="45719" tIns="45719" rIns="45719" bIns="45719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endParaRPr kern="0" dirty="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endParaRPr>
            </a:p>
          </p:txBody>
        </p:sp>
        <p:sp>
          <p:nvSpPr>
            <p:cNvPr id="3093" name="[xxxxxx]">
              <a:extLst>
                <a:ext uri="{FF2B5EF4-FFF2-40B4-BE49-F238E27FC236}">
                  <a16:creationId xmlns:a16="http://schemas.microsoft.com/office/drawing/2014/main" id="{0B7043DB-D2E4-BA12-F590-6F86E5251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8" y="796671"/>
              <a:ext cx="5775697" cy="276397"/>
            </a:xfrm>
            <a:prstGeom prst="rect">
              <a:avLst/>
            </a:prstGeom>
            <a:noFill/>
            <a:ln>
              <a:noFill/>
            </a:ln>
          </p:spPr>
          <p:txBody>
            <a:bodyPr lIns="45719" tIns="45719" rIns="45719" bIns="45719" anchor="ctr">
              <a:spAutoFit/>
            </a:bodyPr>
            <a:lstStyle/>
            <a:p>
              <a:pPr eaLnBrk="1">
                <a:defRPr/>
              </a:pPr>
              <a:endParaRPr lang="en-US" altLang="en-US" sz="1200" b="1" dirty="0">
                <a:solidFill>
                  <a:schemeClr val="accent5"/>
                </a:solidFill>
                <a:latin typeface="SamsungOne 600C"/>
                <a:ea typeface="SamsungOne 600C"/>
                <a:cs typeface="SamsungOne 600C"/>
                <a:sym typeface="SamsungOne 600C"/>
              </a:endParaRPr>
            </a:p>
          </p:txBody>
        </p:sp>
      </p:grpSp>
      <p:sp>
        <p:nvSpPr>
          <p:cNvPr id="3086" name="Rectangle 40">
            <a:extLst>
              <a:ext uri="{FF2B5EF4-FFF2-40B4-BE49-F238E27FC236}">
                <a16:creationId xmlns:a16="http://schemas.microsoft.com/office/drawing/2014/main" id="{78D8CE7C-4458-6AAF-FE6F-E1A41C6E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276725"/>
            <a:ext cx="4095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Key Achievements/ Outcome till now</a:t>
            </a:r>
          </a:p>
        </p:txBody>
      </p:sp>
      <p:sp>
        <p:nvSpPr>
          <p:cNvPr id="111" name="Rectangle">
            <a:extLst>
              <a:ext uri="{FF2B5EF4-FFF2-40B4-BE49-F238E27FC236}">
                <a16:creationId xmlns:a16="http://schemas.microsoft.com/office/drawing/2014/main" id="{B38C0F5E-5717-F999-CF9A-EEC093681D57}"/>
              </a:ext>
            </a:extLst>
          </p:cNvPr>
          <p:cNvSpPr/>
          <p:nvPr/>
        </p:nvSpPr>
        <p:spPr bwMode="auto">
          <a:xfrm>
            <a:off x="6181725" y="2036763"/>
            <a:ext cx="5867400" cy="198755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 sz="1200" b="1" kern="0">
              <a:solidFill>
                <a:srgbClr val="0E4094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88" name="Rectangle 42">
            <a:extLst>
              <a:ext uri="{FF2B5EF4-FFF2-40B4-BE49-F238E27FC236}">
                <a16:creationId xmlns:a16="http://schemas.microsoft.com/office/drawing/2014/main" id="{A62419B4-CB59-1F43-6EF4-0633AA36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2087563"/>
            <a:ext cx="3317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Any Challenges/ Issues faced</a:t>
            </a:r>
          </a:p>
        </p:txBody>
      </p:sp>
      <p:sp>
        <p:nvSpPr>
          <p:cNvPr id="3089" name="TextBox 43">
            <a:extLst>
              <a:ext uri="{FF2B5EF4-FFF2-40B4-BE49-F238E27FC236}">
                <a16:creationId xmlns:a16="http://schemas.microsoft.com/office/drawing/2014/main" id="{6A503124-88F6-1175-F765-611A13D9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5388" y="6488113"/>
            <a:ext cx="2060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dirty="0">
                <a:latin typeface="SamsungOne 600C"/>
                <a:ea typeface="SamsungOne 600C"/>
                <a:cs typeface="SamsungOne 600C"/>
                <a:sym typeface="SamsungOne 600C"/>
              </a:rPr>
              <a:t>Date: 14/12/23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2470773"/>
            <a:ext cx="541092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Response Quality Assessment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Emotional Response Generation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Commonsense Knowledge Integration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Dataset Utilization Efficiency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02802-E3A7-4A0C-7DEC-98DB7E52376A}"/>
              </a:ext>
            </a:extLst>
          </p:cNvPr>
          <p:cNvSpPr txBox="1"/>
          <p:nvPr/>
        </p:nvSpPr>
        <p:spPr>
          <a:xfrm>
            <a:off x="6406314" y="2459530"/>
            <a:ext cx="532614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Dataset Imbalance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Emotion Grounding Complexity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Contextual Emotion Understanding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Fine-tuning Complexity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Evaluation Metric Suitability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80E0E-8655-5080-C116-436A179DBF3B}"/>
              </a:ext>
            </a:extLst>
          </p:cNvPr>
          <p:cNvSpPr txBox="1"/>
          <p:nvPr/>
        </p:nvSpPr>
        <p:spPr>
          <a:xfrm>
            <a:off x="325020" y="4628240"/>
            <a:ext cx="555232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Emotion-Context Alignment Refinement: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Dataset Augmentation and Balancing: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User Feedback Incorporation, Fine-tuning Optimization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  <a:sym typeface="Calibri"/>
              </a:rPr>
              <a:t>Ethical Considerations and Bias Mitigation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Deployment and Real-world Testing</a:t>
            </a:r>
            <a:endParaRPr lang="en-US" dirty="0">
              <a:latin typeface="+mn-lt"/>
              <a:cs typeface="+mn-cs"/>
              <a:sym typeface="Calibri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  <a:sym typeface="Calibri"/>
              </a:rPr>
              <a:t>Continual Model Maintenance and Updates</a:t>
            </a:r>
            <a:endParaRPr lang="en-IN" dirty="0">
              <a:latin typeface="+mn-lt"/>
              <a:cs typeface="+mn-cs"/>
              <a:sym typeface="Calibri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dirty="0">
              <a:latin typeface="+mn-lt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2F72E-DCF0-86D9-4175-EF9EF64CF60D}"/>
              </a:ext>
            </a:extLst>
          </p:cNvPr>
          <p:cNvSpPr txBox="1"/>
          <p:nvPr/>
        </p:nvSpPr>
        <p:spPr>
          <a:xfrm>
            <a:off x="6391929" y="4648200"/>
            <a:ext cx="485871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Quality Improvement in Responses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Refined Emotional Alignment: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Emotion-Centric Dataset Enrichment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Emotional Diversity Benchmarking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+mn-cs"/>
                <a:sym typeface="Calibri"/>
              </a:rPr>
              <a:t>Robust Dataset Creation Methodology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-170271"/>
            <a:ext cx="1063307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3600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                                   </a:t>
            </a:r>
            <a:r>
              <a:rPr lang="en-US" altLang="en-US" sz="3200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    </a:t>
            </a:r>
            <a:r>
              <a:rPr lang="en-US" altLang="en-US" sz="5400" b="1" dirty="0">
                <a:solidFill>
                  <a:srgbClr val="0E4094"/>
                </a:solidFill>
                <a:latin typeface="+mn-lt"/>
                <a:ea typeface="SamsungOne 600C"/>
                <a:cs typeface="SamsungOne 600C"/>
                <a:sym typeface="SamsungOne 600C"/>
              </a:rPr>
              <a:t>KPIs Achieved </a:t>
            </a:r>
            <a:r>
              <a:rPr lang="en-US" altLang="en-US" sz="4800" b="1" dirty="0">
                <a:solidFill>
                  <a:srgbClr val="0E4094"/>
                </a:solidFill>
                <a:latin typeface="+mn-lt"/>
                <a:ea typeface="SamsungOne 600C"/>
                <a:cs typeface="SamsungOne 600C"/>
                <a:sym typeface="SamsungOne 600C"/>
              </a:rPr>
              <a:t>Till Now</a:t>
            </a:r>
          </a:p>
          <a:p>
            <a:pPr eaLnBrk="1"/>
            <a:endParaRPr lang="en-US" altLang="en-US" sz="2000" dirty="0">
              <a:solidFill>
                <a:srgbClr val="808080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2" name="Rectangle">
            <a:extLst>
              <a:ext uri="{FF2B5EF4-FFF2-40B4-BE49-F238E27FC236}">
                <a16:creationId xmlns:a16="http://schemas.microsoft.com/office/drawing/2014/main" id="{166171E1-C9EA-954C-52BD-1A53800E266C}"/>
              </a:ext>
            </a:extLst>
          </p:cNvPr>
          <p:cNvSpPr/>
          <p:nvPr/>
        </p:nvSpPr>
        <p:spPr bwMode="auto">
          <a:xfrm>
            <a:off x="166688" y="834390"/>
            <a:ext cx="11926252" cy="578358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endParaRPr sz="1200" b="1" kern="0">
              <a:solidFill>
                <a:srgbClr val="0E4094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1530353"/>
            <a:ext cx="11228706" cy="483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Response Quality Assessment: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000" b="1" dirty="0">
                <a:latin typeface="+mn-lt"/>
                <a:cs typeface="+mn-cs"/>
                <a:sym typeface="Calibri"/>
              </a:rPr>
              <a:t>Human Evaluation Scores: </a:t>
            </a:r>
            <a:r>
              <a:rPr lang="en-IN" sz="2000" dirty="0">
                <a:latin typeface="+mn-lt"/>
                <a:cs typeface="+mn-cs"/>
                <a:sym typeface="Calibri"/>
              </a:rPr>
              <a:t>To assess the quality of the generated responses in terms of consistency, specificity and naturalness.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+mn-lt"/>
                <a:cs typeface="+mn-cs"/>
                <a:sym typeface="Calibri"/>
              </a:rPr>
              <a:t>  Performance Metrics: </a:t>
            </a:r>
            <a:r>
              <a:rPr lang="en-US" sz="2000" dirty="0">
                <a:latin typeface="+mn-lt"/>
                <a:cs typeface="+mn-cs"/>
                <a:sym typeface="Calibri"/>
              </a:rPr>
              <a:t>BLEU score, ROUGE score, or other automatic evaluation metrics to gauge the   similarity and coherence of the generated responses with the input context.</a:t>
            </a:r>
            <a:endParaRPr lang="en-IN" sz="2000" dirty="0">
              <a:latin typeface="+mn-lt"/>
              <a:cs typeface="+mn-cs"/>
              <a:sym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Emotional Response Generation: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n-lt"/>
                <a:cs typeface="+mn-cs"/>
                <a:sym typeface="Calibri"/>
              </a:rPr>
              <a:t>Emotional Classification Accuracy: </a:t>
            </a:r>
            <a:r>
              <a:rPr lang="en-US" sz="2000" dirty="0">
                <a:latin typeface="+mn-lt"/>
                <a:cs typeface="+mn-cs"/>
                <a:sym typeface="Calibri"/>
              </a:rPr>
              <a:t>Measured the accuracy of predicting emotional reactions in responses generated by the AI model using the emotional labels 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Commonsense Knowledge Integration:</a:t>
            </a:r>
            <a:r>
              <a:rPr lang="en-US" sz="2000" dirty="0">
                <a:latin typeface="+mn-lt"/>
                <a:cs typeface="+mn-cs"/>
                <a:sym typeface="Calibri"/>
              </a:rPr>
              <a:t>Quantified the reduction in nonsensical or irrelevant conversations by anchoring the AI model with commonsense knowledge from the symbolic commonsense knowledge graph.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latin typeface="+mn-lt"/>
                <a:cs typeface="+mn-cs"/>
                <a:sym typeface="Calibri"/>
              </a:rPr>
              <a:t>Resource Optimization: </a:t>
            </a:r>
            <a:r>
              <a:rPr lang="en-US" sz="2000" dirty="0">
                <a:latin typeface="+mn-lt"/>
                <a:cs typeface="+mn-cs"/>
                <a:sym typeface="Calibri"/>
              </a:rPr>
              <a:t>Ensured optimal usage of the dataset to maximize the performance of the AI model.</a:t>
            </a:r>
          </a:p>
        </p:txBody>
      </p:sp>
    </p:spTree>
    <p:extLst>
      <p:ext uri="{BB962C8B-B14F-4D97-AF65-F5344CB8AC3E}">
        <p14:creationId xmlns:p14="http://schemas.microsoft.com/office/powerpoint/2010/main" val="14572987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5648" y="-62550"/>
            <a:ext cx="11555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4000" b="1" dirty="0">
                <a:solidFill>
                  <a:srgbClr val="0E4094"/>
                </a:solidFill>
                <a:latin typeface="+mn-lt"/>
                <a:ea typeface="SamsungOne 600C"/>
                <a:cs typeface="SamsungOne 600C"/>
                <a:sym typeface="SamsungOne 600C"/>
              </a:rPr>
              <a:t>                                       Any Challenges/ Issues faced</a:t>
            </a:r>
          </a:p>
          <a:p>
            <a:pPr eaLnBrk="1"/>
            <a:endParaRPr lang="en-US" altLang="en-US" sz="2000" dirty="0">
              <a:solidFill>
                <a:srgbClr val="808080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1530353"/>
            <a:ext cx="112287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  <a:sym typeface="Calibri"/>
            </a:endParaRPr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08CEF75-6400-D8DC-EBBD-A59FFA5F9029}"/>
              </a:ext>
            </a:extLst>
          </p:cNvPr>
          <p:cNvSpPr/>
          <p:nvPr/>
        </p:nvSpPr>
        <p:spPr bwMode="auto">
          <a:xfrm>
            <a:off x="384175" y="674370"/>
            <a:ext cx="11555412" cy="558927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latin typeface="+mn-lt"/>
                <a:cs typeface="+mn-cs"/>
                <a:sym typeface="Calibri"/>
              </a:rPr>
              <a:t>Dataset Imbalance: </a:t>
            </a:r>
            <a:r>
              <a:rPr lang="en-US" sz="2800" dirty="0">
                <a:latin typeface="+mn-lt"/>
                <a:cs typeface="+mn-cs"/>
                <a:sym typeface="Calibri"/>
              </a:rPr>
              <a:t>Managing imbalances in the distribution of emotional labels within the </a:t>
            </a:r>
            <a:r>
              <a:rPr lang="en-US" sz="2800" dirty="0" err="1">
                <a:latin typeface="+mn-lt"/>
                <a:cs typeface="+mn-cs"/>
                <a:sym typeface="Calibri"/>
              </a:rPr>
              <a:t>Allenai</a:t>
            </a:r>
            <a:r>
              <a:rPr lang="en-US" sz="2800" dirty="0">
                <a:latin typeface="+mn-lt"/>
                <a:cs typeface="+mn-cs"/>
                <a:sym typeface="Calibri"/>
              </a:rPr>
              <a:t> dataset posed a challenge.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latin typeface="+mn-lt"/>
                <a:cs typeface="+mn-cs"/>
                <a:sym typeface="Calibri"/>
              </a:rPr>
              <a:t>Emotion Grounding Complexity: </a:t>
            </a:r>
            <a:r>
              <a:rPr lang="en-US" sz="2800" dirty="0">
                <a:latin typeface="+mn-lt"/>
                <a:cs typeface="+mn-cs"/>
                <a:sym typeface="Calibri"/>
              </a:rPr>
              <a:t>Ensuring accurate grounding of diverse emotional states to conversational contexts was challenging.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latin typeface="+mn-lt"/>
                <a:cs typeface="+mn-cs"/>
                <a:sym typeface="Calibri"/>
              </a:rPr>
              <a:t>Contextual Emotion Understanding: </a:t>
            </a:r>
            <a:r>
              <a:rPr lang="en-US" sz="2800" dirty="0">
                <a:latin typeface="+mn-lt"/>
                <a:cs typeface="+mn-cs"/>
                <a:sym typeface="Calibri"/>
              </a:rPr>
              <a:t>Teaching the model to understand and appropriately respond to subtle contextual emotional cues within conversations presented a challenge.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latin typeface="+mn-lt"/>
                <a:cs typeface="+mn-cs"/>
                <a:sym typeface="Calibri"/>
              </a:rPr>
              <a:t>Fine-tuning Complexity: </a:t>
            </a:r>
            <a:r>
              <a:rPr lang="en-US" sz="2800" dirty="0">
                <a:latin typeface="+mn-lt"/>
                <a:cs typeface="+mn-cs"/>
                <a:sym typeface="Calibri"/>
              </a:rPr>
              <a:t>Fine-tuning large language models like T5 for emotional diversity demands extensive computational resources and time.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latin typeface="+mn-lt"/>
                <a:cs typeface="+mn-cs"/>
                <a:sym typeface="Calibri"/>
              </a:rPr>
              <a:t>Evaluation Metric Suitability: </a:t>
            </a:r>
            <a:r>
              <a:rPr lang="en-US" sz="2800" dirty="0">
                <a:latin typeface="+mn-lt"/>
                <a:cs typeface="+mn-cs"/>
                <a:sym typeface="Calibri"/>
              </a:rPr>
              <a:t>Selecting appropriate evaluation metrics to assess emotional diversity accurately was challenging. </a:t>
            </a:r>
            <a:endParaRPr lang="en-US" sz="2800" b="1" kern="0" dirty="0">
              <a:solidFill>
                <a:srgbClr val="0E4094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</p:spTree>
    <p:extLst>
      <p:ext uri="{BB962C8B-B14F-4D97-AF65-F5344CB8AC3E}">
        <p14:creationId xmlns:p14="http://schemas.microsoft.com/office/powerpoint/2010/main" val="1646709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-170271"/>
            <a:ext cx="1063307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5400" b="1" dirty="0">
                <a:solidFill>
                  <a:srgbClr val="0E4094"/>
                </a:solidFill>
                <a:latin typeface="+mn-lt"/>
                <a:ea typeface="SamsungOne 600C"/>
                <a:cs typeface="SamsungOne 600C"/>
                <a:sym typeface="SamsungOne 600C"/>
              </a:rPr>
              <a:t>                             Next Steps </a:t>
            </a:r>
          </a:p>
          <a:p>
            <a:pPr eaLnBrk="1"/>
            <a:endParaRPr lang="en-US" altLang="en-US" sz="2000" dirty="0">
              <a:solidFill>
                <a:srgbClr val="808080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1530353"/>
            <a:ext cx="112287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  <a:sym typeface="Calibri"/>
            </a:endParaRPr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08CEF75-6400-D8DC-EBBD-A59FFA5F9029}"/>
              </a:ext>
            </a:extLst>
          </p:cNvPr>
          <p:cNvSpPr/>
          <p:nvPr/>
        </p:nvSpPr>
        <p:spPr bwMode="auto">
          <a:xfrm>
            <a:off x="318294" y="862421"/>
            <a:ext cx="11555412" cy="558927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Emotion-Context Alignment Refinement: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b="1" dirty="0"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Further refine the fine-tuned model to better align emotional expressions with diverse contextual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Dataset Augmentation and Balancing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800" dirty="0"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Augment the dataset to address emotional label imbalances, enriching the model's understanding of less frequent emotional states and enhancing the diversity of emotional expressions in responses.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 Feedback Incorporation, Fine-tuning Optimization: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Gather and incorporate real-time user feedback to iteratively improve the model's ability.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Ethical Considerations and Bias Mitigation: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            Conduct comprehensive evaluations to identify and mitigate biases within the model's responses, ensuring fairness and ethical handling of emotional expressions in diverse call scenarios.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Deployment and Real-world Testing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b="1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        Deploy the enhanced model in a controlled real-world environment to validate its effectiveness </a:t>
            </a:r>
          </a:p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Continual Model Maintenance and Updates:</a:t>
            </a:r>
          </a:p>
          <a:p>
            <a:pPr marR="0" lvl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              Implement a robust maintenance strategy, including regular model updates, re-fine-tuning cycles, and adaptation to evolving call context and user requirements.</a:t>
            </a:r>
            <a:endParaRPr lang="en-US" sz="2000" b="1" kern="0" dirty="0">
              <a:solidFill>
                <a:srgbClr val="0E4094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</p:spTree>
    <p:extLst>
      <p:ext uri="{BB962C8B-B14F-4D97-AF65-F5344CB8AC3E}">
        <p14:creationId xmlns:p14="http://schemas.microsoft.com/office/powerpoint/2010/main" val="9211999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62550"/>
            <a:ext cx="107997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3600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                </a:t>
            </a:r>
            <a:r>
              <a:rPr lang="en-US" altLang="en-US" sz="4000" b="1" dirty="0">
                <a:solidFill>
                  <a:srgbClr val="0E4094"/>
                </a:solidFill>
                <a:latin typeface="+mn-lt"/>
                <a:ea typeface="SamsungOne 600C"/>
                <a:cs typeface="SamsungOne 600C"/>
                <a:sym typeface="SamsungOne 600C"/>
              </a:rPr>
              <a:t>Key Achievements/Outcome Till Now</a:t>
            </a:r>
          </a:p>
          <a:p>
            <a:pPr eaLnBrk="1"/>
            <a:endParaRPr lang="en-US" altLang="en-US" sz="2000" dirty="0">
              <a:solidFill>
                <a:srgbClr val="808080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1530353"/>
            <a:ext cx="112287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  <a:sym typeface="Calibri"/>
            </a:endParaRPr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08CEF75-6400-D8DC-EBBD-A59FFA5F9029}"/>
              </a:ext>
            </a:extLst>
          </p:cNvPr>
          <p:cNvSpPr/>
          <p:nvPr/>
        </p:nvSpPr>
        <p:spPr bwMode="auto">
          <a:xfrm>
            <a:off x="384175" y="674370"/>
            <a:ext cx="11555412" cy="558927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Quality Improvement in Responses: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+mn-lt"/>
                <a:cs typeface="+mn-cs"/>
                <a:sym typeface="Calibri"/>
              </a:rPr>
              <a:t>                   </a:t>
            </a:r>
            <a:r>
              <a:rPr lang="en-US" dirty="0">
                <a:latin typeface="+mn-lt"/>
                <a:cs typeface="+mn-cs"/>
                <a:sym typeface="Calibri"/>
              </a:rPr>
              <a:t>Demonstrated significant improvements in response quality metrics, including enhanced human evaluation scores and performance metrics</a:t>
            </a:r>
            <a:endParaRPr lang="en-IN" dirty="0">
              <a:latin typeface="+mn-lt"/>
              <a:cs typeface="+mn-cs"/>
              <a:sym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Refined Emotional Alignment: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+mn-lt"/>
                <a:cs typeface="+mn-cs"/>
                <a:sym typeface="Calibri"/>
              </a:rPr>
              <a:t>              </a:t>
            </a:r>
            <a:r>
              <a:rPr lang="en-US" dirty="0">
                <a:latin typeface="+mn-lt"/>
                <a:cs typeface="+mn-cs"/>
                <a:sym typeface="Calibri"/>
              </a:rPr>
              <a:t>Achieved refined alignment of emotional expressions with diverse contextual cues within the dataset, thereby enhancing overall conversational quality in call scenarios.</a:t>
            </a:r>
            <a:endParaRPr lang="en-IN" dirty="0">
              <a:latin typeface="+mn-lt"/>
              <a:cs typeface="+mn-cs"/>
              <a:sym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Emotion-Centric Dataset Enrichment: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+mn-lt"/>
                <a:cs typeface="+mn-cs"/>
                <a:sym typeface="Calibri"/>
              </a:rPr>
              <a:t>              </a:t>
            </a:r>
            <a:r>
              <a:rPr lang="en-US" dirty="0">
                <a:latin typeface="+mn-lt"/>
                <a:cs typeface="+mn-cs"/>
                <a:sym typeface="Calibri"/>
              </a:rPr>
              <a:t>Curated and labeled 385K conversations with 1.7K unique emotions in accompanied by detailed information about the experiencer and the causal event, providing an extensive resource for emotional response generation.</a:t>
            </a:r>
            <a:endParaRPr lang="en-IN" dirty="0">
              <a:latin typeface="+mn-lt"/>
              <a:cs typeface="+mn-cs"/>
              <a:sym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Emotional Diversity Benchmarking: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+mn-lt"/>
                <a:cs typeface="+mn-cs"/>
                <a:sym typeface="Calibri"/>
              </a:rPr>
              <a:t>               </a:t>
            </a:r>
            <a:r>
              <a:rPr lang="en-US" dirty="0">
                <a:latin typeface="+mn-lt"/>
                <a:cs typeface="+mn-cs"/>
                <a:sym typeface="Calibri"/>
              </a:rPr>
              <a:t>Successfully achieved diverse emotional expressions across a wide range of emotional states within AI-generated responses.</a:t>
            </a:r>
            <a:endParaRPr lang="en-IN" dirty="0">
              <a:latin typeface="+mn-lt"/>
              <a:cs typeface="+mn-cs"/>
              <a:sym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sz="3200" b="1" dirty="0">
                <a:latin typeface="+mn-lt"/>
                <a:cs typeface="+mn-cs"/>
                <a:sym typeface="Calibri"/>
              </a:rPr>
              <a:t>Robust Dataset Creation Methodology: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+mn-lt"/>
                <a:cs typeface="+mn-cs"/>
                <a:sym typeface="Calibri"/>
              </a:rPr>
              <a:t>         </a:t>
            </a:r>
            <a:r>
              <a:rPr lang="en-US" dirty="0">
                <a:latin typeface="+mn-lt"/>
                <a:cs typeface="+mn-cs"/>
                <a:sym typeface="Calibri"/>
              </a:rPr>
              <a:t>Developed a comprehensive methodology to distill dialogues from InstructGPT, contextualizing social commonsense knowledge in multiple stages.</a:t>
            </a:r>
            <a:endParaRPr lang="en-IN" dirty="0">
              <a:latin typeface="+mn-lt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2820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338"/>
            <a:ext cx="10799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3600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             </a:t>
            </a:r>
            <a:r>
              <a:rPr lang="en-US" altLang="en-US" sz="4000" b="1" dirty="0">
                <a:solidFill>
                  <a:srgbClr val="0E4094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amsungOne 600C"/>
              </a:rPr>
              <a:t>OUTPUT SCREENSHOT-GRAPH </a:t>
            </a:r>
            <a:endParaRPr lang="en-US" altLang="en-US" sz="4000" dirty="0">
              <a:solidFill>
                <a:srgbClr val="80808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1530353"/>
            <a:ext cx="112287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  <a:sym typeface="Calibri"/>
            </a:endParaRPr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08CEF75-6400-D8DC-EBBD-A59FFA5F9029}"/>
              </a:ext>
            </a:extLst>
          </p:cNvPr>
          <p:cNvSpPr/>
          <p:nvPr/>
        </p:nvSpPr>
        <p:spPr bwMode="auto">
          <a:xfrm>
            <a:off x="344805" y="830002"/>
            <a:ext cx="11555412" cy="558927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IN" sz="2800" dirty="0">
              <a:latin typeface="+mn-lt"/>
              <a:cs typeface="+mn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BAFDB-BBCF-CD6C-7858-CC4353F7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" y="866516"/>
            <a:ext cx="11640185" cy="5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3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116"/>
            <a:ext cx="10799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3600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                       OUTPUT SCREENSHOT-CODE ANALYSIS </a:t>
            </a:r>
            <a:endParaRPr lang="en-US" altLang="en-US" sz="3600" dirty="0">
              <a:solidFill>
                <a:srgbClr val="80808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1530353"/>
            <a:ext cx="112287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  <a:sym typeface="Calibri"/>
            </a:endParaRPr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08CEF75-6400-D8DC-EBBD-A59FFA5F9029}"/>
              </a:ext>
            </a:extLst>
          </p:cNvPr>
          <p:cNvSpPr/>
          <p:nvPr/>
        </p:nvSpPr>
        <p:spPr bwMode="auto">
          <a:xfrm>
            <a:off x="384175" y="674370"/>
            <a:ext cx="11555412" cy="558927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IN" sz="2800" dirty="0">
              <a:latin typeface="+mn-lt"/>
              <a:cs typeface="+mn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362AE-4922-3C7B-4CCC-0248846A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754380"/>
            <a:ext cx="11626849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6" name="TextBox 11">
            <a:extLst>
              <a:ext uri="{FF2B5EF4-FFF2-40B4-BE49-F238E27FC236}">
                <a16:creationId xmlns:a16="http://schemas.microsoft.com/office/drawing/2014/main" id="{815F734C-4099-6923-360D-25A9661AA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561"/>
            <a:ext cx="107997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 anchor="ctr">
            <a:spAutoFit/>
          </a:bodyPr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3600" b="1" dirty="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                               </a:t>
            </a:r>
            <a:r>
              <a:rPr lang="en-US" altLang="en-US" sz="4400" b="1" dirty="0">
                <a:solidFill>
                  <a:srgbClr val="0E4094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amsungOne 600C"/>
              </a:rPr>
              <a:t>CONCLUSION</a:t>
            </a:r>
            <a:endParaRPr lang="en-US" altLang="en-US" sz="4400" dirty="0">
              <a:solidFill>
                <a:srgbClr val="80808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2DAD2-8317-3868-5254-AB66FDA61596}"/>
              </a:ext>
            </a:extLst>
          </p:cNvPr>
          <p:cNvSpPr txBox="1"/>
          <p:nvPr/>
        </p:nvSpPr>
        <p:spPr>
          <a:xfrm>
            <a:off x="384175" y="1530353"/>
            <a:ext cx="112287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  <a:sym typeface="Calibri"/>
            </a:endParaRPr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08CEF75-6400-D8DC-EBBD-A59FFA5F9029}"/>
              </a:ext>
            </a:extLst>
          </p:cNvPr>
          <p:cNvSpPr/>
          <p:nvPr/>
        </p:nvSpPr>
        <p:spPr bwMode="auto">
          <a:xfrm>
            <a:off x="384175" y="674370"/>
            <a:ext cx="11555412" cy="5589270"/>
          </a:xfrm>
          <a:prstGeom prst="rect">
            <a:avLst/>
          </a:prstGeom>
          <a:solidFill>
            <a:srgbClr val="D9D9D9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 lIns="45719" tIns="45719" rIns="45719" bIns="45719" anchor="ctr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800" dirty="0">
                <a:latin typeface="+mn-lt"/>
                <a:cs typeface="+mn-cs"/>
                <a:sym typeface="Calibri"/>
              </a:rPr>
              <a:t>The project epitomizes a monumental stride in AI-driven conversational prowess, harnessing a model trained on an extensive 1.19M parameters.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800" dirty="0">
                <a:latin typeface="+mn-lt"/>
                <a:cs typeface="+mn-cs"/>
                <a:sym typeface="Calibri"/>
              </a:rPr>
              <a:t> Embracing the dataset, its core focus on response quality, emotional intelligence, and commonsense integration fosters transformative dialogues.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800" dirty="0">
                <a:latin typeface="+mn-lt"/>
                <a:cs typeface="+mn-cs"/>
                <a:sym typeface="Calibri"/>
              </a:rPr>
              <a:t> With a meticulous validation of 149K parameters and rigorous testing encompassing 146K parameters, this endeavour signifies a transformative leap towards crafting human-like, emotionally rich responses in call scenarios, ushering in a new era of sophisticated conversational AI.</a:t>
            </a:r>
          </a:p>
        </p:txBody>
      </p:sp>
    </p:spTree>
    <p:extLst>
      <p:ext uri="{BB962C8B-B14F-4D97-AF65-F5344CB8AC3E}">
        <p14:creationId xmlns:p14="http://schemas.microsoft.com/office/powerpoint/2010/main" val="859903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2188EABB-CF1D-D079-4155-B90E357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"/>
            <a:ext cx="169863" cy="482600"/>
          </a:xfrm>
          <a:prstGeom prst="rect">
            <a:avLst/>
          </a:prstGeom>
          <a:solidFill>
            <a:srgbClr val="0E409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7" name="Rectangle 13">
            <a:extLst>
              <a:ext uri="{FF2B5EF4-FFF2-40B4-BE49-F238E27FC236}">
                <a16:creationId xmlns:a16="http://schemas.microsoft.com/office/drawing/2014/main" id="{E726D83C-5F3A-6C9B-6BCA-292F84A6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4775"/>
            <a:ext cx="74613" cy="4826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  <a:latin typeface="SamsungOne 600C"/>
              <a:ea typeface="SamsungOne 600C"/>
              <a:cs typeface="SamsungOne 600C"/>
              <a:sym typeface="SamsungOne 600C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319FF936-50CD-8A36-1AC1-91D34068A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953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Worklet ID: 23VI30SRM</a:t>
            </a:r>
          </a:p>
          <a:p>
            <a:pPr eaLnBrk="1">
              <a:buSzPct val="100000"/>
              <a:buFontTx/>
              <a:buAutoNum type="arabicPeriod"/>
            </a:pPr>
            <a:r>
              <a:rPr lang="en-US" altLang="en-US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rPr>
              <a:t>College Name: SRM Institute of Science and Technology</a:t>
            </a:r>
          </a:p>
        </p:txBody>
      </p:sp>
      <p:pic>
        <p:nvPicPr>
          <p:cNvPr id="3080" name="Picture 32" descr="Picture 32">
            <a:extLst>
              <a:ext uri="{FF2B5EF4-FFF2-40B4-BE49-F238E27FC236}">
                <a16:creationId xmlns:a16="http://schemas.microsoft.com/office/drawing/2014/main" id="{ADF892FA-7048-8260-D734-D00D7C41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 bwMode="auto">
          <a:xfrm>
            <a:off x="10942638" y="104775"/>
            <a:ext cx="1249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5A1E3-9869-35BA-F068-DB85B705552A}"/>
              </a:ext>
            </a:extLst>
          </p:cNvPr>
          <p:cNvSpPr txBox="1"/>
          <p:nvPr/>
        </p:nvSpPr>
        <p:spPr>
          <a:xfrm>
            <a:off x="-4285652" y="1396771"/>
            <a:ext cx="17880275" cy="595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  <a:sym typeface="Calibri"/>
            </a:endParaRPr>
          </a:p>
        </p:txBody>
      </p:sp>
      <p:pic>
        <p:nvPicPr>
          <p:cNvPr id="9" name="Picture 4" descr="Robots.txt">
            <a:extLst>
              <a:ext uri="{FF2B5EF4-FFF2-40B4-BE49-F238E27FC236}">
                <a16:creationId xmlns:a16="http://schemas.microsoft.com/office/drawing/2014/main" id="{7AF67712-F171-3655-038B-C42A6AF5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87375"/>
            <a:ext cx="11933905" cy="60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198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845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ADLaM Display</vt:lpstr>
      <vt:lpstr>Arial</vt:lpstr>
      <vt:lpstr>Calibri</vt:lpstr>
      <vt:lpstr>Calibri Light</vt:lpstr>
      <vt:lpstr>SamsungOne 600C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INATHARVA</dc:creator>
  <cp:lastModifiedBy>Pushpanjali Maha Kakanuru -X (mkakanur - INFOSYS LIMITED at Cisco)</cp:lastModifiedBy>
  <cp:revision>19</cp:revision>
  <dcterms:modified xsi:type="dcterms:W3CDTF">2023-12-13T14:35:09Z</dcterms:modified>
</cp:coreProperties>
</file>