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7" r:id="rId4"/>
    <p:sldId id="260" r:id="rId5"/>
    <p:sldId id="261" r:id="rId6"/>
    <p:sldId id="262" r:id="rId7"/>
    <p:sldId id="271" r:id="rId8"/>
    <p:sldId id="264" r:id="rId9"/>
    <p:sldId id="265" r:id="rId10"/>
    <p:sldId id="266" r:id="rId11"/>
    <p:sldId id="267" r:id="rId12"/>
    <p:sldId id="268" r:id="rId13"/>
    <p:sldId id="272" r:id="rId14"/>
    <p:sldId id="269"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72" autoAdjust="0"/>
  </p:normalViewPr>
  <p:slideViewPr>
    <p:cSldViewPr>
      <p:cViewPr varScale="1">
        <p:scale>
          <a:sx n="53" d="100"/>
          <a:sy n="53" d="100"/>
        </p:scale>
        <p:origin x="1884" y="66"/>
      </p:cViewPr>
      <p:guideLst>
        <p:guide orient="horz" pos="2160"/>
        <p:guide pos="2880"/>
      </p:guideLst>
    </p:cSldViewPr>
  </p:slideViewPr>
  <p:notesTextViewPr>
    <p:cViewPr>
      <p:scale>
        <a:sx n="1" d="1"/>
        <a:sy n="1" d="1"/>
      </p:scale>
      <p:origin x="0" y="0"/>
    </p:cViewPr>
  </p:notesTextViewPr>
  <p:sorterViewPr>
    <p:cViewPr>
      <p:scale>
        <a:sx n="100" d="100"/>
        <a:sy n="100" d="100"/>
      </p:scale>
      <p:origin x="0" y="5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4D07E-E158-4872-95AC-A2BB8FC66EB1}"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8466C749-10BD-4E95-8FD5-E5673B9CC863}">
      <dgm:prSet phldrT="[Text]"/>
      <dgm:spPr/>
      <dgm:t>
        <a:bodyPr/>
        <a:lstStyle/>
        <a:p>
          <a:r>
            <a:rPr lang="en-US" dirty="0"/>
            <a:t>HTML</a:t>
          </a:r>
        </a:p>
      </dgm:t>
    </dgm:pt>
    <dgm:pt modelId="{72471040-E87A-4AB0-BC30-79CE872F986B}" type="parTrans" cxnId="{B12C9B54-32F3-449C-A375-ABFD65A0E8DA}">
      <dgm:prSet/>
      <dgm:spPr/>
      <dgm:t>
        <a:bodyPr/>
        <a:lstStyle/>
        <a:p>
          <a:endParaRPr lang="en-US"/>
        </a:p>
      </dgm:t>
    </dgm:pt>
    <dgm:pt modelId="{E3F68FF8-162E-4F51-8E4B-95588B586EA0}" type="sibTrans" cxnId="{B12C9B54-32F3-449C-A375-ABFD65A0E8DA}">
      <dgm:prSet/>
      <dgm:spPr/>
      <dgm:t>
        <a:bodyPr/>
        <a:lstStyle/>
        <a:p>
          <a:endParaRPr lang="en-US"/>
        </a:p>
      </dgm:t>
    </dgm:pt>
    <dgm:pt modelId="{9465A471-CD34-4900-8969-B02BD066E79E}">
      <dgm:prSet phldrT="[Text]"/>
      <dgm:spPr/>
      <dgm:t>
        <a:bodyPr/>
        <a:lstStyle/>
        <a:p>
          <a:r>
            <a:rPr lang="en-US" dirty="0"/>
            <a:t>HTML5</a:t>
          </a:r>
        </a:p>
      </dgm:t>
    </dgm:pt>
    <dgm:pt modelId="{503EC79E-B887-4677-ACBA-99AF9C7FC13B}" type="parTrans" cxnId="{A27C702D-851F-4E3D-96F0-8CAB144C95FE}">
      <dgm:prSet/>
      <dgm:spPr/>
      <dgm:t>
        <a:bodyPr/>
        <a:lstStyle/>
        <a:p>
          <a:endParaRPr lang="en-US"/>
        </a:p>
      </dgm:t>
    </dgm:pt>
    <dgm:pt modelId="{AAB7A613-0336-4FDF-BB5B-410D7BB969D4}" type="sibTrans" cxnId="{A27C702D-851F-4E3D-96F0-8CAB144C95FE}">
      <dgm:prSet/>
      <dgm:spPr/>
      <dgm:t>
        <a:bodyPr/>
        <a:lstStyle/>
        <a:p>
          <a:endParaRPr lang="en-US"/>
        </a:p>
      </dgm:t>
    </dgm:pt>
    <dgm:pt modelId="{A1E8DFE0-0112-44F7-B9AC-07A6F5AEAC62}">
      <dgm:prSet phldrT="[Text]"/>
      <dgm:spPr/>
      <dgm:t>
        <a:bodyPr/>
        <a:lstStyle/>
        <a:p>
          <a:r>
            <a:rPr lang="en-US" dirty="0"/>
            <a:t>XML</a:t>
          </a:r>
        </a:p>
      </dgm:t>
    </dgm:pt>
    <dgm:pt modelId="{B36C1DFD-FB47-4B95-873B-3B92BB3AB1EC}" type="parTrans" cxnId="{467D68D4-013D-4C52-8303-450CB970A48F}">
      <dgm:prSet/>
      <dgm:spPr/>
      <dgm:t>
        <a:bodyPr/>
        <a:lstStyle/>
        <a:p>
          <a:endParaRPr lang="en-US"/>
        </a:p>
      </dgm:t>
    </dgm:pt>
    <dgm:pt modelId="{01C7DC7A-845D-4297-8E1E-705C636BE741}" type="sibTrans" cxnId="{467D68D4-013D-4C52-8303-450CB970A48F}">
      <dgm:prSet/>
      <dgm:spPr/>
      <dgm:t>
        <a:bodyPr/>
        <a:lstStyle/>
        <a:p>
          <a:endParaRPr lang="en-US"/>
        </a:p>
      </dgm:t>
    </dgm:pt>
    <dgm:pt modelId="{FA2562EC-CF73-42C2-89D3-DA0A9BAB65A9}" type="pres">
      <dgm:prSet presAssocID="{F8B4D07E-E158-4872-95AC-A2BB8FC66EB1}" presName="Name0" presStyleCnt="0">
        <dgm:presLayoutVars>
          <dgm:chMax val="7"/>
          <dgm:dir/>
          <dgm:resizeHandles val="exact"/>
        </dgm:presLayoutVars>
      </dgm:prSet>
      <dgm:spPr/>
    </dgm:pt>
    <dgm:pt modelId="{A4CF2F8D-9830-4AF2-82AD-83A729EDAF18}" type="pres">
      <dgm:prSet presAssocID="{F8B4D07E-E158-4872-95AC-A2BB8FC66EB1}" presName="ellipse1" presStyleLbl="vennNode1" presStyleIdx="0" presStyleCnt="3">
        <dgm:presLayoutVars>
          <dgm:bulletEnabled val="1"/>
        </dgm:presLayoutVars>
      </dgm:prSet>
      <dgm:spPr/>
    </dgm:pt>
    <dgm:pt modelId="{5EACC907-FF01-4032-B13C-7EDFB1E73021}" type="pres">
      <dgm:prSet presAssocID="{F8B4D07E-E158-4872-95AC-A2BB8FC66EB1}" presName="ellipse2" presStyleLbl="vennNode1" presStyleIdx="1" presStyleCnt="3">
        <dgm:presLayoutVars>
          <dgm:bulletEnabled val="1"/>
        </dgm:presLayoutVars>
      </dgm:prSet>
      <dgm:spPr/>
    </dgm:pt>
    <dgm:pt modelId="{B7A4448E-4961-427F-BCB6-73D41B7A6231}" type="pres">
      <dgm:prSet presAssocID="{F8B4D07E-E158-4872-95AC-A2BB8FC66EB1}" presName="ellipse3" presStyleLbl="vennNode1" presStyleIdx="2" presStyleCnt="3">
        <dgm:presLayoutVars>
          <dgm:bulletEnabled val="1"/>
        </dgm:presLayoutVars>
      </dgm:prSet>
      <dgm:spPr/>
    </dgm:pt>
  </dgm:ptLst>
  <dgm:cxnLst>
    <dgm:cxn modelId="{2417D801-5B83-4EF4-A0C2-B076736E29D7}" type="presOf" srcId="{F8B4D07E-E158-4872-95AC-A2BB8FC66EB1}" destId="{FA2562EC-CF73-42C2-89D3-DA0A9BAB65A9}" srcOrd="0" destOrd="0" presId="urn:microsoft.com/office/officeart/2005/8/layout/rings+Icon"/>
    <dgm:cxn modelId="{71E67A16-4685-42C8-BABF-E26BDD361AFE}" type="presOf" srcId="{9465A471-CD34-4900-8969-B02BD066E79E}" destId="{5EACC907-FF01-4032-B13C-7EDFB1E73021}" srcOrd="0" destOrd="0" presId="urn:microsoft.com/office/officeart/2005/8/layout/rings+Icon"/>
    <dgm:cxn modelId="{A27C702D-851F-4E3D-96F0-8CAB144C95FE}" srcId="{F8B4D07E-E158-4872-95AC-A2BB8FC66EB1}" destId="{9465A471-CD34-4900-8969-B02BD066E79E}" srcOrd="1" destOrd="0" parTransId="{503EC79E-B887-4677-ACBA-99AF9C7FC13B}" sibTransId="{AAB7A613-0336-4FDF-BB5B-410D7BB969D4}"/>
    <dgm:cxn modelId="{0861FA51-D0CA-4593-B2C2-EA051DAD8386}" type="presOf" srcId="{A1E8DFE0-0112-44F7-B9AC-07A6F5AEAC62}" destId="{B7A4448E-4961-427F-BCB6-73D41B7A6231}" srcOrd="0" destOrd="0" presId="urn:microsoft.com/office/officeart/2005/8/layout/rings+Icon"/>
    <dgm:cxn modelId="{B12C9B54-32F3-449C-A375-ABFD65A0E8DA}" srcId="{F8B4D07E-E158-4872-95AC-A2BB8FC66EB1}" destId="{8466C749-10BD-4E95-8FD5-E5673B9CC863}" srcOrd="0" destOrd="0" parTransId="{72471040-E87A-4AB0-BC30-79CE872F986B}" sibTransId="{E3F68FF8-162E-4F51-8E4B-95588B586EA0}"/>
    <dgm:cxn modelId="{54DDF0A8-74FC-464F-BE33-C7BA5E0C3532}" type="presOf" srcId="{8466C749-10BD-4E95-8FD5-E5673B9CC863}" destId="{A4CF2F8D-9830-4AF2-82AD-83A729EDAF18}" srcOrd="0" destOrd="0" presId="urn:microsoft.com/office/officeart/2005/8/layout/rings+Icon"/>
    <dgm:cxn modelId="{467D68D4-013D-4C52-8303-450CB970A48F}" srcId="{F8B4D07E-E158-4872-95AC-A2BB8FC66EB1}" destId="{A1E8DFE0-0112-44F7-B9AC-07A6F5AEAC62}" srcOrd="2" destOrd="0" parTransId="{B36C1DFD-FB47-4B95-873B-3B92BB3AB1EC}" sibTransId="{01C7DC7A-845D-4297-8E1E-705C636BE741}"/>
    <dgm:cxn modelId="{C45D46AD-8929-40D7-94DF-E6C0F7AD6933}" type="presParOf" srcId="{FA2562EC-CF73-42C2-89D3-DA0A9BAB65A9}" destId="{A4CF2F8D-9830-4AF2-82AD-83A729EDAF18}" srcOrd="0" destOrd="0" presId="urn:microsoft.com/office/officeart/2005/8/layout/rings+Icon"/>
    <dgm:cxn modelId="{3A2A17EE-C397-431B-8DB5-27E8B41C6C55}" type="presParOf" srcId="{FA2562EC-CF73-42C2-89D3-DA0A9BAB65A9}" destId="{5EACC907-FF01-4032-B13C-7EDFB1E73021}" srcOrd="1" destOrd="0" presId="urn:microsoft.com/office/officeart/2005/8/layout/rings+Icon"/>
    <dgm:cxn modelId="{8CF9F580-416F-4ED3-8147-F245C10E1461}" type="presParOf" srcId="{FA2562EC-CF73-42C2-89D3-DA0A9BAB65A9}" destId="{B7A4448E-4961-427F-BCB6-73D41B7A6231}" srcOrd="2" destOrd="0" presId="urn:microsoft.com/office/officeart/2005/8/layout/rings+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F2F8D-9830-4AF2-82AD-83A729EDAF18}">
      <dsp:nvSpPr>
        <dsp:cNvPr id="0" name=""/>
        <dsp:cNvSpPr/>
      </dsp:nvSpPr>
      <dsp:spPr>
        <a:xfrm>
          <a:off x="1360525" y="0"/>
          <a:ext cx="2715164" cy="271512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HTML</a:t>
          </a:r>
        </a:p>
      </dsp:txBody>
      <dsp:txXfrm>
        <a:off x="1758152" y="397621"/>
        <a:ext cx="1919910" cy="1919883"/>
      </dsp:txXfrm>
    </dsp:sp>
    <dsp:sp modelId="{5EACC907-FF01-4032-B13C-7EDFB1E73021}">
      <dsp:nvSpPr>
        <dsp:cNvPr id="0" name=""/>
        <dsp:cNvSpPr/>
      </dsp:nvSpPr>
      <dsp:spPr>
        <a:xfrm>
          <a:off x="2758044" y="1810837"/>
          <a:ext cx="2715164" cy="271512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HTML5</a:t>
          </a:r>
        </a:p>
      </dsp:txBody>
      <dsp:txXfrm>
        <a:off x="3155671" y="2208458"/>
        <a:ext cx="1919910" cy="1919883"/>
      </dsp:txXfrm>
    </dsp:sp>
    <dsp:sp modelId="{B7A4448E-4961-427F-BCB6-73D41B7A6231}">
      <dsp:nvSpPr>
        <dsp:cNvPr id="0" name=""/>
        <dsp:cNvSpPr/>
      </dsp:nvSpPr>
      <dsp:spPr>
        <a:xfrm>
          <a:off x="4153910" y="0"/>
          <a:ext cx="2715164" cy="271512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XML</a:t>
          </a:r>
        </a:p>
      </dsp:txBody>
      <dsp:txXfrm>
        <a:off x="4551537" y="397621"/>
        <a:ext cx="1919910" cy="1919883"/>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t>7/6/2018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t>‹#›</a:t>
            </a:fld>
            <a:endParaRPr lang="en-US" dirty="0"/>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Web Design and Development. In this lesson will discuss the history of the World Wide Web and how its growth has changed the way we do business, interact socially, study, and more.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a:t>
            </a:fld>
            <a:endParaRPr lang="en-US" dirty="0"/>
          </a:p>
        </p:txBody>
      </p:sp>
    </p:spTree>
    <p:extLst>
      <p:ext uri="{BB962C8B-B14F-4D97-AF65-F5344CB8AC3E}">
        <p14:creationId xmlns:p14="http://schemas.microsoft.com/office/powerpoint/2010/main" val="134814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 comments to help you remember something about the content of the page. You can also use comments to help you remember what you’re placing in a given section of your page. Keep in mind that while the browser does not show the comment to a visitor, they are transparent if the visitor decides to view your code. With that in mind, always keep your comments professional sounding.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create this “empty tag” with the opening bracket, an exclamation point known as a bang in programming followed by two hyphens. Then you add your comment and close the tag with two hyphens and the closing bracket. Note that there is no forward slash in here.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11</a:t>
            </a:fld>
            <a:endParaRPr lang="en-US" dirty="0"/>
          </a:p>
        </p:txBody>
      </p:sp>
    </p:spTree>
    <p:extLst>
      <p:ext uri="{BB962C8B-B14F-4D97-AF65-F5344CB8AC3E}">
        <p14:creationId xmlns:p14="http://schemas.microsoft.com/office/powerpoint/2010/main" val="426889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you begin to code your pages you should first have a road map or plan of what the page will look like. It’s often a good idea to create a rough sketch or even write the content in a word processing program that is capable of performing spell and grammar checks for you as well. Once you have drawn the page or typed it into a document you can begin to determine what the major content areas are and plan for their proper coding. Keep in mind that not all pages will use each of the structural elements so do not worry if you do not have an &lt;aside&gt; element on the page as one example.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also nest structural elements inside of each other so you might have a section with an aside embedded within the section. You can also have multiple structural elements within a single page, such as having more than one article in place.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HTML 4 the </a:t>
            </a:r>
            <a:r>
              <a:rPr lang="en-US" sz="1200" b="1" kern="1200" dirty="0">
                <a:solidFill>
                  <a:schemeClr val="tx1"/>
                </a:solidFill>
                <a:effectLst/>
                <a:latin typeface="+mn-lt"/>
                <a:ea typeface="+mn-ea"/>
                <a:cs typeface="+mn-cs"/>
              </a:rPr>
              <a:t>&lt;div&gt;</a:t>
            </a:r>
            <a:r>
              <a:rPr lang="en-US" sz="1200" kern="1200" dirty="0">
                <a:solidFill>
                  <a:schemeClr val="tx1"/>
                </a:solidFill>
                <a:effectLst/>
                <a:latin typeface="+mn-lt"/>
                <a:ea typeface="+mn-ea"/>
                <a:cs typeface="+mn-cs"/>
              </a:rPr>
              <a:t> tag was used instead of the HTML5 elements. While you can still use the &lt;div&gt; it is a better practice to use the newer elements because this is the future of the Web.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12</a:t>
            </a:fld>
            <a:endParaRPr lang="en-US" dirty="0"/>
          </a:p>
        </p:txBody>
      </p:sp>
    </p:spTree>
    <p:extLst>
      <p:ext uri="{BB962C8B-B14F-4D97-AF65-F5344CB8AC3E}">
        <p14:creationId xmlns:p14="http://schemas.microsoft.com/office/powerpoint/2010/main" val="278543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reached the end of this lesson.  Let’s take a look at what we’ve covered.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started our discussion by examining the history of the World Wide Web.</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we examined HTML’s history and compared it to XHTML, XML and finally HTML5 and Style Sheets.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we examined working with HTML elements and white space. We also looked at how to structure our documents and add comments.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we looked at HTML5 structural tags.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completes this lesson.</a:t>
            </a:r>
          </a:p>
        </p:txBody>
      </p:sp>
      <p:sp>
        <p:nvSpPr>
          <p:cNvPr id="4" name="Slide Number Placeholder 3"/>
          <p:cNvSpPr>
            <a:spLocks noGrp="1"/>
          </p:cNvSpPr>
          <p:nvPr>
            <p:ph type="sldNum" sz="quarter" idx="10"/>
          </p:nvPr>
        </p:nvSpPr>
        <p:spPr/>
        <p:txBody>
          <a:bodyPr/>
          <a:lstStyle/>
          <a:p>
            <a:fld id="{650220F3-EBCE-4D22-9A41-3EED5F6067A8}" type="slidenum">
              <a:rPr lang="en-US" smtClean="0"/>
              <a:t>14</a:t>
            </a:fld>
            <a:endParaRPr lang="en-US" dirty="0"/>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following topics will be covered in this lesson: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Exploring the history of the World Wide Web;</a:t>
            </a:r>
          </a:p>
          <a:p>
            <a:r>
              <a:rPr lang="en-US" sz="1200" kern="1200" dirty="0">
                <a:solidFill>
                  <a:schemeClr val="tx1"/>
                </a:solidFill>
                <a:effectLst/>
                <a:latin typeface="+mn-lt"/>
                <a:ea typeface="+mn-ea"/>
                <a:cs typeface="+mn-cs"/>
              </a:rPr>
              <a:t>Introducing HTML;</a:t>
            </a:r>
          </a:p>
          <a:p>
            <a:r>
              <a:rPr lang="en-US" sz="1200" kern="1200" dirty="0">
                <a:solidFill>
                  <a:schemeClr val="tx1"/>
                </a:solidFill>
                <a:effectLst/>
                <a:latin typeface="+mn-lt"/>
                <a:ea typeface="+mn-ea"/>
                <a:cs typeface="+mn-cs"/>
              </a:rPr>
              <a:t>Entering elements and attributes;</a:t>
            </a:r>
          </a:p>
          <a:p>
            <a:r>
              <a:rPr lang="en-US" sz="1200" kern="1200" dirty="0">
                <a:solidFill>
                  <a:schemeClr val="tx1"/>
                </a:solidFill>
                <a:effectLst/>
                <a:latin typeface="+mn-lt"/>
                <a:ea typeface="+mn-ea"/>
                <a:cs typeface="+mn-cs"/>
              </a:rPr>
              <a:t>Exploring the structure of an HTML document;</a:t>
            </a:r>
          </a:p>
          <a:p>
            <a:r>
              <a:rPr lang="en-US" sz="1200" kern="1200" dirty="0">
                <a:solidFill>
                  <a:schemeClr val="tx1"/>
                </a:solidFill>
                <a:effectLst/>
                <a:latin typeface="+mn-lt"/>
                <a:ea typeface="+mn-ea"/>
                <a:cs typeface="+mn-cs"/>
              </a:rPr>
              <a:t>Marking the head element; and </a:t>
            </a:r>
          </a:p>
          <a:p>
            <a:r>
              <a:rPr lang="en-US" sz="1200" kern="1200" dirty="0">
                <a:solidFill>
                  <a:schemeClr val="tx1"/>
                </a:solidFill>
                <a:effectLst/>
                <a:latin typeface="+mn-lt"/>
                <a:ea typeface="+mn-ea"/>
                <a:cs typeface="+mn-cs"/>
              </a:rPr>
              <a:t>Defining the structure of the page body.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2</a:t>
            </a:fld>
            <a:endParaRPr lang="en-US" dirty="0"/>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World Wide Web is the largest Wide Area Network in the world. When you are connected to the WWW or “online” you are potentially connected to every other person and computer who is “online” at the same time. What makes the WWW so easy to navigate are a series of </a:t>
            </a:r>
            <a:r>
              <a:rPr lang="en-US" sz="1200" b="1" kern="1200" dirty="0">
                <a:solidFill>
                  <a:schemeClr val="tx1"/>
                </a:solidFill>
                <a:effectLst/>
                <a:latin typeface="+mn-lt"/>
                <a:ea typeface="+mn-ea"/>
                <a:cs typeface="+mn-cs"/>
              </a:rPr>
              <a:t>hyperlinks</a:t>
            </a:r>
            <a:r>
              <a:rPr lang="en-US" sz="1200" kern="1200" dirty="0">
                <a:solidFill>
                  <a:schemeClr val="tx1"/>
                </a:solidFill>
                <a:effectLst/>
                <a:latin typeface="+mn-lt"/>
                <a:ea typeface="+mn-ea"/>
                <a:cs typeface="+mn-cs"/>
              </a:rPr>
              <a:t> that allow you to move between pages or other web sites with a single click. The use of these hyperlinks, developed by Dr. Timothy Berners-Lee has revolutionized the way we access and share information on a global scale.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Each document or web page is stored on a specialized server known as a “web server”. The pages are viewed through specialized software known as browsers which can be located on a computer, a mobile smart phone, tablets, some gaming systems, and more. The pages are written in a special mark-up language known as HTML, which we will explore in the next slide.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3</a:t>
            </a:fld>
            <a:endParaRPr lang="en-US" dirty="0"/>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we had Hypertext Markup Language or HTML, we had Standardized General Markup Language or SGML which was used by large organizations to simplify placing orders and tracking inventory. The costs were very high to develop and maintain the language but offered the ability to easily create highly specialized ways of “tagging” information.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HTML first appeared, there were no set standards for authors to use so they were constantly facing incompatibility issues with different browsers. Finally, a group of designers formed the World Wide Web Consortium or W3C that created a uniform language that formed the basis of the language still in use today. Yet as time changed and technology became more sophisticated there were needs to improve HTML and in some cases phase out or deprecate tags. Even when tags are deprecated you may still find them in use in older sites.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4</a:t>
            </a:fld>
            <a:endParaRPr lang="en-US" dirty="0"/>
          </a:p>
        </p:txBody>
      </p:sp>
    </p:spTree>
    <p:extLst>
      <p:ext uri="{BB962C8B-B14F-4D97-AF65-F5344CB8AC3E}">
        <p14:creationId xmlns:p14="http://schemas.microsoft.com/office/powerpoint/2010/main" val="72325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the end of the 1990’s, the W3C released HTML 4.0 and began the task of working on the newest markup language: XHTML. This new version would use the simplicity of HTML and add the flexibility of XML know as Extensible Markup Language – where developers could add content specific tags.  This new version was far stricter than previous version of HTML and required some minor adjustments for web developers but overall it was close enough to provide for an easy learning curve.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early part of this century, XHTML 1.1 was quickly becoming revamped with newer tags to accommodate social media, multimedia, and still remain flexible to grow along with technology. The biggest hurdle faced was that XHTML 2.0 would not be backwards compatible with earlier versions of HTML making integration a daunting task for companies. </a:t>
            </a:r>
          </a:p>
          <a:p>
            <a:r>
              <a:rPr lang="en-US" sz="1200" kern="1200" dirty="0">
                <a:solidFill>
                  <a:schemeClr val="tx1"/>
                </a:solidFill>
                <a:effectLst/>
                <a:latin typeface="+mn-lt"/>
                <a:ea typeface="+mn-ea"/>
                <a:cs typeface="+mn-cs"/>
              </a:rPr>
              <a:t>Ian Hickerson proposed a different path in 2004 and eventually the Web Hypertext Application Technology Working Group or WHATWG was formed along with the specifications for HTML5. By 2009 work on XHTML 2.0 ceased and HTML5 moved to the foreground.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5</a:t>
            </a:fld>
            <a:endParaRPr lang="en-US" dirty="0"/>
          </a:p>
        </p:txBody>
      </p:sp>
    </p:spTree>
    <p:extLst>
      <p:ext uri="{BB962C8B-B14F-4D97-AF65-F5344CB8AC3E}">
        <p14:creationId xmlns:p14="http://schemas.microsoft.com/office/powerpoint/2010/main" val="32670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use of HTML identifies where different parts of the document are displayed in the browser. It is the use of a </a:t>
            </a:r>
            <a:r>
              <a:rPr lang="en-US" sz="1200" b="1" kern="1200" dirty="0">
                <a:solidFill>
                  <a:schemeClr val="tx1"/>
                </a:solidFill>
                <a:effectLst/>
                <a:latin typeface="+mn-lt"/>
                <a:ea typeface="+mn-ea"/>
                <a:cs typeface="+mn-cs"/>
              </a:rPr>
              <a:t>style sheet</a:t>
            </a:r>
            <a:r>
              <a:rPr lang="en-US" sz="1200" kern="1200" dirty="0">
                <a:solidFill>
                  <a:schemeClr val="tx1"/>
                </a:solidFill>
                <a:effectLst/>
                <a:latin typeface="+mn-lt"/>
                <a:ea typeface="+mn-ea"/>
                <a:cs typeface="+mn-cs"/>
              </a:rPr>
              <a:t> that determines how it appears in a given device. The style sheet also adds uniformity in the appearance of the content controlling things such as color, heading formats, font styles and can address whole sections of a document contained in its own container known as a </a:t>
            </a:r>
            <a:r>
              <a:rPr lang="en-US" sz="1200" b="1" kern="1200" dirty="0">
                <a:solidFill>
                  <a:schemeClr val="tx1"/>
                </a:solidFill>
                <a:effectLst/>
                <a:latin typeface="+mn-lt"/>
                <a:ea typeface="+mn-ea"/>
                <a:cs typeface="+mn-cs"/>
              </a:rPr>
              <a:t>div</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6</a:t>
            </a:fld>
            <a:endParaRPr lang="en-US" dirty="0"/>
          </a:p>
        </p:txBody>
      </p:sp>
    </p:spTree>
    <p:extLst>
      <p:ext uri="{BB962C8B-B14F-4D97-AF65-F5344CB8AC3E}">
        <p14:creationId xmlns:p14="http://schemas.microsoft.com/office/powerpoint/2010/main" val="13908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Everything in HTML is written inside of different </a:t>
            </a:r>
            <a:r>
              <a:rPr lang="en-US" sz="1200" b="1" kern="1200" dirty="0">
                <a:solidFill>
                  <a:schemeClr val="tx1"/>
                </a:solidFill>
                <a:effectLst/>
                <a:latin typeface="+mn-lt"/>
                <a:ea typeface="+mn-ea"/>
                <a:cs typeface="+mn-cs"/>
              </a:rPr>
              <a:t>elements</a:t>
            </a:r>
            <a:r>
              <a:rPr lang="en-US" sz="1200" kern="1200" dirty="0">
                <a:solidFill>
                  <a:schemeClr val="tx1"/>
                </a:solidFill>
                <a:effectLst/>
                <a:latin typeface="+mn-lt"/>
                <a:ea typeface="+mn-ea"/>
                <a:cs typeface="+mn-cs"/>
              </a:rPr>
              <a:t> which are also referred to as </a:t>
            </a:r>
            <a:r>
              <a:rPr lang="en-US" sz="1200" b="1" kern="1200" dirty="0">
                <a:solidFill>
                  <a:schemeClr val="tx1"/>
                </a:solidFill>
                <a:effectLst/>
                <a:latin typeface="+mn-lt"/>
                <a:ea typeface="+mn-ea"/>
                <a:cs typeface="+mn-cs"/>
              </a:rPr>
              <a:t>tags</a:t>
            </a:r>
            <a:r>
              <a:rPr lang="en-US" sz="1200" kern="1200" dirty="0">
                <a:solidFill>
                  <a:schemeClr val="tx1"/>
                </a:solidFill>
                <a:effectLst/>
                <a:latin typeface="+mn-lt"/>
                <a:ea typeface="+mn-ea"/>
                <a:cs typeface="+mn-cs"/>
              </a:rPr>
              <a:t>. Some elements have opening and closing tags as shown in this slide. Note the closing tag uses a forward slash before the element name is repeated. In this example we have places “Welcome to My World” inside a paragraph tag which is the letter p inside of the opening and closing brackets. </a:t>
            </a:r>
          </a:p>
          <a:p>
            <a:r>
              <a:rPr lang="en-US" sz="1200" kern="1200" dirty="0">
                <a:solidFill>
                  <a:schemeClr val="tx1"/>
                </a:solidFill>
                <a:effectLst/>
                <a:latin typeface="+mn-lt"/>
                <a:ea typeface="+mn-ea"/>
                <a:cs typeface="+mn-cs"/>
              </a:rPr>
              <a:t>Elements may also be “nested” inside one another as shown here with “My” inside of the strong tag, making that word appear in bold text. </a:t>
            </a:r>
          </a:p>
          <a:p>
            <a:r>
              <a:rPr lang="en-US" sz="1200" kern="1200" dirty="0">
                <a:solidFill>
                  <a:schemeClr val="tx1"/>
                </a:solidFill>
                <a:effectLst/>
                <a:latin typeface="+mn-lt"/>
                <a:ea typeface="+mn-ea"/>
                <a:cs typeface="+mn-cs"/>
              </a:rPr>
              <a:t>Attributes addressed use, behavior within a browser, or the appearance of the content. You may use more than one attribute within an element but they must be separated by a comma and the value of the attribute must be inside double quotation marks as well.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8</a:t>
            </a:fld>
            <a:endParaRPr lang="en-US" dirty="0"/>
          </a:p>
        </p:txBody>
      </p:sp>
    </p:spTree>
    <p:extLst>
      <p:ext uri="{BB962C8B-B14F-4D97-AF65-F5344CB8AC3E}">
        <p14:creationId xmlns:p14="http://schemas.microsoft.com/office/powerpoint/2010/main" val="91759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HTML is written as a text file, such as using Notepad or any text editor and does not require that you ever use your “Enter” key. You can just write the code one element after another without any spaces but it would be hard to read or edit.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Browsers will ignore the use of your “Tab” key or consecutive spaces so use that to your advantage – indent code where it makes it easier to read or edit. Use spacing to help you align your content as close to what it will look like on a page as possible.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9</a:t>
            </a:fld>
            <a:endParaRPr lang="en-US" dirty="0"/>
          </a:p>
        </p:txBody>
      </p:sp>
    </p:spTree>
    <p:extLst>
      <p:ext uri="{BB962C8B-B14F-4D97-AF65-F5344CB8AC3E}">
        <p14:creationId xmlns:p14="http://schemas.microsoft.com/office/powerpoint/2010/main" val="151034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Your HTML document has several sections that comprise its structure. You begin with a </a:t>
            </a:r>
            <a:r>
              <a:rPr lang="en-US" sz="1200" b="1" kern="1200" dirty="0">
                <a:solidFill>
                  <a:schemeClr val="tx1"/>
                </a:solidFill>
                <a:effectLst/>
                <a:latin typeface="+mn-lt"/>
                <a:ea typeface="+mn-ea"/>
                <a:cs typeface="+mn-cs"/>
              </a:rPr>
              <a:t>Document Type Definition </a:t>
            </a:r>
            <a:r>
              <a:rPr lang="en-US" sz="1200" kern="1200" dirty="0">
                <a:solidFill>
                  <a:schemeClr val="tx1"/>
                </a:solidFill>
                <a:effectLst/>
                <a:latin typeface="+mn-lt"/>
                <a:ea typeface="+mn-ea"/>
                <a:cs typeface="+mn-cs"/>
              </a:rPr>
              <a:t>or</a:t>
            </a:r>
            <a:r>
              <a:rPr lang="en-US" sz="1200" b="1" kern="1200" dirty="0">
                <a:solidFill>
                  <a:schemeClr val="tx1"/>
                </a:solidFill>
                <a:effectLst/>
                <a:latin typeface="+mn-lt"/>
                <a:ea typeface="+mn-ea"/>
                <a:cs typeface="+mn-cs"/>
              </a:rPr>
              <a:t> DTD</a:t>
            </a:r>
            <a:r>
              <a:rPr lang="en-US" sz="1200" kern="1200" dirty="0">
                <a:solidFill>
                  <a:schemeClr val="tx1"/>
                </a:solidFill>
                <a:effectLst/>
                <a:latin typeface="+mn-lt"/>
                <a:ea typeface="+mn-ea"/>
                <a:cs typeface="+mn-cs"/>
              </a:rPr>
              <a:t> that lets the browser know which standard you are using. In HTML5 it’s very simple as shown in the slide.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comes the </a:t>
            </a:r>
            <a:r>
              <a:rPr lang="en-US" sz="1200" b="1" kern="1200" dirty="0">
                <a:solidFill>
                  <a:schemeClr val="tx1"/>
                </a:solidFill>
                <a:effectLst/>
                <a:latin typeface="+mn-lt"/>
                <a:ea typeface="+mn-ea"/>
                <a:cs typeface="+mn-cs"/>
              </a:rPr>
              <a:t>&lt;head&gt;</a:t>
            </a:r>
            <a:r>
              <a:rPr lang="en-US" sz="1200" kern="1200" dirty="0">
                <a:solidFill>
                  <a:schemeClr val="tx1"/>
                </a:solidFill>
                <a:effectLst/>
                <a:latin typeface="+mn-lt"/>
                <a:ea typeface="+mn-ea"/>
                <a:cs typeface="+mn-cs"/>
              </a:rPr>
              <a:t> section. This part of the document contains information about the document itself. One of the most important pieces of information is the </a:t>
            </a:r>
            <a:r>
              <a:rPr lang="en-US" sz="1200" b="1" kern="1200" dirty="0">
                <a:solidFill>
                  <a:schemeClr val="tx1"/>
                </a:solidFill>
                <a:effectLst/>
                <a:latin typeface="+mn-lt"/>
                <a:ea typeface="+mn-ea"/>
                <a:cs typeface="+mn-cs"/>
              </a:rPr>
              <a:t>&lt;title&gt;</a:t>
            </a:r>
            <a:r>
              <a:rPr lang="en-US" sz="1200" kern="1200" dirty="0">
                <a:solidFill>
                  <a:schemeClr val="tx1"/>
                </a:solidFill>
                <a:effectLst/>
                <a:latin typeface="+mn-lt"/>
                <a:ea typeface="+mn-ea"/>
                <a:cs typeface="+mn-cs"/>
              </a:rPr>
              <a:t> element. The text inside of this element will appear on the title bar in the browser and form the basis of a bookmark when a visitor adds the page to their bookmarks. It is very important that the title text is meaningful so that when your visitors look for the bookmark they can easily find the correct page. If left out the browser will name the page “untitled document” and if the text is too short such as “price list” the visitor might not recall which price list from which site.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&lt;body&gt; </a:t>
            </a:r>
            <a:r>
              <a:rPr lang="en-US" sz="1200" kern="1200" dirty="0">
                <a:solidFill>
                  <a:schemeClr val="tx1"/>
                </a:solidFill>
                <a:effectLst/>
                <a:latin typeface="+mn-lt"/>
                <a:ea typeface="+mn-ea"/>
                <a:cs typeface="+mn-cs"/>
              </a:rPr>
              <a:t>section contains the content that will appear on the page in the browser. </a:t>
            </a:r>
          </a:p>
          <a:p>
            <a:r>
              <a:rPr lang="en-US" sz="1200" kern="1200" dirty="0">
                <a:solidFill>
                  <a:schemeClr val="tx1"/>
                </a:solidFill>
                <a:effectLst/>
                <a:latin typeface="+mn-lt"/>
                <a:ea typeface="+mn-ea"/>
                <a:cs typeface="+mn-cs"/>
              </a:rPr>
              <a:t>Please note that each of the structure tags have closing tags associated with them with the exception of the DOCTYPE.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10</a:t>
            </a:fld>
            <a:endParaRPr lang="en-US" dirty="0"/>
          </a:p>
        </p:txBody>
      </p:sp>
    </p:spTree>
    <p:extLst>
      <p:ext uri="{BB962C8B-B14F-4D97-AF65-F5344CB8AC3E}">
        <p14:creationId xmlns:p14="http://schemas.microsoft.com/office/powerpoint/2010/main" val="3586118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a:t>Course Name</a:t>
            </a:r>
            <a:br>
              <a:rPr lang="en-US" dirty="0"/>
            </a:br>
            <a:r>
              <a:rPr lang="en-US" dirty="0"/>
              <a:t>Course ID</a:t>
            </a:r>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Title</a:t>
            </a:r>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56F26-5741-4E88-993B-7A0E51CA2BD7}" type="datetimeFigureOut">
              <a:rPr lang="en-US" smtClean="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179E6B-75F7-4852-BEC9-333ACD162558}" type="slidenum">
              <a:rPr lang="en-US" smtClean="0"/>
              <a:t>‹#›</a:t>
            </a:fld>
            <a:endParaRPr lang="en-US" dirty="0"/>
          </a:p>
        </p:txBody>
      </p:sp>
    </p:spTree>
    <p:extLst>
      <p:ext uri="{BB962C8B-B14F-4D97-AF65-F5344CB8AC3E}">
        <p14:creationId xmlns:p14="http://schemas.microsoft.com/office/powerpoint/2010/main" val="3576521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t>7/6/2018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t>‹#›</a:t>
            </a:fld>
            <a:endParaRPr lang="en-US" dirty="0"/>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9.jpg"/><Relationship Id="rId5" Type="http://schemas.openxmlformats.org/officeDocument/2006/relationships/slideLayout" Target="../slideLayouts/slideLayout3.xml"/><Relationship Id="rId10" Type="http://schemas.openxmlformats.org/officeDocument/2006/relationships/image" Target="../media/image8.png"/><Relationship Id="rId4" Type="http://schemas.openxmlformats.org/officeDocument/2006/relationships/tags" Target="../tags/tag22.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2.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jpg"/><Relationship Id="rId5" Type="http://schemas.openxmlformats.org/officeDocument/2006/relationships/slideLayout" Target="../slideLayouts/slideLayout3.xml"/><Relationship Id="rId10" Type="http://schemas.openxmlformats.org/officeDocument/2006/relationships/image" Target="../media/image8.png"/><Relationship Id="rId4" Type="http://schemas.openxmlformats.org/officeDocument/2006/relationships/tags" Target="../tags/tag13.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CIS 273</a:t>
            </a:r>
            <a:br>
              <a:rPr lang="en-US" dirty="0"/>
            </a:br>
            <a:r>
              <a:rPr lang="en-US" dirty="0"/>
              <a:t>Web Design and Development</a:t>
            </a:r>
          </a:p>
        </p:txBody>
      </p:sp>
      <p:sp>
        <p:nvSpPr>
          <p:cNvPr id="5" name="Subtitle 4"/>
          <p:cNvSpPr>
            <a:spLocks noGrp="1"/>
          </p:cNvSpPr>
          <p:nvPr>
            <p:ph type="subTitle" idx="1"/>
          </p:nvPr>
        </p:nvSpPr>
        <p:spPr/>
        <p:txBody>
          <a:bodyPr/>
          <a:lstStyle/>
          <a:p>
            <a:r>
              <a:rPr lang="en-US" dirty="0"/>
              <a:t>Getting Started with HTML</a:t>
            </a:r>
          </a:p>
        </p:txBody>
      </p:sp>
    </p:spTree>
    <p:custDataLst>
      <p:tags r:id="rId1"/>
    </p:custDataLst>
    <p:extLst>
      <p:ext uri="{BB962C8B-B14F-4D97-AF65-F5344CB8AC3E}">
        <p14:creationId xmlns:p14="http://schemas.microsoft.com/office/powerpoint/2010/main" val="3341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Document</a:t>
            </a:r>
          </a:p>
        </p:txBody>
      </p:sp>
      <p:sp>
        <p:nvSpPr>
          <p:cNvPr id="3" name="Content Placeholder 2"/>
          <p:cNvSpPr>
            <a:spLocks noGrp="1"/>
          </p:cNvSpPr>
          <p:nvPr>
            <p:ph idx="1"/>
          </p:nvPr>
        </p:nvSpPr>
        <p:spPr/>
        <p:txBody>
          <a:bodyPr>
            <a:normAutofit lnSpcReduction="1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 document title &lt;/title&gt;</a:t>
            </a:r>
          </a:p>
          <a:p>
            <a:pPr marL="0" indent="0">
              <a:buNone/>
            </a:pPr>
            <a:r>
              <a:rPr lang="en-US" dirty="0"/>
              <a:t>   &lt;/head&gt;</a:t>
            </a:r>
          </a:p>
          <a:p>
            <a:pPr marL="0" indent="0">
              <a:buNone/>
            </a:pPr>
            <a:r>
              <a:rPr lang="en-US" dirty="0"/>
              <a:t>   &lt;body&gt; page content</a:t>
            </a:r>
          </a:p>
          <a:p>
            <a:pPr marL="0" indent="0">
              <a:buNone/>
            </a:pPr>
            <a:r>
              <a:rPr lang="en-US" dirty="0"/>
              <a:t>   &lt;/body&gt;</a:t>
            </a:r>
          </a:p>
          <a:p>
            <a:pPr marL="0" indent="0">
              <a:buNone/>
            </a:pPr>
            <a:r>
              <a:rPr lang="en-US" dirty="0"/>
              <a:t>&lt;/html&gt;</a:t>
            </a:r>
          </a:p>
        </p:txBody>
      </p:sp>
    </p:spTree>
    <p:custDataLst>
      <p:tags r:id="rId1"/>
    </p:custDataLst>
    <p:extLst>
      <p:ext uri="{BB962C8B-B14F-4D97-AF65-F5344CB8AC3E}">
        <p14:creationId xmlns:p14="http://schemas.microsoft.com/office/powerpoint/2010/main" val="285241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Comments</a:t>
            </a:r>
          </a:p>
        </p:txBody>
      </p:sp>
      <p:sp>
        <p:nvSpPr>
          <p:cNvPr id="3" name="Content Placeholder 2"/>
          <p:cNvSpPr>
            <a:spLocks noGrp="1"/>
          </p:cNvSpPr>
          <p:nvPr>
            <p:ph idx="1"/>
          </p:nvPr>
        </p:nvSpPr>
        <p:spPr/>
        <p:txBody>
          <a:bodyPr/>
          <a:lstStyle/>
          <a:p>
            <a:r>
              <a:rPr lang="en-US" dirty="0"/>
              <a:t>Comments allow you leave notes to yourself or other designers</a:t>
            </a:r>
          </a:p>
          <a:p>
            <a:r>
              <a:rPr lang="en-US" dirty="0"/>
              <a:t>They do not show in the browser</a:t>
            </a:r>
          </a:p>
          <a:p>
            <a:r>
              <a:rPr lang="en-US" dirty="0"/>
              <a:t>They are visible if someone views your code</a:t>
            </a:r>
          </a:p>
          <a:p>
            <a:pPr marL="0" indent="0">
              <a:buNone/>
            </a:pPr>
            <a:r>
              <a:rPr lang="en-US" dirty="0"/>
              <a:t>&lt;!-- comment here </a:t>
            </a:r>
            <a:r>
              <a:rPr lang="en-US" dirty="0">
                <a:sym typeface="Wingdings" pitchFamily="2" charset="2"/>
              </a:rPr>
              <a:t>--&gt; </a:t>
            </a:r>
            <a:br>
              <a:rPr lang="en-US" dirty="0">
                <a:sym typeface="Wingdings" pitchFamily="2" charset="2"/>
              </a:rPr>
            </a:br>
            <a:r>
              <a:rPr lang="en-US" dirty="0">
                <a:sym typeface="Wingdings" pitchFamily="2" charset="2"/>
              </a:rPr>
              <a:t>&lt;! -- note the new prices --&gt;</a:t>
            </a:r>
            <a:endParaRPr lang="en-US" dirty="0"/>
          </a:p>
        </p:txBody>
      </p:sp>
    </p:spTree>
    <p:custDataLst>
      <p:tags r:id="rId1"/>
    </p:custDataLst>
    <p:extLst>
      <p:ext uri="{BB962C8B-B14F-4D97-AF65-F5344CB8AC3E}">
        <p14:creationId xmlns:p14="http://schemas.microsoft.com/office/powerpoint/2010/main" val="16254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Structural Elements</a:t>
            </a:r>
          </a:p>
        </p:txBody>
      </p:sp>
      <p:sp>
        <p:nvSpPr>
          <p:cNvPr id="3" name="Content Placeholder 2"/>
          <p:cNvSpPr>
            <a:spLocks noGrp="1"/>
          </p:cNvSpPr>
          <p:nvPr>
            <p:ph idx="1"/>
          </p:nvPr>
        </p:nvSpPr>
        <p:spPr/>
        <p:txBody>
          <a:bodyPr/>
          <a:lstStyle/>
          <a:p>
            <a:pPr marL="0" indent="0">
              <a:buNone/>
            </a:pPr>
            <a:r>
              <a:rPr lang="en-US" dirty="0"/>
              <a:t>The structural elements are:</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1611785"/>
              </p:ext>
            </p:extLst>
          </p:nvPr>
        </p:nvGraphicFramePr>
        <p:xfrm>
          <a:off x="762000" y="2286001"/>
          <a:ext cx="7467600" cy="3810002"/>
        </p:xfrm>
        <a:graphic>
          <a:graphicData uri="http://schemas.openxmlformats.org/drawingml/2006/table">
            <a:tbl>
              <a:tblPr firstRow="1" bandRow="1">
                <a:tableStyleId>{21E4AEA4-8DFA-4A89-87EB-49C32662AFE0}</a:tableStyleId>
              </a:tblPr>
              <a:tblGrid>
                <a:gridCol w="2146935">
                  <a:extLst>
                    <a:ext uri="{9D8B030D-6E8A-4147-A177-3AD203B41FA5}">
                      <a16:colId xmlns:a16="http://schemas.microsoft.com/office/drawing/2014/main" val="20000"/>
                    </a:ext>
                  </a:extLst>
                </a:gridCol>
                <a:gridCol w="5320665">
                  <a:extLst>
                    <a:ext uri="{9D8B030D-6E8A-4147-A177-3AD203B41FA5}">
                      <a16:colId xmlns:a16="http://schemas.microsoft.com/office/drawing/2014/main" val="20001"/>
                    </a:ext>
                  </a:extLst>
                </a:gridCol>
              </a:tblGrid>
              <a:tr h="544286">
                <a:tc>
                  <a:txBody>
                    <a:bodyPr/>
                    <a:lstStyle/>
                    <a:p>
                      <a:pPr algn="ctr"/>
                      <a:r>
                        <a:rPr lang="en-US" dirty="0"/>
                        <a:t>Element</a:t>
                      </a:r>
                    </a:p>
                  </a:txBody>
                  <a:tcPr/>
                </a:tc>
                <a:tc>
                  <a:txBody>
                    <a:bodyPr/>
                    <a:lstStyle/>
                    <a:p>
                      <a:pPr algn="ctr"/>
                      <a:r>
                        <a:rPr lang="en-US" dirty="0"/>
                        <a:t>Description</a:t>
                      </a:r>
                    </a:p>
                  </a:txBody>
                  <a:tcPr/>
                </a:tc>
                <a:extLst>
                  <a:ext uri="{0D108BD9-81ED-4DB2-BD59-A6C34878D82A}">
                    <a16:rowId xmlns:a16="http://schemas.microsoft.com/office/drawing/2014/main" val="10000"/>
                  </a:ext>
                </a:extLst>
              </a:tr>
              <a:tr h="544286">
                <a:tc>
                  <a:txBody>
                    <a:bodyPr/>
                    <a:lstStyle/>
                    <a:p>
                      <a:r>
                        <a:rPr lang="en-US" dirty="0"/>
                        <a:t>article</a:t>
                      </a:r>
                    </a:p>
                  </a:txBody>
                  <a:tcPr/>
                </a:tc>
                <a:tc>
                  <a:txBody>
                    <a:bodyPr/>
                    <a:lstStyle/>
                    <a:p>
                      <a:r>
                        <a:rPr lang="en-US" dirty="0"/>
                        <a:t>Covers a single topic</a:t>
                      </a:r>
                    </a:p>
                  </a:txBody>
                  <a:tcPr/>
                </a:tc>
                <a:extLst>
                  <a:ext uri="{0D108BD9-81ED-4DB2-BD59-A6C34878D82A}">
                    <a16:rowId xmlns:a16="http://schemas.microsoft.com/office/drawing/2014/main" val="10001"/>
                  </a:ext>
                </a:extLst>
              </a:tr>
              <a:tr h="544286">
                <a:tc>
                  <a:txBody>
                    <a:bodyPr/>
                    <a:lstStyle/>
                    <a:p>
                      <a:r>
                        <a:rPr lang="en-US" dirty="0"/>
                        <a:t>aside</a:t>
                      </a:r>
                    </a:p>
                  </a:txBody>
                  <a:tcPr/>
                </a:tc>
                <a:tc>
                  <a:txBody>
                    <a:bodyPr/>
                    <a:lstStyle/>
                    <a:p>
                      <a:r>
                        <a:rPr lang="en-US" dirty="0"/>
                        <a:t>Tangential </a:t>
                      </a:r>
                      <a:r>
                        <a:rPr lang="en-US" baseline="0" dirty="0"/>
                        <a:t> to main topic</a:t>
                      </a:r>
                      <a:endParaRPr lang="en-US" dirty="0"/>
                    </a:p>
                  </a:txBody>
                  <a:tcPr/>
                </a:tc>
                <a:extLst>
                  <a:ext uri="{0D108BD9-81ED-4DB2-BD59-A6C34878D82A}">
                    <a16:rowId xmlns:a16="http://schemas.microsoft.com/office/drawing/2014/main" val="10002"/>
                  </a:ext>
                </a:extLst>
              </a:tr>
              <a:tr h="544286">
                <a:tc>
                  <a:txBody>
                    <a:bodyPr/>
                    <a:lstStyle/>
                    <a:p>
                      <a:r>
                        <a:rPr lang="en-US" dirty="0"/>
                        <a:t>footer</a:t>
                      </a:r>
                    </a:p>
                  </a:txBody>
                  <a:tcPr/>
                </a:tc>
                <a:tc>
                  <a:txBody>
                    <a:bodyPr/>
                    <a:lstStyle/>
                    <a:p>
                      <a:r>
                        <a:rPr lang="en-US" dirty="0"/>
                        <a:t>Content at bottom</a:t>
                      </a:r>
                      <a:r>
                        <a:rPr lang="en-US" baseline="0" dirty="0"/>
                        <a:t> of the page</a:t>
                      </a:r>
                      <a:endParaRPr lang="en-US" dirty="0"/>
                    </a:p>
                  </a:txBody>
                  <a:tcPr/>
                </a:tc>
                <a:extLst>
                  <a:ext uri="{0D108BD9-81ED-4DB2-BD59-A6C34878D82A}">
                    <a16:rowId xmlns:a16="http://schemas.microsoft.com/office/drawing/2014/main" val="10003"/>
                  </a:ext>
                </a:extLst>
              </a:tr>
              <a:tr h="544286">
                <a:tc>
                  <a:txBody>
                    <a:bodyPr/>
                    <a:lstStyle/>
                    <a:p>
                      <a:r>
                        <a:rPr lang="en-US" dirty="0"/>
                        <a:t>header</a:t>
                      </a:r>
                    </a:p>
                  </a:txBody>
                  <a:tcPr/>
                </a:tc>
                <a:tc>
                  <a:txBody>
                    <a:bodyPr/>
                    <a:lstStyle/>
                    <a:p>
                      <a:r>
                        <a:rPr lang="en-US" dirty="0"/>
                        <a:t>Content at top of the page</a:t>
                      </a:r>
                    </a:p>
                  </a:txBody>
                  <a:tcPr/>
                </a:tc>
                <a:extLst>
                  <a:ext uri="{0D108BD9-81ED-4DB2-BD59-A6C34878D82A}">
                    <a16:rowId xmlns:a16="http://schemas.microsoft.com/office/drawing/2014/main" val="10004"/>
                  </a:ext>
                </a:extLst>
              </a:tr>
              <a:tr h="544286">
                <a:tc>
                  <a:txBody>
                    <a:bodyPr/>
                    <a:lstStyle/>
                    <a:p>
                      <a:r>
                        <a:rPr lang="en-US" dirty="0"/>
                        <a:t>nav</a:t>
                      </a:r>
                    </a:p>
                  </a:txBody>
                  <a:tcPr/>
                </a:tc>
                <a:tc>
                  <a:txBody>
                    <a:bodyPr/>
                    <a:lstStyle/>
                    <a:p>
                      <a:r>
                        <a:rPr lang="en-US" dirty="0"/>
                        <a:t>Hyperlinks for navigating the site</a:t>
                      </a:r>
                    </a:p>
                  </a:txBody>
                  <a:tcPr/>
                </a:tc>
                <a:extLst>
                  <a:ext uri="{0D108BD9-81ED-4DB2-BD59-A6C34878D82A}">
                    <a16:rowId xmlns:a16="http://schemas.microsoft.com/office/drawing/2014/main" val="10005"/>
                  </a:ext>
                </a:extLst>
              </a:tr>
              <a:tr h="544286">
                <a:tc>
                  <a:txBody>
                    <a:bodyPr/>
                    <a:lstStyle/>
                    <a:p>
                      <a:r>
                        <a:rPr lang="en-US" dirty="0"/>
                        <a:t>section</a:t>
                      </a:r>
                    </a:p>
                  </a:txBody>
                  <a:tcPr/>
                </a:tc>
                <a:tc>
                  <a:txBody>
                    <a:bodyPr/>
                    <a:lstStyle/>
                    <a:p>
                      <a:r>
                        <a:rPr lang="en-US" dirty="0"/>
                        <a:t>Major topical</a:t>
                      </a:r>
                      <a:r>
                        <a:rPr lang="en-US" baseline="0" dirty="0"/>
                        <a:t> area</a:t>
                      </a:r>
                      <a:endParaRPr lang="en-US" dirty="0"/>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0971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15" name="Title 14" hidden="1"/>
          <p:cNvSpPr>
            <a:spLocks noGrp="1"/>
          </p:cNvSpPr>
          <p:nvPr>
            <p:ph type="title"/>
          </p:nvPr>
        </p:nvSpPr>
        <p:spPr/>
        <p:txBody>
          <a:bodyPr/>
          <a:lstStyle/>
          <a:p>
            <a:r>
              <a:rPr lang="en-US" dirty="0"/>
              <a:t>Check Your Understanding</a:t>
            </a:r>
          </a:p>
        </p:txBody>
      </p:sp>
      <p:pic>
        <p:nvPicPr>
          <p:cNvPr id="16" name="Picture 15"/>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18" name="Picture 17"/>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19" name="Picture 18"/>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20" name="Picture 19"/>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69134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Exploring the history of the World Wide Web</a:t>
            </a:r>
          </a:p>
          <a:p>
            <a:r>
              <a:rPr lang="en-US" dirty="0"/>
              <a:t>Introducing HTML</a:t>
            </a:r>
          </a:p>
          <a:p>
            <a:r>
              <a:rPr lang="en-US" dirty="0"/>
              <a:t>Entering elements and attributes</a:t>
            </a:r>
          </a:p>
          <a:p>
            <a:r>
              <a:rPr lang="en-US" dirty="0"/>
              <a:t>Exploring the structure of an HTML document</a:t>
            </a:r>
          </a:p>
          <a:p>
            <a:r>
              <a:rPr lang="en-US" dirty="0"/>
              <a:t>Marking the head element</a:t>
            </a:r>
          </a:p>
          <a:p>
            <a:r>
              <a:rPr lang="en-US" dirty="0"/>
              <a:t>Defining the structure of the page body</a:t>
            </a:r>
          </a:p>
        </p:txBody>
      </p:sp>
    </p:spTree>
    <p:custDataLst>
      <p:tags r:id="rId1"/>
    </p:custDataLst>
    <p:extLst>
      <p:ext uri="{BB962C8B-B14F-4D97-AF65-F5344CB8AC3E}">
        <p14:creationId xmlns:p14="http://schemas.microsoft.com/office/powerpoint/2010/main" val="285315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a:bodyPr>
          <a:lstStyle/>
          <a:p>
            <a:r>
              <a:rPr lang="en-US" dirty="0"/>
              <a:t>Exploring the history of the World Wide Web</a:t>
            </a:r>
          </a:p>
          <a:p>
            <a:r>
              <a:rPr lang="en-US" dirty="0"/>
              <a:t>Introducing HTML</a:t>
            </a:r>
          </a:p>
          <a:p>
            <a:r>
              <a:rPr lang="en-US" dirty="0"/>
              <a:t>Entering elements and attributes</a:t>
            </a:r>
          </a:p>
          <a:p>
            <a:r>
              <a:rPr lang="en-US" dirty="0"/>
              <a:t>Exploring the structure of an HTML document</a:t>
            </a:r>
          </a:p>
          <a:p>
            <a:r>
              <a:rPr lang="en-US" dirty="0"/>
              <a:t>Marking the head element</a:t>
            </a:r>
          </a:p>
          <a:p>
            <a:r>
              <a:rPr lang="en-US" dirty="0"/>
              <a:t>Defining the structure of the page body</a:t>
            </a:r>
          </a:p>
        </p:txBody>
      </p:sp>
    </p:spTree>
    <p:custDataLst>
      <p:tags r:id="rId1"/>
    </p:custDataLst>
    <p:extLst>
      <p:ext uri="{BB962C8B-B14F-4D97-AF65-F5344CB8AC3E}">
        <p14:creationId xmlns:p14="http://schemas.microsoft.com/office/powerpoint/2010/main" val="347688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Exploring the History of the World Wide Web</a:t>
            </a:r>
          </a:p>
        </p:txBody>
      </p:sp>
      <p:sp>
        <p:nvSpPr>
          <p:cNvPr id="3" name="Content Placeholder 2"/>
          <p:cNvSpPr>
            <a:spLocks noGrp="1"/>
          </p:cNvSpPr>
          <p:nvPr>
            <p:ph idx="1"/>
          </p:nvPr>
        </p:nvSpPr>
        <p:spPr/>
        <p:txBody>
          <a:bodyPr/>
          <a:lstStyle/>
          <a:p>
            <a:r>
              <a:rPr lang="en-US" dirty="0"/>
              <a:t>The largest Wide Area Network </a:t>
            </a:r>
          </a:p>
          <a:p>
            <a:r>
              <a:rPr lang="en-US" dirty="0"/>
              <a:t>Uses hypertext to create links</a:t>
            </a:r>
          </a:p>
          <a:p>
            <a:r>
              <a:rPr lang="en-US" dirty="0"/>
              <a:t>Web pages are stored on Web Servers</a:t>
            </a:r>
          </a:p>
          <a:p>
            <a:r>
              <a:rPr lang="en-US" dirty="0"/>
              <a:t>Browsers allow you to view the pages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470" y="3962400"/>
            <a:ext cx="40481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7563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HTML</a:t>
            </a:r>
          </a:p>
        </p:txBody>
      </p:sp>
      <p:sp>
        <p:nvSpPr>
          <p:cNvPr id="3" name="Content Placeholder 2"/>
          <p:cNvSpPr>
            <a:spLocks noGrp="1"/>
          </p:cNvSpPr>
          <p:nvPr>
            <p:ph idx="1"/>
          </p:nvPr>
        </p:nvSpPr>
        <p:spPr/>
        <p:txBody>
          <a:bodyPr/>
          <a:lstStyle/>
          <a:p>
            <a:r>
              <a:rPr lang="en-US" dirty="0"/>
              <a:t>Began with SGML</a:t>
            </a:r>
          </a:p>
          <a:p>
            <a:r>
              <a:rPr lang="en-US" dirty="0"/>
              <a:t>Standardized through W3C</a:t>
            </a:r>
          </a:p>
          <a:p>
            <a:r>
              <a:rPr lang="en-US" dirty="0"/>
              <a:t>Constantly changing &amp; growing</a:t>
            </a:r>
          </a:p>
        </p:txBody>
      </p:sp>
    </p:spTree>
    <p:custDataLst>
      <p:tags r:id="rId1"/>
    </p:custDataLst>
    <p:extLst>
      <p:ext uri="{BB962C8B-B14F-4D97-AF65-F5344CB8AC3E}">
        <p14:creationId xmlns:p14="http://schemas.microsoft.com/office/powerpoint/2010/main" val="361459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&amp; HTML5</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059859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7761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&amp; Style Sheets</a:t>
            </a:r>
          </a:p>
        </p:txBody>
      </p:sp>
      <p:sp>
        <p:nvSpPr>
          <p:cNvPr id="3" name="Content Placeholder 2"/>
          <p:cNvSpPr>
            <a:spLocks noGrp="1"/>
          </p:cNvSpPr>
          <p:nvPr>
            <p:ph idx="1"/>
          </p:nvPr>
        </p:nvSpPr>
        <p:spPr/>
        <p:txBody>
          <a:bodyPr/>
          <a:lstStyle/>
          <a:p>
            <a:r>
              <a:rPr lang="en-US" dirty="0"/>
              <a:t>HTML addresses different parts of the document</a:t>
            </a:r>
          </a:p>
          <a:p>
            <a:r>
              <a:rPr lang="en-US" dirty="0"/>
              <a:t>Style Sheets address how to display the content</a:t>
            </a:r>
          </a:p>
        </p:txBody>
      </p:sp>
    </p:spTree>
    <p:custDataLst>
      <p:tags r:id="rId1"/>
    </p:custDataLst>
    <p:extLst>
      <p:ext uri="{BB962C8B-B14F-4D97-AF65-F5344CB8AC3E}">
        <p14:creationId xmlns:p14="http://schemas.microsoft.com/office/powerpoint/2010/main" val="192573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45" name="Title 44" hidden="1"/>
          <p:cNvSpPr>
            <a:spLocks noGrp="1"/>
          </p:cNvSpPr>
          <p:nvPr>
            <p:ph type="title"/>
          </p:nvPr>
        </p:nvSpPr>
        <p:spPr/>
        <p:txBody>
          <a:bodyPr/>
          <a:lstStyle/>
          <a:p>
            <a:r>
              <a:rPr lang="en-US" dirty="0"/>
              <a:t>Check Your Understanding</a:t>
            </a:r>
          </a:p>
        </p:txBody>
      </p:sp>
      <p:pic>
        <p:nvPicPr>
          <p:cNvPr id="46" name="Picture 45"/>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48" name="Picture 47"/>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49" name="Picture 48"/>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50" name="Picture 49"/>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81806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&amp; Attributes</a:t>
            </a:r>
          </a:p>
        </p:txBody>
      </p:sp>
      <p:sp>
        <p:nvSpPr>
          <p:cNvPr id="3" name="Content Placeholder 2"/>
          <p:cNvSpPr>
            <a:spLocks noGrp="1"/>
          </p:cNvSpPr>
          <p:nvPr>
            <p:ph idx="1"/>
          </p:nvPr>
        </p:nvSpPr>
        <p:spPr/>
        <p:txBody>
          <a:bodyPr>
            <a:normAutofit lnSpcReduction="10000"/>
          </a:bodyPr>
          <a:lstStyle/>
          <a:p>
            <a:r>
              <a:rPr lang="en-US" dirty="0"/>
              <a:t>HTML is comprised of </a:t>
            </a:r>
            <a:r>
              <a:rPr lang="en-US" i="1" dirty="0"/>
              <a:t>elements or tags</a:t>
            </a:r>
            <a:br>
              <a:rPr lang="en-US" i="1" dirty="0"/>
            </a:br>
            <a:r>
              <a:rPr lang="en-US" sz="2800" i="1" dirty="0">
                <a:latin typeface="Tahoma" pitchFamily="34" charset="0"/>
                <a:ea typeface="Tahoma" pitchFamily="34" charset="0"/>
                <a:cs typeface="Tahoma" pitchFamily="34" charset="0"/>
              </a:rPr>
              <a:t>&lt;element&gt; content here &lt;/element&gt;</a:t>
            </a:r>
            <a:br>
              <a:rPr lang="en-US" sz="2800" i="1" dirty="0">
                <a:latin typeface="Tahoma" pitchFamily="34" charset="0"/>
                <a:ea typeface="Tahoma" pitchFamily="34" charset="0"/>
                <a:cs typeface="Tahoma" pitchFamily="34" charset="0"/>
              </a:rPr>
            </a:br>
            <a:r>
              <a:rPr lang="en-US" sz="2800" i="1" dirty="0">
                <a:latin typeface="Tahoma" pitchFamily="34" charset="0"/>
                <a:ea typeface="Tahoma" pitchFamily="34" charset="0"/>
                <a:cs typeface="Tahoma" pitchFamily="34" charset="0"/>
              </a:rPr>
              <a:t>&lt;p&gt; Welcome to My World &lt;/p&gt;</a:t>
            </a:r>
          </a:p>
          <a:p>
            <a:r>
              <a:rPr lang="en-US" dirty="0"/>
              <a:t>Elements can nest inside each other</a:t>
            </a:r>
            <a:br>
              <a:rPr lang="en-US" dirty="0"/>
            </a:br>
            <a:r>
              <a:rPr lang="en-US" sz="2800" i="1" dirty="0">
                <a:latin typeface="Tahoma" pitchFamily="34" charset="0"/>
                <a:ea typeface="Tahoma" pitchFamily="34" charset="0"/>
                <a:cs typeface="Tahoma" pitchFamily="34" charset="0"/>
              </a:rPr>
              <a:t>&lt;p&gt; Welcome to &lt;strong&gt; My&lt;/strong&gt; World &lt;/p&gt;</a:t>
            </a:r>
          </a:p>
          <a:p>
            <a:r>
              <a:rPr lang="en-US" dirty="0"/>
              <a:t>Attributes specify use, behavior, and sometimes appearance</a:t>
            </a:r>
            <a:br>
              <a:rPr lang="en-US" dirty="0"/>
            </a:br>
            <a:r>
              <a:rPr lang="en-US" sz="2800" i="1" dirty="0">
                <a:latin typeface="Tahoma" pitchFamily="34" charset="0"/>
                <a:ea typeface="Tahoma" pitchFamily="34" charset="0"/>
                <a:cs typeface="Tahoma" pitchFamily="34" charset="0"/>
              </a:rPr>
              <a:t>&lt;p id=“opening”&gt; Welcome to &lt;strong&gt; My&lt;/strong&gt; World &lt;/p&gt;</a:t>
            </a:r>
          </a:p>
        </p:txBody>
      </p:sp>
    </p:spTree>
    <p:custDataLst>
      <p:tags r:id="rId1"/>
    </p:custDataLst>
    <p:extLst>
      <p:ext uri="{BB962C8B-B14F-4D97-AF65-F5344CB8AC3E}">
        <p14:creationId xmlns:p14="http://schemas.microsoft.com/office/powerpoint/2010/main" val="7349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White Space</a:t>
            </a:r>
          </a:p>
        </p:txBody>
      </p:sp>
      <p:sp>
        <p:nvSpPr>
          <p:cNvPr id="3" name="Content Placeholder 2"/>
          <p:cNvSpPr>
            <a:spLocks noGrp="1"/>
          </p:cNvSpPr>
          <p:nvPr>
            <p:ph idx="1"/>
          </p:nvPr>
        </p:nvSpPr>
        <p:spPr/>
        <p:txBody>
          <a:bodyPr/>
          <a:lstStyle/>
          <a:p>
            <a:r>
              <a:rPr lang="en-US" dirty="0"/>
              <a:t>Written as a text file, HTML only uses characters and white space</a:t>
            </a:r>
          </a:p>
          <a:p>
            <a:r>
              <a:rPr lang="en-US" dirty="0"/>
              <a:t>White space is generally ignored in HTML</a:t>
            </a:r>
          </a:p>
          <a:p>
            <a:r>
              <a:rPr lang="en-US" dirty="0"/>
              <a:t>Use it to help separate out sections of a document</a:t>
            </a:r>
          </a:p>
          <a:p>
            <a:endParaRPr lang="en-US" dirty="0"/>
          </a:p>
          <a:p>
            <a:pPr marL="0" indent="0" algn="ctr">
              <a:buNone/>
            </a:pPr>
            <a:r>
              <a:rPr lang="en-US" b="1" dirty="0">
                <a:solidFill>
                  <a:schemeClr val="accent2">
                    <a:lumMod val="75000"/>
                  </a:schemeClr>
                </a:solidFill>
              </a:rPr>
              <a:t>There is nothing macho about a straight left margin!</a:t>
            </a:r>
          </a:p>
        </p:txBody>
      </p:sp>
    </p:spTree>
    <p:custDataLst>
      <p:tags r:id="rId1"/>
    </p:custDataLst>
    <p:extLst>
      <p:ext uri="{BB962C8B-B14F-4D97-AF65-F5344CB8AC3E}">
        <p14:creationId xmlns:p14="http://schemas.microsoft.com/office/powerpoint/2010/main" val="1576479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ARTICULATE_REFERENCE_COUNT" val="2"/>
  <p:tag name="ARTICULATE_REFERENCE_TYPE_1" val="1"/>
  <p:tag name="ARTICULATE_REFERENCE_TITLE_1" val="Week 1, Part 1 Slides"/>
  <p:tag name="ARTICULATE_REFERENCE_1" val="C:\Users\justin.link\Desktop\Strayer\COURSE BUILDS\Summer2012\CIS273-FullBuild\Week1\CIS273_W1_P1.pptx"/>
  <p:tag name="ARTICULATE_REFERENCE_TYPE_2" val="1"/>
  <p:tag name="ARTICULATE_REFERENCE_TITLE_2" val="Week 1, Part 1 Audio Script"/>
  <p:tag name="ARTICULATE_REFERENCE_2" val="C:\Users\justin.link\Desktop\Strayer\COURSE BUILDS\Summer2012\CIS273-FullBuild\Week1\CIS273_W1_P1.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1\CheckYourUnderstandingTF_W1_P1_Slide7.quiz"/>
  <p:tag name="QUIZMAKER_QUIZ_SLIDE_ID" val="271"/>
  <p:tag name="OVERRIDE" val="QUIZMAKER_QUIZ_SLIDE"/>
  <p:tag name="QUIZMAKER_QUIZ_TITLE" val="Check Your Understanding"/>
  <p:tag name="AQP_PASS_SCORE" val="80"/>
  <p:tag name="QUIZMAKER_LAST_MODIFY_DATE" val="41089.4341435185"/>
  <p:tag name="ELAPSEDTIME" val="5"/>
  <p:tag name="AQP_TRAP" val="0"/>
  <p:tag name="AQP_PASS_ACTION" val="2"/>
  <p:tag name="AQP_FAIL_ACTION" val="2"/>
  <p:tag name="ARTICULATE_SLIDE_PAUSE" val="1"/>
  <p:tag name="ARTICULATE_NAV_LEVEL" val="1"/>
  <p:tag name="ARTICULATE_PLAYLIST_ID" val="-1"/>
  <p:tag name="ARTICULATE_LOCK_SLIDE" val="0"/>
</p:tagLst>
</file>

<file path=ppt/tags/tag11.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2.xml><?xml version="1.0" encoding="utf-8"?>
<p:tagLst xmlns:a="http://schemas.openxmlformats.org/drawingml/2006/main" xmlns:r="http://schemas.openxmlformats.org/officeDocument/2006/relationships" xmlns:p="http://schemas.openxmlformats.org/presentationml/2006/main">
  <p:tag name="ART_QM_A" val="1"/>
</p:tagLst>
</file>

<file path=ppt/tags/tag13.xml><?xml version="1.0" encoding="utf-8"?>
<p:tagLst xmlns:a="http://schemas.openxmlformats.org/drawingml/2006/main" xmlns:r="http://schemas.openxmlformats.org/officeDocument/2006/relationships" xmlns:p="http://schemas.openxmlformats.org/presentationml/2006/main">
  <p:tag name="ART_QM_B" val="1"/>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8.mp3"/>
  <p:tag name="AUDIO_ID" val="264"/>
  <p:tag name="ELAPSEDTIME" val="61.121"/>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9.mp3"/>
  <p:tag name="AUDIO_ID" val="265"/>
  <p:tag name="ELAPSEDTIME" val="39.126"/>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10.mp3"/>
  <p:tag name="AUDIO_ID" val="266"/>
  <p:tag name="ELAPSEDTIME" val="79.903"/>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11.mp3"/>
  <p:tag name="AUDIO_ID" val="267"/>
  <p:tag name="ELAPSEDTIME" val="45.813"/>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12.mp3"/>
  <p:tag name="AUDIO_ID" val="268"/>
  <p:tag name="ELAPSEDTIME" val="76.663"/>
</p:tagLst>
</file>

<file path=ppt/tags/tag19.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1\CheckYourUnderstandingTF_W1_P1_Slide13.quiz"/>
  <p:tag name="QUIZMAKER_QUIZ_SLIDE_ID" val="272"/>
  <p:tag name="OVERRIDE" val="QUIZMAKER_QUIZ_SLIDE"/>
  <p:tag name="QUIZMAKER_QUIZ_TITLE" val="Check Your Understanding"/>
  <p:tag name="AQP_PASS_SCORE" val="80"/>
  <p:tag name="AQP_PASS_ACTION" val="2"/>
  <p:tag name="AQP_FAIL_ACTION" val="2"/>
  <p:tag name="QUIZMAKER_LAST_MODIFY_DATE" val="41089.4387037037"/>
  <p:tag name="ELAPSEDTIME" val="5"/>
  <p:tag name="AQP_TRAP" val="0"/>
  <p:tag name="ARTICULATE_SLIDE_PAUSE" val="1"/>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21.xml><?xml version="1.0" encoding="utf-8"?>
<p:tagLst xmlns:a="http://schemas.openxmlformats.org/drawingml/2006/main" xmlns:r="http://schemas.openxmlformats.org/officeDocument/2006/relationships" xmlns:p="http://schemas.openxmlformats.org/presentationml/2006/main">
  <p:tag name="ART_QM_A" val="1"/>
</p:tagLst>
</file>

<file path=ppt/tags/tag22.xml><?xml version="1.0" encoding="utf-8"?>
<p:tagLst xmlns:a="http://schemas.openxmlformats.org/drawingml/2006/main" xmlns:r="http://schemas.openxmlformats.org/officeDocument/2006/relationships" xmlns:p="http://schemas.openxmlformats.org/presentationml/2006/main">
  <p:tag name="ART_QM_B" val="1"/>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14.mp3"/>
  <p:tag name="AUDIO_ID" val="269"/>
  <p:tag name="ELAPSEDTIME" val="37.92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1\CIS273_1\CIS273_1\CIS273_1_1_1.mp3"/>
  <p:tag name="AUDIO_ID" val="256"/>
  <p:tag name="ELAPSEDTIME" val="16.869"/>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2.mp3"/>
  <p:tag name="AUDIO_ID" val="259"/>
  <p:tag name="ELAPSEDTIME" val="24.732"/>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3.mp3"/>
  <p:tag name="AUDIO_ID" val="257"/>
  <p:tag name="ELAPSEDTIME" val="68.33"/>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4.mp3"/>
  <p:tag name="AUDIO_ID" val="260"/>
  <p:tag name="ELAPSEDTIME" val="70.81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5.mp3"/>
  <p:tag name="AUDIO_ID" val="261"/>
  <p:tag name="ELAPSEDTIME" val="94.427"/>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1_6.mp3"/>
  <p:tag name="AUDIO_ID" val="262"/>
  <p:tag name="ELAPSEDTIME" val="32.517"/>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209</TotalTime>
  <Words>1166</Words>
  <Application>Microsoft Office PowerPoint</Application>
  <PresentationFormat>On-screen Show (4:3)</PresentationFormat>
  <Paragraphs>165</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Myriad Pro</vt:lpstr>
      <vt:lpstr>Tahoma</vt:lpstr>
      <vt:lpstr>Wingdings</vt:lpstr>
      <vt:lpstr>Strayer Lecture Template_2012</vt:lpstr>
      <vt:lpstr>CIS 273 Web Design and Development</vt:lpstr>
      <vt:lpstr>Topics</vt:lpstr>
      <vt:lpstr>Exploring the History of the World Wide Web</vt:lpstr>
      <vt:lpstr>Introducing HTML</vt:lpstr>
      <vt:lpstr>XHTML &amp; HTML5</vt:lpstr>
      <vt:lpstr>HTML &amp; Style Sheets</vt:lpstr>
      <vt:lpstr>Check Your Understanding</vt:lpstr>
      <vt:lpstr>Elements &amp; Attributes</vt:lpstr>
      <vt:lpstr>Using White Space</vt:lpstr>
      <vt:lpstr>Structure of the Document</vt:lpstr>
      <vt:lpstr>Adding Comments</vt:lpstr>
      <vt:lpstr>HTML5 Structural Elements</vt:lpstr>
      <vt:lpstr>Check Your Understanding</vt:lpstr>
      <vt:lpstr>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KENNEDY KABASO</cp:lastModifiedBy>
  <cp:revision>28</cp:revision>
  <dcterms:created xsi:type="dcterms:W3CDTF">2012-05-29T01:01:13Z</dcterms:created>
  <dcterms:modified xsi:type="dcterms:W3CDTF">2018-07-06T22:26:14Z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59792B5A-8B59-4B65-8952-C04B32F80C9D</vt:lpwstr>
  </property>
  <property fmtid="{D5CDD505-2E9C-101B-9397-08002B2CF9AE}" pid="4" name="ArticulatePath">
    <vt:lpwstr>CIS273_W1_P1</vt:lpwstr>
  </property>
  <property fmtid="{D5CDD505-2E9C-101B-9397-08002B2CF9AE}" pid="5" name="ArticulateProjectFull">
    <vt:lpwstr>C:\Users\justin.link\Desktop\Strayer\COURSE BUILDS\Summer2012\CIS273-FullBuild\Week1\CIS273_W1_P1.ppta</vt:lpwstr>
  </property>
</Properties>
</file>