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70" r:id="rId4"/>
    <p:sldId id="271" r:id="rId5"/>
    <p:sldId id="275" r:id="rId6"/>
    <p:sldId id="272" r:id="rId7"/>
    <p:sldId id="273" r:id="rId8"/>
    <p:sldId id="274" r:id="rId9"/>
    <p:sldId id="276" r:id="rId10"/>
    <p:sldId id="277" r:id="rId11"/>
    <p:sldId id="278" r:id="rId12"/>
    <p:sldId id="287" r:id="rId13"/>
    <p:sldId id="280" r:id="rId14"/>
    <p:sldId id="281" r:id="rId15"/>
    <p:sldId id="282" r:id="rId16"/>
    <p:sldId id="283" r:id="rId17"/>
    <p:sldId id="284" r:id="rId18"/>
    <p:sldId id="286" r:id="rId19"/>
    <p:sldId id="269" r:id="rId20"/>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72" autoAdjust="0"/>
  </p:normalViewPr>
  <p:slideViewPr>
    <p:cSldViewPr>
      <p:cViewPr varScale="1">
        <p:scale>
          <a:sx n="53" d="100"/>
          <a:sy n="53" d="100"/>
        </p:scale>
        <p:origin x="1884"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FD9EE-6932-4203-9122-8EB8680B9CD4}" type="datetimeFigureOut">
              <a:rPr lang="en-US" smtClean="0"/>
              <a:t>7/6/2018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220F3-EBCE-4D22-9A41-3EED5F6067A8}" type="slidenum">
              <a:rPr lang="en-US" smtClean="0"/>
              <a:t>‹#›</a:t>
            </a:fld>
            <a:endParaRPr lang="en-US" dirty="0"/>
          </a:p>
        </p:txBody>
      </p:sp>
    </p:spTree>
    <p:extLst>
      <p:ext uri="{BB962C8B-B14F-4D97-AF65-F5344CB8AC3E}">
        <p14:creationId xmlns:p14="http://schemas.microsoft.com/office/powerpoint/2010/main" val="5605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Web Design and Development. In this lesson will discuss how to work with some of the basic elements of HTML.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a:t>
            </a:fld>
            <a:endParaRPr lang="en-US" dirty="0"/>
          </a:p>
        </p:txBody>
      </p:sp>
    </p:spTree>
    <p:extLst>
      <p:ext uri="{BB962C8B-B14F-4D97-AF65-F5344CB8AC3E}">
        <p14:creationId xmlns:p14="http://schemas.microsoft.com/office/powerpoint/2010/main" val="130035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different levels in your lists allows you to create one topic and list subtopics or items underneath. You might want to use this for a single product such as a fish tank with a nested list showing different sizes. Or this could be useful for agendas with a main topic and the subtopics listed below. On the next slide we’ll take a look at an example of a nested list.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 </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10</a:t>
            </a:fld>
            <a:endParaRPr lang="en-US" dirty="0"/>
          </a:p>
        </p:txBody>
      </p:sp>
    </p:spTree>
    <p:extLst>
      <p:ext uri="{BB962C8B-B14F-4D97-AF65-F5344CB8AC3E}">
        <p14:creationId xmlns:p14="http://schemas.microsoft.com/office/powerpoint/2010/main" val="3798031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viewing the code, note the use of indenting to make it easier to check for opening and closing elements.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11</a:t>
            </a:fld>
            <a:endParaRPr lang="en-US" dirty="0"/>
          </a:p>
        </p:txBody>
      </p:sp>
    </p:spTree>
    <p:extLst>
      <p:ext uri="{BB962C8B-B14F-4D97-AF65-F5344CB8AC3E}">
        <p14:creationId xmlns:p14="http://schemas.microsoft.com/office/powerpoint/2010/main" val="2308548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Style sheets use Cascading Style Sheet, “CSS” as way to control the format of your pages. CSS allows you to define color, font choices, size, placement, and the like within a given page. When you link to an external style sheet you can easily format all your pages quickly to look consistent with one another. Another useful tool in CSS is that when you change the style in your style sheet, your new style will be applied to all your pages simultaneously saving you time and trouble.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Older browsers may not recognize the newer code elements in HTML5 such as the &lt;section&gt;, &lt;aside&gt;, and &lt;article&gt; and so you will need to apply some JavaScript as a workaround. You do not need to know how to write the code yourself but can easily access a free, open-source document from MIT. You can link to this file as follows: &lt;script src=“modernizr-1.5.js”&gt;&lt;script&gt;. Remember to place this in the &lt;head&gt; section of your code.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href or src portion of the element indicates the file path of where you CSS or JavaScript document is stored and it is important that you add this correctly or neither will be applied.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13</a:t>
            </a:fld>
            <a:endParaRPr lang="en-US" dirty="0"/>
          </a:p>
        </p:txBody>
      </p:sp>
    </p:spTree>
    <p:extLst>
      <p:ext uri="{BB962C8B-B14F-4D97-AF65-F5344CB8AC3E}">
        <p14:creationId xmlns:p14="http://schemas.microsoft.com/office/powerpoint/2010/main" val="3373145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grouping elements we’ve examined so far all apply to large blocks of content and always begin on a new line. Text level elements are applied to specific text within your content. Suppose you want to have something appear as bold? In HTML you would surround that text with the element &lt;strong&gt;, as shown in the example in this slide. Now the top level of our nested list appear as bold making them stand out a little more on the page.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Text level elements can add interest and clarity to your content but can also become confusing if you use too many at a time. Remember when you are designing your pages that on the web less is often more.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14</a:t>
            </a:fld>
            <a:endParaRPr lang="en-US" dirty="0"/>
          </a:p>
        </p:txBody>
      </p:sp>
    </p:spTree>
    <p:extLst>
      <p:ext uri="{BB962C8B-B14F-4D97-AF65-F5344CB8AC3E}">
        <p14:creationId xmlns:p14="http://schemas.microsoft.com/office/powerpoint/2010/main" val="2412575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Remember when we added the &lt;address&gt; element and wrote our code on different lines for each part of the address? Everything appeared on a single line because the browser ignored your white space. In order to separate out each line of the address we need to tell the browser to move to the next line on the page. To do this we use the empty element &lt;br /&gt;.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15</a:t>
            </a:fld>
            <a:endParaRPr lang="en-US" dirty="0"/>
          </a:p>
        </p:txBody>
      </p:sp>
    </p:spTree>
    <p:extLst>
      <p:ext uri="{BB962C8B-B14F-4D97-AF65-F5344CB8AC3E}">
        <p14:creationId xmlns:p14="http://schemas.microsoft.com/office/powerpoint/2010/main" val="352073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They say a picture is worth one thousand words. This may be a very true statement but on the web a picture will add time to downloading the page so use them judiciously.  Web browsers support .jpg, .gif, and .png file types.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element for inserting images is comprised of several parts utilizing the source attribute indicated as src in the element. This points to the file path of where the image is stored. Another important attribute is the alternative text attribute indicated as alt in the element. This attribute is especially necessary for your pages to be accessible to individuals with visual impairments. </a:t>
            </a:r>
          </a:p>
          <a:p>
            <a:r>
              <a:rPr lang="en-US" sz="1200" kern="1200" dirty="0">
                <a:solidFill>
                  <a:schemeClr val="tx1"/>
                </a:solidFill>
                <a:effectLst/>
                <a:latin typeface="+mn-lt"/>
                <a:ea typeface="+mn-ea"/>
                <a:cs typeface="+mn-cs"/>
              </a:rPr>
              <a:t>Another two important attributes are the width and height with their related pixel sizes. This tells your browser how much space to allocate for the image while it continues to download other content.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example above is code pointing to an image for the site using the &lt;figcaption&gt; element to label the image for the visitor.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16</a:t>
            </a:fld>
            <a:endParaRPr lang="en-US" dirty="0"/>
          </a:p>
        </p:txBody>
      </p:sp>
    </p:spTree>
    <p:extLst>
      <p:ext uri="{BB962C8B-B14F-4D97-AF65-F5344CB8AC3E}">
        <p14:creationId xmlns:p14="http://schemas.microsoft.com/office/powerpoint/2010/main" val="406532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Character sets are different for each font that you may have used in your word processing documents. Each set includes all the characters necessary to indicate letters, numbers, punctuation marks, and special characters like a dollar sign or copyright symbol. As you are entering your code in your text editor you may notice that you cannot add some symbols that are not already on your keyboard and so you’ll need to rely on the ASCII also known as the American Standard Code for Information Interchange.  This is the code for those symbols. When working with ASCII code you will insert the correct number between and ampersand, followed by a pound symbol, the number and finally a semi-colon as shown in this slide for a copyright symbol.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17</a:t>
            </a:fld>
            <a:endParaRPr lang="en-US" dirty="0"/>
          </a:p>
        </p:txBody>
      </p:sp>
    </p:spTree>
    <p:extLst>
      <p:ext uri="{BB962C8B-B14F-4D97-AF65-F5344CB8AC3E}">
        <p14:creationId xmlns:p14="http://schemas.microsoft.com/office/powerpoint/2010/main" val="1534178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have reached the end of this lesson.  Let’s take a look at what we’ve covered.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started our discussion by examining grouping elements which help to organize content visually on your pages.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we examined how to create three different kinds of lists: ordered, unordered, and description.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we looked at how to add a style sheet to your pages to control their format as well as the workaround for older browsers with JavaScript.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looked at how to add line breaks to your pages so that you have the option of using a single space between lines of text.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we looked at how to add images to your pages along with a caption.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we looked at how to add special characters to your pages when they are not available on your keyboard.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completes this lesson.</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19</a:t>
            </a:fld>
            <a:endParaRPr lang="en-US" dirty="0"/>
          </a:p>
        </p:txBody>
      </p:sp>
    </p:spTree>
    <p:extLst>
      <p:ext uri="{BB962C8B-B14F-4D97-AF65-F5344CB8AC3E}">
        <p14:creationId xmlns:p14="http://schemas.microsoft.com/office/powerpoint/2010/main" val="31609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following topics will be covered in this lesson: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Working with grouping elements;</a:t>
            </a:r>
          </a:p>
          <a:p>
            <a:r>
              <a:rPr lang="en-US" sz="1200" kern="1200" dirty="0">
                <a:solidFill>
                  <a:schemeClr val="tx1"/>
                </a:solidFill>
                <a:effectLst/>
                <a:latin typeface="+mn-lt"/>
                <a:ea typeface="+mn-ea"/>
                <a:cs typeface="+mn-cs"/>
              </a:rPr>
              <a:t>Marking a list;</a:t>
            </a:r>
          </a:p>
          <a:p>
            <a:r>
              <a:rPr lang="en-US" sz="1200" kern="1200" dirty="0">
                <a:solidFill>
                  <a:schemeClr val="tx1"/>
                </a:solidFill>
                <a:effectLst/>
                <a:latin typeface="+mn-lt"/>
                <a:ea typeface="+mn-ea"/>
                <a:cs typeface="+mn-cs"/>
              </a:rPr>
              <a:t>Applying an external style sheet;</a:t>
            </a:r>
          </a:p>
          <a:p>
            <a:r>
              <a:rPr lang="en-US" sz="1200" kern="1200" dirty="0">
                <a:solidFill>
                  <a:schemeClr val="tx1"/>
                </a:solidFill>
                <a:effectLst/>
                <a:latin typeface="+mn-lt"/>
                <a:ea typeface="+mn-ea"/>
                <a:cs typeface="+mn-cs"/>
              </a:rPr>
              <a:t>Marking text-level elements;</a:t>
            </a:r>
          </a:p>
          <a:p>
            <a:r>
              <a:rPr lang="en-US" sz="1200" kern="1200" dirty="0">
                <a:solidFill>
                  <a:schemeClr val="tx1"/>
                </a:solidFill>
                <a:effectLst/>
                <a:latin typeface="+mn-lt"/>
                <a:ea typeface="+mn-ea"/>
                <a:cs typeface="+mn-cs"/>
              </a:rPr>
              <a:t>Marking a line break;</a:t>
            </a:r>
          </a:p>
          <a:p>
            <a:r>
              <a:rPr lang="en-US" sz="1200" kern="1200" dirty="0">
                <a:solidFill>
                  <a:schemeClr val="tx1"/>
                </a:solidFill>
                <a:effectLst/>
                <a:latin typeface="+mn-lt"/>
                <a:ea typeface="+mn-ea"/>
                <a:cs typeface="+mn-cs"/>
              </a:rPr>
              <a:t>Inserting an inline image; and</a:t>
            </a:r>
          </a:p>
          <a:p>
            <a:r>
              <a:rPr lang="en-US" sz="1200" kern="1200" dirty="0">
                <a:solidFill>
                  <a:schemeClr val="tx1"/>
                </a:solidFill>
                <a:effectLst/>
                <a:latin typeface="+mn-lt"/>
                <a:ea typeface="+mn-ea"/>
                <a:cs typeface="+mn-cs"/>
              </a:rPr>
              <a:t>Working with character sets and special characters.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2</a:t>
            </a:fld>
            <a:endParaRPr lang="en-US" dirty="0"/>
          </a:p>
        </p:txBody>
      </p:sp>
    </p:spTree>
    <p:extLst>
      <p:ext uri="{BB962C8B-B14F-4D97-AF65-F5344CB8AC3E}">
        <p14:creationId xmlns:p14="http://schemas.microsoft.com/office/powerpoint/2010/main" val="1624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Heading elements help to organize your web page visually. Each heading level, much like the heading styles in a Word document, help your visitor to identify different sections and their relative importance. As shown in our slide, you can see how beginning with &lt;h1&gt; through &lt;h6&gt; the sizes become smaller. It is also important to note that each heading level element adds a double space after the line of text. These are all hard coded and you do not need to tell these elements to be bolded since they already are. You must also remember that software such as a screen reader will not discern any differences between the headings so these are not to be used to format your pages on their own. You should include the headings inside of your &lt;article&gt; elements when organizing your pages.</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3</a:t>
            </a:fld>
            <a:endParaRPr lang="en-US" dirty="0"/>
          </a:p>
        </p:txBody>
      </p:sp>
    </p:spTree>
    <p:extLst>
      <p:ext uri="{BB962C8B-B14F-4D97-AF65-F5344CB8AC3E}">
        <p14:creationId xmlns:p14="http://schemas.microsoft.com/office/powerpoint/2010/main" val="307492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&lt;hgroup&gt; elements allow you to group together headings to indicate that they are acting as a title and subtitle on your page. You can add any of the heading levels to an &lt;hgroup&gt;.  This element has an opening and closing tag which you use to surround your heading levels as shown in the slide here.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4</a:t>
            </a:fld>
            <a:endParaRPr lang="en-US" dirty="0"/>
          </a:p>
        </p:txBody>
      </p:sp>
    </p:spTree>
    <p:extLst>
      <p:ext uri="{BB962C8B-B14F-4D97-AF65-F5344CB8AC3E}">
        <p14:creationId xmlns:p14="http://schemas.microsoft.com/office/powerpoint/2010/main" val="301343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Paragraphs are used on a web page in much the same way as they are in a Word document. In HTML5 you must always use the closing &lt;p&gt; tag even if an older browser will still accept only the opening tag. On their own, the paragraphs will use the flush left margin and text will word wrap in the browser based upon the size of the window.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Blockquotes are used to indent text within the page, often for long quotes or offsetting content. You can use a &lt;blockquote&gt; to group several paragraphs as well if the quote is longer than a single paragraph.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5</a:t>
            </a:fld>
            <a:endParaRPr lang="en-US" dirty="0"/>
          </a:p>
        </p:txBody>
      </p:sp>
    </p:spTree>
    <p:extLst>
      <p:ext uri="{BB962C8B-B14F-4D97-AF65-F5344CB8AC3E}">
        <p14:creationId xmlns:p14="http://schemas.microsoft.com/office/powerpoint/2010/main" val="222160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&lt;address&gt; element is used to surround an address on a web page. The contents of the element are almost always shown in italics in the browser, with added line breaks before and after the information.  As you can see from the example above, the contents will appear on a single line even though you have coded them with line breaks. Later, we’ll add the coding to introduce the line breaks.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the &lt;address&gt; is used inside of the &lt;body&gt; it represents the contact information for the document. When it is used inside of an article it represents the author of the article.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50220F3-EBCE-4D22-9A41-3EED5F6067A8}" type="slidenum">
              <a:rPr lang="en-US" smtClean="0"/>
              <a:t>6</a:t>
            </a:fld>
            <a:endParaRPr lang="en-US" dirty="0"/>
          </a:p>
        </p:txBody>
      </p:sp>
    </p:spTree>
    <p:extLst>
      <p:ext uri="{BB962C8B-B14F-4D97-AF65-F5344CB8AC3E}">
        <p14:creationId xmlns:p14="http://schemas.microsoft.com/office/powerpoint/2010/main" val="1538962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Lists make it easier to share ideas in an organized manner. The three different kinds of lists in HTML are used for different purposes: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ordered list, using the element &lt;ol&gt; indicates a sequence or order of priority, while an unordered list using the element &lt;ul&gt; is often used to simply list items without prioritizing them. Both elements use the &lt;li&gt; element to indicate each list item.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description list uses the element &lt;dl&gt; to surround the list. Inside the term that is being defined is marked with &lt;dt&gt; while the description is marked with &lt;dd&gt;. This kind of list is useful for glossaries, short bios about employees, product descriptions, and so on. In the next two slides we’ll view the code and how the lists appear in a browser.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7</a:t>
            </a:fld>
            <a:endParaRPr lang="en-US" dirty="0"/>
          </a:p>
        </p:txBody>
      </p:sp>
    </p:spTree>
    <p:extLst>
      <p:ext uri="{BB962C8B-B14F-4D97-AF65-F5344CB8AC3E}">
        <p14:creationId xmlns:p14="http://schemas.microsoft.com/office/powerpoint/2010/main" val="156244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see the only difference in the coding is the &lt;ol&gt; for the ordered list versus the &lt;ul&gt; for the unordered list. The browser adds the numbers or bullets by default. </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8</a:t>
            </a:fld>
            <a:endParaRPr lang="en-US" dirty="0"/>
          </a:p>
        </p:txBody>
      </p:sp>
    </p:spTree>
    <p:extLst>
      <p:ext uri="{BB962C8B-B14F-4D97-AF65-F5344CB8AC3E}">
        <p14:creationId xmlns:p14="http://schemas.microsoft.com/office/powerpoint/2010/main" val="713664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the &lt;dl&gt; surrounds all of the fish that are being described for the customer. Each fish has its own &lt;dt&gt; while each description is surrounded with &lt;dd&gt;.</a:t>
            </a:r>
          </a:p>
          <a:p>
            <a:r>
              <a:rPr lang="en-US" sz="1200" kern="1200" dirty="0">
                <a:solidFill>
                  <a:schemeClr val="tx1"/>
                </a:solidFill>
                <a:effectLst/>
                <a:latin typeface="+mn-lt"/>
                <a:ea typeface="+mn-ea"/>
                <a:cs typeface="+mn-cs"/>
              </a:rPr>
              <a:t>Next slide.</a:t>
            </a:r>
          </a:p>
        </p:txBody>
      </p:sp>
      <p:sp>
        <p:nvSpPr>
          <p:cNvPr id="4" name="Slide Number Placeholder 3"/>
          <p:cNvSpPr>
            <a:spLocks noGrp="1"/>
          </p:cNvSpPr>
          <p:nvPr>
            <p:ph type="sldNum" sz="quarter" idx="10"/>
          </p:nvPr>
        </p:nvSpPr>
        <p:spPr/>
        <p:txBody>
          <a:bodyPr/>
          <a:lstStyle/>
          <a:p>
            <a:fld id="{650220F3-EBCE-4D22-9A41-3EED5F6067A8}" type="slidenum">
              <a:rPr lang="en-US" smtClean="0"/>
              <a:t>9</a:t>
            </a:fld>
            <a:endParaRPr lang="en-US" dirty="0"/>
          </a:p>
        </p:txBody>
      </p:sp>
    </p:spTree>
    <p:extLst>
      <p:ext uri="{BB962C8B-B14F-4D97-AF65-F5344CB8AC3E}">
        <p14:creationId xmlns:p14="http://schemas.microsoft.com/office/powerpoint/2010/main" val="3636967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1"/>
          <p:cNvSpPr>
            <a:spLocks noGrp="1"/>
          </p:cNvSpPr>
          <p:nvPr>
            <p:ph type="ctrTitle" hasCustomPrompt="1"/>
          </p:nvPr>
        </p:nvSpPr>
        <p:spPr>
          <a:xfrm>
            <a:off x="1828800" y="4143375"/>
            <a:ext cx="7162800" cy="1190625"/>
          </a:xfrm>
        </p:spPr>
        <p:txBody>
          <a:bodyPr anchor="b">
            <a:noAutofit/>
          </a:bodyPr>
          <a:lstStyle>
            <a:lvl1pPr>
              <a:defRPr sz="2800">
                <a:solidFill>
                  <a:schemeClr val="bg1"/>
                </a:solidFill>
                <a:latin typeface="Myriad Pro" pitchFamily="34" charset="0"/>
              </a:defRPr>
            </a:lvl1pPr>
          </a:lstStyle>
          <a:p>
            <a:r>
              <a:rPr lang="en-US" dirty="0"/>
              <a:t>Course Name</a:t>
            </a:r>
            <a:br>
              <a:rPr lang="en-US" dirty="0"/>
            </a:br>
            <a:r>
              <a:rPr lang="en-US" dirty="0"/>
              <a:t>Course ID</a:t>
            </a:r>
          </a:p>
        </p:txBody>
      </p:sp>
      <p:sp>
        <p:nvSpPr>
          <p:cNvPr id="12" name="Subtitle 2"/>
          <p:cNvSpPr>
            <a:spLocks noGrp="1"/>
          </p:cNvSpPr>
          <p:nvPr>
            <p:ph type="subTitle" idx="1" hasCustomPrompt="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Title</a:t>
            </a:r>
          </a:p>
        </p:txBody>
      </p:sp>
    </p:spTree>
    <p:extLst>
      <p:ext uri="{BB962C8B-B14F-4D97-AF65-F5344CB8AC3E}">
        <p14:creationId xmlns:p14="http://schemas.microsoft.com/office/powerpoint/2010/main" val="164734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2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56F26-5741-4E88-993B-7A0E51CA2BD7}" type="datetimeFigureOut">
              <a:rPr lang="en-US" smtClean="0"/>
              <a:t>7/6/2018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179E6B-75F7-4852-BEC9-333ACD162558}" type="slidenum">
              <a:rPr lang="en-US" smtClean="0"/>
              <a:t>‹#›</a:t>
            </a:fld>
            <a:endParaRPr lang="en-US" dirty="0"/>
          </a:p>
        </p:txBody>
      </p:sp>
    </p:spTree>
    <p:extLst>
      <p:ext uri="{BB962C8B-B14F-4D97-AF65-F5344CB8AC3E}">
        <p14:creationId xmlns:p14="http://schemas.microsoft.com/office/powerpoint/2010/main" val="965139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56F26-5741-4E88-993B-7A0E51CA2BD7}" type="datetimeFigureOut">
              <a:rPr lang="en-US" smtClean="0"/>
              <a:t>7/6/2018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79E6B-75F7-4852-BEC9-333ACD162558}" type="slidenum">
              <a:rPr lang="en-US" smtClean="0"/>
              <a:t>‹#›</a:t>
            </a:fld>
            <a:endParaRPr lang="en-US" dirty="0"/>
          </a:p>
        </p:txBody>
      </p:sp>
    </p:spTree>
    <p:extLst>
      <p:ext uri="{BB962C8B-B14F-4D97-AF65-F5344CB8AC3E}">
        <p14:creationId xmlns:p14="http://schemas.microsoft.com/office/powerpoint/2010/main" val="378186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tags" Target="../tags/tag17.xml"/><Relationship Id="rId7" Type="http://schemas.openxmlformats.org/officeDocument/2006/relationships/image" Target="../media/image21.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0.jpg"/><Relationship Id="rId5" Type="http://schemas.openxmlformats.org/officeDocument/2006/relationships/slideLayout" Target="../slideLayouts/slideLayout3.xml"/><Relationship Id="rId10" Type="http://schemas.openxmlformats.org/officeDocument/2006/relationships/image" Target="../media/image24.png"/><Relationship Id="rId4" Type="http://schemas.openxmlformats.org/officeDocument/2006/relationships/tags" Target="../tags/tag18.xm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tags" Target="../tags/tag26.xml"/><Relationship Id="rId7" Type="http://schemas.openxmlformats.org/officeDocument/2006/relationships/image" Target="../media/image21.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1.jpg"/><Relationship Id="rId5" Type="http://schemas.openxmlformats.org/officeDocument/2006/relationships/slideLayout" Target="../slideLayouts/slideLayout3.xml"/><Relationship Id="rId10" Type="http://schemas.openxmlformats.org/officeDocument/2006/relationships/image" Target="../media/image24.png"/><Relationship Id="rId4" Type="http://schemas.openxmlformats.org/officeDocument/2006/relationships/tags" Target="../tags/tag27.xml"/><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br>
            <a:r>
              <a:rPr lang="en-US" dirty="0"/>
              <a:t>Web Design and Development</a:t>
            </a:r>
            <a:br>
              <a:rPr lang="en-US" dirty="0"/>
            </a:br>
            <a:r>
              <a:rPr lang="en-US" dirty="0"/>
              <a:t>CIS 273</a:t>
            </a:r>
          </a:p>
        </p:txBody>
      </p:sp>
      <p:sp>
        <p:nvSpPr>
          <p:cNvPr id="5" name="Subtitle 4"/>
          <p:cNvSpPr>
            <a:spLocks noGrp="1"/>
          </p:cNvSpPr>
          <p:nvPr>
            <p:ph type="subTitle" idx="1"/>
          </p:nvPr>
        </p:nvSpPr>
        <p:spPr/>
        <p:txBody>
          <a:bodyPr/>
          <a:lstStyle/>
          <a:p>
            <a:r>
              <a:rPr lang="en-US" dirty="0"/>
              <a:t>Getting Started with HTML</a:t>
            </a:r>
          </a:p>
        </p:txBody>
      </p:sp>
    </p:spTree>
    <p:custDataLst>
      <p:tags r:id="rId1"/>
    </p:custDataLst>
    <p:extLst>
      <p:ext uri="{BB962C8B-B14F-4D97-AF65-F5344CB8AC3E}">
        <p14:creationId xmlns:p14="http://schemas.microsoft.com/office/powerpoint/2010/main" val="3341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Lists</a:t>
            </a:r>
          </a:p>
        </p:txBody>
      </p:sp>
      <p:sp>
        <p:nvSpPr>
          <p:cNvPr id="3" name="Content Placeholder 2"/>
          <p:cNvSpPr>
            <a:spLocks noGrp="1"/>
          </p:cNvSpPr>
          <p:nvPr>
            <p:ph idx="1"/>
          </p:nvPr>
        </p:nvSpPr>
        <p:spPr/>
        <p:txBody>
          <a:bodyPr/>
          <a:lstStyle/>
          <a:p>
            <a:r>
              <a:rPr lang="en-US" dirty="0"/>
              <a:t>Nested lists create levels with indentation</a:t>
            </a:r>
          </a:p>
          <a:p>
            <a:r>
              <a:rPr lang="en-US" dirty="0"/>
              <a:t>Can list subtopics or items</a:t>
            </a:r>
          </a:p>
          <a:p>
            <a:r>
              <a:rPr lang="en-US" dirty="0"/>
              <a:t>Each list must have its own set of opening and closing elements</a:t>
            </a:r>
          </a:p>
          <a:p>
            <a:r>
              <a:rPr lang="en-US" dirty="0"/>
              <a:t>You can next an unordered list inside an ordered list</a:t>
            </a:r>
          </a:p>
        </p:txBody>
      </p:sp>
    </p:spTree>
    <p:custDataLst>
      <p:tags r:id="rId1"/>
    </p:custDataLst>
    <p:extLst>
      <p:ext uri="{BB962C8B-B14F-4D97-AF65-F5344CB8AC3E}">
        <p14:creationId xmlns:p14="http://schemas.microsoft.com/office/powerpoint/2010/main" val="294469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List Example</a:t>
            </a: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576" y="1492324"/>
            <a:ext cx="3321851" cy="46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492324"/>
            <a:ext cx="3457575" cy="464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0663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15" name="Title 14" hidden="1"/>
          <p:cNvSpPr>
            <a:spLocks noGrp="1"/>
          </p:cNvSpPr>
          <p:nvPr>
            <p:ph type="title"/>
          </p:nvPr>
        </p:nvSpPr>
        <p:spPr/>
        <p:txBody>
          <a:bodyPr/>
          <a:lstStyle/>
          <a:p>
            <a:r>
              <a:rPr lang="en-US"/>
              <a:t>Check Your Understanding</a:t>
            </a:r>
          </a:p>
        </p:txBody>
      </p:sp>
      <p:pic>
        <p:nvPicPr>
          <p:cNvPr id="16" name="Picture 15"/>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18" name="Picture 17"/>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19" name="Picture 18"/>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20" name="Picture 19"/>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336211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Style Sheet</a:t>
            </a:r>
          </a:p>
        </p:txBody>
      </p:sp>
      <p:sp>
        <p:nvSpPr>
          <p:cNvPr id="3" name="Content Placeholder 2"/>
          <p:cNvSpPr>
            <a:spLocks noGrp="1"/>
          </p:cNvSpPr>
          <p:nvPr>
            <p:ph idx="1"/>
          </p:nvPr>
        </p:nvSpPr>
        <p:spPr/>
        <p:txBody>
          <a:bodyPr/>
          <a:lstStyle/>
          <a:p>
            <a:r>
              <a:rPr lang="en-US" dirty="0"/>
              <a:t>An External Style Sheet keeps formatting consistent</a:t>
            </a:r>
          </a:p>
          <a:p>
            <a:r>
              <a:rPr lang="en-US" dirty="0"/>
              <a:t>Not all browser work with HTML5 styles</a:t>
            </a:r>
          </a:p>
          <a:p>
            <a:r>
              <a:rPr lang="en-US" dirty="0"/>
              <a:t>A workaround using JavaScript is often needed to render pages in older browsers</a:t>
            </a:r>
          </a:p>
        </p:txBody>
      </p:sp>
      <p:sp>
        <p:nvSpPr>
          <p:cNvPr id="4" name="TextBox 3"/>
          <p:cNvSpPr txBox="1"/>
          <p:nvPr/>
        </p:nvSpPr>
        <p:spPr>
          <a:xfrm>
            <a:off x="466720" y="4798367"/>
            <a:ext cx="8333372" cy="1569660"/>
          </a:xfrm>
          <a:prstGeom prst="rect">
            <a:avLst/>
          </a:prstGeom>
          <a:noFill/>
        </p:spPr>
        <p:txBody>
          <a:bodyPr wrap="none" rtlCol="0">
            <a:spAutoFit/>
          </a:bodyPr>
          <a:lstStyle/>
          <a:p>
            <a:r>
              <a:rPr lang="en-US" sz="2400" dirty="0">
                <a:latin typeface="Tahoma" pitchFamily="34" charset="0"/>
                <a:ea typeface="Tahoma" pitchFamily="34" charset="0"/>
                <a:cs typeface="Tahoma" pitchFamily="34" charset="0"/>
              </a:rPr>
              <a:t>&lt;link href=“stylesheet.css” rel=“stylesheet” type=“text/css”</a:t>
            </a:r>
          </a:p>
          <a:p>
            <a:r>
              <a:rPr lang="en-US" sz="2400" dirty="0">
                <a:latin typeface="Tahoma" pitchFamily="34" charset="0"/>
                <a:ea typeface="Tahoma" pitchFamily="34" charset="0"/>
                <a:cs typeface="Tahoma" pitchFamily="34" charset="0"/>
              </a:rPr>
              <a:t>&lt;script src=“file”&gt; &lt;/script&gt;</a:t>
            </a:r>
          </a:p>
          <a:p>
            <a:r>
              <a:rPr lang="en-US" sz="2400" dirty="0">
                <a:latin typeface="Tahoma" pitchFamily="34" charset="0"/>
                <a:ea typeface="Tahoma" pitchFamily="34" charset="0"/>
                <a:cs typeface="Tahoma" pitchFamily="34" charset="0"/>
              </a:rPr>
              <a:t>&lt;script src=“modernizr-1.5.js”&gt;&lt;script&gt;</a:t>
            </a:r>
          </a:p>
          <a:p>
            <a:endParaRPr lang="en-US" sz="24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p14="http://schemas.microsoft.com/office/powerpoint/2010/main" val="424899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Level Elements</a:t>
            </a:r>
          </a:p>
        </p:txBody>
      </p:sp>
      <p:sp>
        <p:nvSpPr>
          <p:cNvPr id="3" name="Content Placeholder 2"/>
          <p:cNvSpPr>
            <a:spLocks noGrp="1"/>
          </p:cNvSpPr>
          <p:nvPr>
            <p:ph idx="1"/>
          </p:nvPr>
        </p:nvSpPr>
        <p:spPr/>
        <p:txBody>
          <a:bodyPr/>
          <a:lstStyle/>
          <a:p>
            <a:r>
              <a:rPr lang="en-US" dirty="0"/>
              <a:t>Surrounds specific text</a:t>
            </a:r>
          </a:p>
          <a:p>
            <a:r>
              <a:rPr lang="en-US" dirty="0"/>
              <a:t>Employs opening and closing elements</a:t>
            </a:r>
          </a:p>
          <a:p>
            <a:r>
              <a:rPr lang="en-US" dirty="0"/>
              <a:t>&lt;b&gt; and &lt;i&gt; should be last resorts</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414712"/>
            <a:ext cx="40671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657600"/>
            <a:ext cx="18954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8768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Line Breaks</a:t>
            </a:r>
          </a:p>
        </p:txBody>
      </p:sp>
      <p:sp>
        <p:nvSpPr>
          <p:cNvPr id="3" name="Content Placeholder 2"/>
          <p:cNvSpPr>
            <a:spLocks noGrp="1"/>
          </p:cNvSpPr>
          <p:nvPr>
            <p:ph idx="1"/>
          </p:nvPr>
        </p:nvSpPr>
        <p:spPr/>
        <p:txBody>
          <a:bodyPr/>
          <a:lstStyle/>
          <a:p>
            <a:r>
              <a:rPr lang="en-US" dirty="0"/>
              <a:t>&lt;p&gt; appears like a double space</a:t>
            </a:r>
          </a:p>
          <a:p>
            <a:r>
              <a:rPr lang="en-US" dirty="0"/>
              <a:t>&lt;br /&gt; appears like a single space</a:t>
            </a:r>
          </a:p>
          <a:p>
            <a:endParaRPr lang="en-US" dirty="0"/>
          </a:p>
          <a:p>
            <a:endParaRPr lang="en-U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058" y="3124200"/>
            <a:ext cx="4670557" cy="174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673" y="3124200"/>
            <a:ext cx="3489268"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536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Inline Images</a:t>
            </a:r>
          </a:p>
        </p:txBody>
      </p:sp>
      <p:sp>
        <p:nvSpPr>
          <p:cNvPr id="3" name="Content Placeholder 2"/>
          <p:cNvSpPr>
            <a:spLocks noGrp="1"/>
          </p:cNvSpPr>
          <p:nvPr>
            <p:ph idx="1"/>
          </p:nvPr>
        </p:nvSpPr>
        <p:spPr/>
        <p:txBody>
          <a:bodyPr/>
          <a:lstStyle/>
          <a:p>
            <a:r>
              <a:rPr lang="en-US" dirty="0"/>
              <a:t>Adds visual interest</a:t>
            </a:r>
          </a:p>
          <a:p>
            <a:r>
              <a:rPr lang="en-US" dirty="0"/>
              <a:t>Placed inline with your text</a:t>
            </a:r>
          </a:p>
          <a:p>
            <a:r>
              <a:rPr lang="en-US" dirty="0"/>
              <a:t>Can be .jpg, .gif, or .png</a:t>
            </a:r>
          </a:p>
          <a:p>
            <a:r>
              <a:rPr lang="en-US" dirty="0"/>
              <a:t>The alt attribute displays text as well</a:t>
            </a:r>
          </a:p>
        </p:txBody>
      </p:sp>
      <p:pic>
        <p:nvPicPr>
          <p:cNvPr id="1024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7083"/>
          <a:stretch/>
        </p:blipFill>
        <p:spPr bwMode="auto">
          <a:xfrm>
            <a:off x="381000" y="3943346"/>
            <a:ext cx="5791200" cy="66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619620"/>
            <a:ext cx="27908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3145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Sets &amp; Special Characters</a:t>
            </a:r>
          </a:p>
        </p:txBody>
      </p:sp>
      <p:sp>
        <p:nvSpPr>
          <p:cNvPr id="3" name="Content Placeholder 2"/>
          <p:cNvSpPr>
            <a:spLocks noGrp="1"/>
          </p:cNvSpPr>
          <p:nvPr>
            <p:ph idx="1"/>
          </p:nvPr>
        </p:nvSpPr>
        <p:spPr/>
        <p:txBody>
          <a:bodyPr/>
          <a:lstStyle/>
          <a:p>
            <a:r>
              <a:rPr lang="en-US" dirty="0"/>
              <a:t>Character sets include:</a:t>
            </a:r>
          </a:p>
          <a:p>
            <a:pPr lvl="1"/>
            <a:r>
              <a:rPr lang="en-US" dirty="0"/>
              <a:t>Letters</a:t>
            </a:r>
          </a:p>
          <a:p>
            <a:pPr lvl="1"/>
            <a:r>
              <a:rPr lang="en-US" dirty="0"/>
              <a:t>Numbers</a:t>
            </a:r>
          </a:p>
          <a:p>
            <a:pPr lvl="1"/>
            <a:r>
              <a:rPr lang="en-US" dirty="0"/>
              <a:t>Punctuation Marks</a:t>
            </a:r>
          </a:p>
          <a:p>
            <a:pPr lvl="1"/>
            <a:r>
              <a:rPr lang="en-US" dirty="0"/>
              <a:t>Spaces</a:t>
            </a:r>
          </a:p>
          <a:p>
            <a:pPr lvl="1"/>
            <a:r>
              <a:rPr lang="en-US" dirty="0"/>
              <a:t>Special Symbols</a:t>
            </a:r>
          </a:p>
        </p:txBody>
      </p:sp>
      <p:sp>
        <p:nvSpPr>
          <p:cNvPr id="4" name="TextBox 3"/>
          <p:cNvSpPr txBox="1"/>
          <p:nvPr/>
        </p:nvSpPr>
        <p:spPr>
          <a:xfrm>
            <a:off x="1408441" y="5095872"/>
            <a:ext cx="6327117" cy="830997"/>
          </a:xfrm>
          <a:prstGeom prst="rect">
            <a:avLst/>
          </a:prstGeom>
          <a:solidFill>
            <a:schemeClr val="accent2">
              <a:lumMod val="40000"/>
              <a:lumOff val="60000"/>
            </a:schemeClr>
          </a:solidFill>
        </p:spPr>
        <p:txBody>
          <a:bodyPr wrap="none" rtlCol="0">
            <a:spAutoFit/>
          </a:bodyPr>
          <a:lstStyle/>
          <a:p>
            <a:r>
              <a:rPr lang="en-US" sz="2400" dirty="0">
                <a:latin typeface="Tahoma" pitchFamily="34" charset="0"/>
                <a:ea typeface="Tahoma" pitchFamily="34" charset="0"/>
                <a:cs typeface="Tahoma" pitchFamily="34" charset="0"/>
              </a:rPr>
              <a:t>Code for a copyright symbol © is entered as:</a:t>
            </a:r>
            <a:br>
              <a:rPr lang="en-US" sz="2400" dirty="0">
                <a:latin typeface="Tahoma" pitchFamily="34" charset="0"/>
                <a:ea typeface="Tahoma" pitchFamily="34" charset="0"/>
                <a:cs typeface="Tahoma" pitchFamily="34" charset="0"/>
              </a:rPr>
            </a:br>
            <a:r>
              <a:rPr lang="en-US" sz="2400" dirty="0">
                <a:latin typeface="Tahoma" pitchFamily="34" charset="0"/>
                <a:ea typeface="Tahoma" pitchFamily="34" charset="0"/>
                <a:cs typeface="Tahoma" pitchFamily="34" charset="0"/>
              </a:rPr>
              <a:t>&amp;#169;</a:t>
            </a:r>
          </a:p>
        </p:txBody>
      </p:sp>
    </p:spTree>
    <p:custDataLst>
      <p:tags r:id="rId1"/>
    </p:custDataLst>
    <p:extLst>
      <p:ext uri="{BB962C8B-B14F-4D97-AF65-F5344CB8AC3E}">
        <p14:creationId xmlns:p14="http://schemas.microsoft.com/office/powerpoint/2010/main" val="266931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6"/>
          <a:stretch>
            <a:fillRect/>
          </a:stretch>
        </a:blipFill>
        <a:effectLst/>
      </p:bgPr>
    </p:bg>
    <p:spTree>
      <p:nvGrpSpPr>
        <p:cNvPr id="1" name=""/>
        <p:cNvGrpSpPr/>
        <p:nvPr/>
      </p:nvGrpSpPr>
      <p:grpSpPr>
        <a:xfrm>
          <a:off x="0" y="0"/>
          <a:ext cx="0" cy="0"/>
          <a:chOff x="0" y="0"/>
          <a:chExt cx="0" cy="0"/>
        </a:xfrm>
      </p:grpSpPr>
      <p:sp>
        <p:nvSpPr>
          <p:cNvPr id="51" name="Title 50" hidden="1"/>
          <p:cNvSpPr>
            <a:spLocks noGrp="1"/>
          </p:cNvSpPr>
          <p:nvPr>
            <p:ph type="title"/>
          </p:nvPr>
        </p:nvSpPr>
        <p:spPr/>
        <p:txBody>
          <a:bodyPr/>
          <a:lstStyle/>
          <a:p>
            <a:r>
              <a:rPr lang="en-US"/>
              <a:t>Check Your Understanding</a:t>
            </a:r>
          </a:p>
        </p:txBody>
      </p:sp>
      <p:pic>
        <p:nvPicPr>
          <p:cNvPr id="52" name="Picture 51"/>
          <p:cNvPicPr>
            <a:picLocks/>
          </p:cNvPicPr>
          <p:nvPr/>
        </p:nvPicPr>
        <p:blipFill>
          <a:blip r:embed="rId7">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54" name="Picture 53"/>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55" name="Picture 54"/>
          <p:cNvPicPr>
            <a:picLocks/>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56" name="Picture 55"/>
          <p:cNvPicPr>
            <a:picLocks/>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7943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We have looked at the following: </a:t>
            </a:r>
          </a:p>
          <a:p>
            <a:pPr lvl="1"/>
            <a:r>
              <a:rPr lang="en-US" dirty="0"/>
              <a:t>Working with grouping elements</a:t>
            </a:r>
          </a:p>
          <a:p>
            <a:pPr lvl="1"/>
            <a:r>
              <a:rPr lang="en-US" dirty="0"/>
              <a:t>Marking a list</a:t>
            </a:r>
          </a:p>
          <a:p>
            <a:pPr lvl="1"/>
            <a:r>
              <a:rPr lang="en-US" dirty="0"/>
              <a:t>Applying an external style sheet</a:t>
            </a:r>
          </a:p>
          <a:p>
            <a:pPr lvl="1"/>
            <a:r>
              <a:rPr lang="en-US" dirty="0"/>
              <a:t>Marking text-level elements</a:t>
            </a:r>
          </a:p>
          <a:p>
            <a:pPr lvl="1"/>
            <a:r>
              <a:rPr lang="en-US" dirty="0"/>
              <a:t>Marking a line break</a:t>
            </a:r>
          </a:p>
          <a:p>
            <a:pPr lvl="1"/>
            <a:r>
              <a:rPr lang="en-US" dirty="0"/>
              <a:t>Inserting an inline image</a:t>
            </a:r>
          </a:p>
          <a:p>
            <a:pPr lvl="1"/>
            <a:r>
              <a:rPr lang="en-US" dirty="0"/>
              <a:t>Working with character sets &amp; special characters. </a:t>
            </a:r>
          </a:p>
        </p:txBody>
      </p:sp>
    </p:spTree>
    <p:custDataLst>
      <p:tags r:id="rId1"/>
    </p:custDataLst>
    <p:extLst>
      <p:ext uri="{BB962C8B-B14F-4D97-AF65-F5344CB8AC3E}">
        <p14:creationId xmlns:p14="http://schemas.microsoft.com/office/powerpoint/2010/main" val="285315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lnSpcReduction="10000"/>
          </a:bodyPr>
          <a:lstStyle/>
          <a:p>
            <a:r>
              <a:rPr lang="en-US" dirty="0"/>
              <a:t>Working with grouping elements</a:t>
            </a:r>
          </a:p>
          <a:p>
            <a:r>
              <a:rPr lang="en-US" dirty="0"/>
              <a:t>Marking a list</a:t>
            </a:r>
          </a:p>
          <a:p>
            <a:r>
              <a:rPr lang="en-US" dirty="0"/>
              <a:t>Applying an external style sheet</a:t>
            </a:r>
          </a:p>
          <a:p>
            <a:r>
              <a:rPr lang="en-US" dirty="0"/>
              <a:t>Marking text-level elements</a:t>
            </a:r>
          </a:p>
          <a:p>
            <a:r>
              <a:rPr lang="en-US" dirty="0"/>
              <a:t>Marking a line break</a:t>
            </a:r>
          </a:p>
          <a:p>
            <a:r>
              <a:rPr lang="en-US" dirty="0"/>
              <a:t>Inserting an inline image</a:t>
            </a:r>
          </a:p>
          <a:p>
            <a:r>
              <a:rPr lang="en-US" dirty="0"/>
              <a:t>Working with character sets &amp; special characters.    </a:t>
            </a:r>
          </a:p>
          <a:p>
            <a:pPr lvl="1"/>
            <a:endParaRPr lang="en-US" dirty="0"/>
          </a:p>
          <a:p>
            <a:endParaRPr lang="en-US" dirty="0"/>
          </a:p>
        </p:txBody>
      </p:sp>
    </p:spTree>
    <p:custDataLst>
      <p:tags r:id="rId1"/>
    </p:custDataLst>
    <p:extLst>
      <p:ext uri="{BB962C8B-B14F-4D97-AF65-F5344CB8AC3E}">
        <p14:creationId xmlns:p14="http://schemas.microsoft.com/office/powerpoint/2010/main" val="347688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 Elements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407569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86200" y="1695450"/>
            <a:ext cx="5380068" cy="35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0326" y="2012155"/>
            <a:ext cx="4491816"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8121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&lt;hgroup&gt; Elements</a:t>
            </a:r>
          </a:p>
        </p:txBody>
      </p:sp>
      <p:sp>
        <p:nvSpPr>
          <p:cNvPr id="3" name="Content Placeholder 2"/>
          <p:cNvSpPr>
            <a:spLocks noGrp="1"/>
          </p:cNvSpPr>
          <p:nvPr>
            <p:ph idx="1"/>
          </p:nvPr>
        </p:nvSpPr>
        <p:spPr/>
        <p:txBody>
          <a:bodyPr/>
          <a:lstStyle/>
          <a:p>
            <a:r>
              <a:rPr lang="en-US" dirty="0"/>
              <a:t>The &lt;hgroup&gt; in code:</a:t>
            </a:r>
            <a:br>
              <a:rPr lang="en-US" dirty="0"/>
            </a:br>
            <a:br>
              <a:rPr lang="en-US" dirty="0"/>
            </a:br>
            <a:br>
              <a:rPr lang="en-US" dirty="0"/>
            </a:br>
            <a:br>
              <a:rPr lang="en-US" dirty="0"/>
            </a:br>
            <a:endParaRPr lang="en-US" dirty="0"/>
          </a:p>
          <a:p>
            <a:r>
              <a:rPr lang="en-US" dirty="0"/>
              <a:t>How it appears:</a:t>
            </a:r>
            <a:br>
              <a:rPr lang="en-US" dirty="0"/>
            </a:b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74" y="2157416"/>
            <a:ext cx="831645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76800"/>
            <a:ext cx="61531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6156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Paragraphs &amp; Blockquotes</a:t>
            </a:r>
          </a:p>
        </p:txBody>
      </p:sp>
      <p:sp>
        <p:nvSpPr>
          <p:cNvPr id="3" name="Content Placeholder 2"/>
          <p:cNvSpPr>
            <a:spLocks noGrp="1"/>
          </p:cNvSpPr>
          <p:nvPr>
            <p:ph idx="1"/>
          </p:nvPr>
        </p:nvSpPr>
        <p:spPr/>
        <p:txBody>
          <a:bodyPr/>
          <a:lstStyle/>
          <a:p>
            <a:r>
              <a:rPr lang="en-US" dirty="0"/>
              <a:t>Example of the code:</a:t>
            </a:r>
            <a:br>
              <a:rPr lang="en-US" dirty="0"/>
            </a:br>
            <a:br>
              <a:rPr lang="en-US" dirty="0"/>
            </a:br>
            <a:br>
              <a:rPr lang="en-US" dirty="0"/>
            </a:br>
            <a:br>
              <a:rPr lang="en-US" dirty="0"/>
            </a:br>
            <a:endParaRPr lang="en-US" dirty="0"/>
          </a:p>
          <a:p>
            <a:r>
              <a:rPr lang="en-US" dirty="0"/>
              <a:t>How it appears:</a:t>
            </a:r>
            <a:br>
              <a:rPr lang="en-US" dirty="0"/>
            </a:b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57400"/>
            <a:ext cx="61912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2" y="4800600"/>
            <a:ext cx="61245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3639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an Address</a:t>
            </a:r>
          </a:p>
        </p:txBody>
      </p:sp>
      <p:sp>
        <p:nvSpPr>
          <p:cNvPr id="3" name="Content Placeholder 2"/>
          <p:cNvSpPr>
            <a:spLocks noGrp="1"/>
          </p:cNvSpPr>
          <p:nvPr>
            <p:ph idx="1"/>
          </p:nvPr>
        </p:nvSpPr>
        <p:spPr/>
        <p:txBody>
          <a:bodyPr/>
          <a:lstStyle/>
          <a:p>
            <a:r>
              <a:rPr lang="en-US" dirty="0"/>
              <a:t>Most browsers will render the &lt;address&gt; contents in italics:</a:t>
            </a:r>
          </a:p>
          <a:p>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899" y="2743200"/>
            <a:ext cx="3886200" cy="193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578" y="4673478"/>
            <a:ext cx="747084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6814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Lists</a:t>
            </a:r>
          </a:p>
        </p:txBody>
      </p:sp>
      <p:sp>
        <p:nvSpPr>
          <p:cNvPr id="3" name="Content Placeholder 2"/>
          <p:cNvSpPr>
            <a:spLocks noGrp="1"/>
          </p:cNvSpPr>
          <p:nvPr>
            <p:ph idx="1"/>
          </p:nvPr>
        </p:nvSpPr>
        <p:spPr/>
        <p:txBody>
          <a:bodyPr/>
          <a:lstStyle/>
          <a:p>
            <a:r>
              <a:rPr lang="en-US" dirty="0"/>
              <a:t>HTML uses three kinds of lists:</a:t>
            </a:r>
          </a:p>
          <a:p>
            <a:pPr lvl="1"/>
            <a:r>
              <a:rPr lang="en-US" dirty="0"/>
              <a:t>Ordered</a:t>
            </a:r>
          </a:p>
          <a:p>
            <a:pPr lvl="1"/>
            <a:r>
              <a:rPr lang="en-US" dirty="0"/>
              <a:t>Unordered</a:t>
            </a:r>
          </a:p>
          <a:p>
            <a:pPr lvl="1"/>
            <a:r>
              <a:rPr lang="en-US" dirty="0"/>
              <a:t>Description</a:t>
            </a:r>
          </a:p>
          <a:p>
            <a:r>
              <a:rPr lang="en-US" dirty="0"/>
              <a:t>Ordered lists imply sequence or priority</a:t>
            </a:r>
          </a:p>
          <a:p>
            <a:r>
              <a:rPr lang="en-US" dirty="0"/>
              <a:t>Unordered lists are often just items</a:t>
            </a:r>
          </a:p>
          <a:p>
            <a:r>
              <a:rPr lang="en-US" dirty="0"/>
              <a:t>Description lists define terms</a:t>
            </a:r>
          </a:p>
        </p:txBody>
      </p:sp>
    </p:spTree>
    <p:custDataLst>
      <p:tags r:id="rId1"/>
    </p:custDataLst>
    <p:extLst>
      <p:ext uri="{BB962C8B-B14F-4D97-AF65-F5344CB8AC3E}">
        <p14:creationId xmlns:p14="http://schemas.microsoft.com/office/powerpoint/2010/main" val="39626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&amp; Unordered List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5358604"/>
              </p:ext>
            </p:extLst>
          </p:nvPr>
        </p:nvGraphicFramePr>
        <p:xfrm>
          <a:off x="457200" y="1600200"/>
          <a:ext cx="8229600" cy="370840"/>
        </p:xfrm>
        <a:graphic>
          <a:graphicData uri="http://schemas.openxmlformats.org/drawingml/2006/table">
            <a:tbl>
              <a:tblPr firstRow="1" bandRow="1">
                <a:tableStyleId>{21E4AEA4-8DFA-4A89-87EB-49C32662AFE0}</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dirty="0"/>
                        <a:t>Ordered List Example</a:t>
                      </a:r>
                    </a:p>
                  </a:txBody>
                  <a:tcPr/>
                </a:tc>
                <a:tc>
                  <a:txBody>
                    <a:bodyPr/>
                    <a:lstStyle/>
                    <a:p>
                      <a:pPr algn="ctr"/>
                      <a:r>
                        <a:rPr lang="en-US" dirty="0"/>
                        <a:t>Unordered List Example</a:t>
                      </a:r>
                    </a:p>
                  </a:txBody>
                  <a:tcPr/>
                </a:tc>
                <a:extLst>
                  <a:ext uri="{0D108BD9-81ED-4DB2-BD59-A6C34878D82A}">
                    <a16:rowId xmlns:a16="http://schemas.microsoft.com/office/drawing/2014/main" val="10000"/>
                  </a:ext>
                </a:extLst>
              </a:tr>
            </a:tbl>
          </a:graphicData>
        </a:graphic>
      </p:graphicFrame>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72" y="2286000"/>
            <a:ext cx="357081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2553" y="3785724"/>
            <a:ext cx="2448455" cy="186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3561" y="2286000"/>
            <a:ext cx="355906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7500" y="3785724"/>
            <a:ext cx="2811189" cy="197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8350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List Example</a:t>
            </a:r>
          </a:p>
        </p:txBody>
      </p:sp>
      <p:sp>
        <p:nvSpPr>
          <p:cNvPr id="3" name="Content Placeholder 2"/>
          <p:cNvSpPr>
            <a:spLocks noGrp="1"/>
          </p:cNvSpPr>
          <p:nvPr>
            <p:ph idx="1"/>
          </p:nvPr>
        </p:nvSpPr>
        <p:spPr/>
        <p:txBody>
          <a:bodyPr/>
          <a:lstStyle/>
          <a:p>
            <a:r>
              <a:rPr lang="en-US" dirty="0"/>
              <a:t>Here’s the code:</a:t>
            </a:r>
            <a:br>
              <a:rPr lang="en-US" dirty="0"/>
            </a:br>
            <a:br>
              <a:rPr lang="en-US" dirty="0"/>
            </a:br>
            <a:br>
              <a:rPr lang="en-US" dirty="0"/>
            </a:br>
            <a:endParaRPr lang="en-US" dirty="0"/>
          </a:p>
          <a:p>
            <a:r>
              <a:rPr lang="en-US" dirty="0"/>
              <a:t>How it appears:</a:t>
            </a:r>
            <a:br>
              <a:rPr lang="en-US" dirty="0"/>
            </a:br>
            <a:br>
              <a:rPr lang="en-US" dirty="0"/>
            </a:br>
            <a:endParaRPr 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63762"/>
            <a:ext cx="8164338"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233862"/>
            <a:ext cx="70389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58517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ARTICULATE_REFERENCE_COUNT" val="2"/>
  <p:tag name="ARTICULATE_REFERENCE_TYPE_1" val="1"/>
  <p:tag name="ARTICULATE_REFERENCE_TITLE_1" val="Week 1, Part 2 Slides"/>
  <p:tag name="ARTICULATE_REFERENCE_1" val="C:\Users\justin.link\Desktop\Strayer\COURSE BUILDS\Summer2012\CIS273-FullBuild\Week1\CIS273_W1_P2.pptx"/>
  <p:tag name="ARTICULATE_REFERENCE_TYPE_2" val="1"/>
  <p:tag name="ARTICULATE_REFERENCE_TITLE_2" val="Week 1, Part 2 Audio Script"/>
  <p:tag name="ARTICULATE_REFERENCE_2" val="C:\Users\justin.link\Desktop\Strayer\COURSE BUILDS\Summer2012\CIS273-FullBuild\Week1\CIS273_W1_P2.doc"/>
  <p:tag name="PRESENTATION_PLAYLIST_COUNT" val="0"/>
  <p:tag name="PRESENTATION_PRESENTER_SLIDE_LEVEL" val="0"/>
  <p:tag name="ARTICULATE_PRESENTER_VERSION" val="6"/>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7.mp3"/>
  <p:tag name="AUDIO_ID" val="273"/>
  <p:tag name="ELAPSEDTIME" val="63.393"/>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8.mp3"/>
  <p:tag name="AUDIO_ID" val="274"/>
  <p:tag name="ELAPSEDTIME" val="14.779"/>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9.mp3"/>
  <p:tag name="AUDIO_ID" val="276"/>
  <p:tag name="ELAPSEDTIME" val="14.388"/>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0.mp3"/>
  <p:tag name="AUDIO_ID" val="277"/>
  <p:tag name="ELAPSEDTIME" val="29.121"/>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1.mp3"/>
  <p:tag name="AUDIO_ID" val="278"/>
  <p:tag name="ELAPSEDTIME" val="9.686"/>
</p:tagLst>
</file>

<file path=ppt/tags/tag15.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1\CheckYourUnderstandingTF_W1_P2_Slide12.quiz"/>
  <p:tag name="QUIZMAKER_QUIZ_SLIDE_ID" val="287"/>
  <p:tag name="OVERRIDE" val="QUIZMAKER_QUIZ_SLIDE"/>
  <p:tag name="QUIZMAKER_QUIZ_TITLE" val="Check Your Understanding"/>
  <p:tag name="AQP_PASS_SCORE" val="80"/>
  <p:tag name="AQP_PASS_ACTION" val="2"/>
  <p:tag name="AQP_FAIL_ACTION" val="2"/>
  <p:tag name="QUIZMAKER_LAST_MODIFY_DATE" val="41089.4741203704"/>
  <p:tag name="ELAPSEDTIME" val="5"/>
  <p:tag name="AQP_TRAP" val="0"/>
  <p:tag name="ARTICULATE_SLIDE_PAUSE" val="1"/>
  <p:tag name="ARTICULATE_NAV_LEVEL" val="1"/>
  <p:tag name="ARTICULATE_PLAYLIST_ID" val="-1"/>
  <p:tag name="ARTICULATE_LOCK_SLIDE" val="0"/>
</p:tagLst>
</file>

<file path=ppt/tags/tag16.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7.xml><?xml version="1.0" encoding="utf-8"?>
<p:tagLst xmlns:a="http://schemas.openxmlformats.org/drawingml/2006/main" xmlns:r="http://schemas.openxmlformats.org/officeDocument/2006/relationships" xmlns:p="http://schemas.openxmlformats.org/presentationml/2006/main">
  <p:tag name="ART_QM_A" val="1"/>
</p:tagLst>
</file>

<file path=ppt/tags/tag18.xml><?xml version="1.0" encoding="utf-8"?>
<p:tagLst xmlns:a="http://schemas.openxmlformats.org/drawingml/2006/main" xmlns:r="http://schemas.openxmlformats.org/officeDocument/2006/relationships" xmlns:p="http://schemas.openxmlformats.org/presentationml/2006/main">
  <p:tag name="ART_QM_B" val="1"/>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3.mp3"/>
  <p:tag name="AUDIO_ID" val="280"/>
  <p:tag name="ELAPSEDTIME" val="102.969"/>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JgHredpB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4.mp3"/>
  <p:tag name="AUDIO_ID" val="281"/>
  <p:tag name="ELAPSEDTIME" val="50.097"/>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5.mp3"/>
  <p:tag name="AUDIO_ID" val="282"/>
  <p:tag name="ELAPSEDTIME" val="27.919"/>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6.mp3"/>
  <p:tag name="AUDIO_ID" val="283"/>
  <p:tag name="ELAPSEDTIME" val="69.61"/>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7.mp3"/>
  <p:tag name="AUDIO_ID" val="284"/>
  <p:tag name="ELAPSEDTIME" val="54.773"/>
</p:tagLst>
</file>

<file path=ppt/tags/tag24.xml><?xml version="1.0" encoding="utf-8"?>
<p:tagLst xmlns:a="http://schemas.openxmlformats.org/drawingml/2006/main" xmlns:r="http://schemas.openxmlformats.org/officeDocument/2006/relationships" xmlns:p="http://schemas.openxmlformats.org/presentationml/2006/main">
  <p:tag name="QUIZMAKER_QUIZ_FILENAME" val="C:\Users\justin.link\Desktop\Strayer\COURSE BUILDS\Summer2012\CIS273-FullBuild\Week1\CheckYourUnderstandingTF_W1_P2_Slide18.quiz"/>
  <p:tag name="QUIZMAKER_QUIZ_SLIDE_ID" val="286"/>
  <p:tag name="OVERRIDE" val="QUIZMAKER_QUIZ_SLIDE"/>
  <p:tag name="QUIZMAKER_QUIZ_TITLE" val="Check Your Understanding"/>
  <p:tag name="AQP_PASS_SCORE" val="80"/>
  <p:tag name="QUIZMAKER_LAST_MODIFY_DATE" val="41089.4763078704"/>
  <p:tag name="ELAPSEDTIME" val="5"/>
  <p:tag name="AQP_TRAP" val="0"/>
  <p:tag name="AQP_PASS_ACTION" val="2"/>
  <p:tag name="AQP_FAIL_ACTION" val="2"/>
  <p:tag name="ARTICULATE_SLIDE_PAUSE" val="1"/>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26.xml><?xml version="1.0" encoding="utf-8"?>
<p:tagLst xmlns:a="http://schemas.openxmlformats.org/drawingml/2006/main" xmlns:r="http://schemas.openxmlformats.org/officeDocument/2006/relationships" xmlns:p="http://schemas.openxmlformats.org/presentationml/2006/main">
  <p:tag name="ART_QM_A" val="1"/>
</p:tagLst>
</file>

<file path=ppt/tags/tag27.xml><?xml version="1.0" encoding="utf-8"?>
<p:tagLst xmlns:a="http://schemas.openxmlformats.org/drawingml/2006/main" xmlns:r="http://schemas.openxmlformats.org/officeDocument/2006/relationships" xmlns:p="http://schemas.openxmlformats.org/presentationml/2006/main">
  <p:tag name="ART_QM_B" val="1"/>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19.mp3"/>
  <p:tag name="AUDIO_ID" val="269"/>
  <p:tag name="ELAPSEDTIME" val="51.429"/>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EESMI~1\AppData\Local\Temp\articulate\presenter\imgtemp\PcKXZWhS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Introduction"/>
  <p:tag name="ARTICULATE_SLIDE_PAUSE" val="1"/>
  <p:tag name="ARTICULATE_NAV_LEVEL" val="1"/>
  <p:tag name="ARTICULATE_PLAYLIST_ID" val="-1"/>
  <p:tag name="ARTICULATE_LOCK_SLIDE" val="0"/>
  <p:tag name="AUDIO_IMPORT" val="C:\Users\justin.link\Desktop\Strayer\COURSE BUILDS\Summer2012\CIS273-FullBuild\Week1\CIS273_1\CIS273_1\CIS273_1_2_1.mp3"/>
  <p:tag name="AUDIO_ID" val="256"/>
  <p:tag name="ELAPSEDTIME" val="10.913"/>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2.mp3"/>
  <p:tag name="AUDIO_ID" val="259"/>
  <p:tag name="ELAPSEDTIME" val="24.523"/>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3.mp3"/>
  <p:tag name="AUDIO_ID" val="270"/>
  <p:tag name="ELAPSEDTIME" val="55.713"/>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4.mp3"/>
  <p:tag name="AUDIO_ID" val="271"/>
  <p:tag name="ELAPSEDTIME" val="23.321"/>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5.mp3"/>
  <p:tag name="AUDIO_ID" val="275"/>
  <p:tag name="ELAPSEDTIME" val="42.391"/>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UDIO_IMPORT" val="C:\Users\justin.link\Desktop\Strayer\COURSE BUILDS\Summer2012\CIS273-FullBuild\Week1\CIS273_1\CIS273_1\CIS273_1_2_6.mp3"/>
  <p:tag name="AUDIO_ID" val="272"/>
  <p:tag name="ELAPSEDTIME" val="42.6"/>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 Lecture Template_2012</Template>
  <TotalTime>1553</TotalTime>
  <Words>1457</Words>
  <Application>Microsoft Office PowerPoint</Application>
  <PresentationFormat>On-screen Show (4:3)</PresentationFormat>
  <Paragraphs>193</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Myriad Pro</vt:lpstr>
      <vt:lpstr>Tahoma</vt:lpstr>
      <vt:lpstr>Strayer Lecture Template_2012</vt:lpstr>
      <vt:lpstr> Web Design and Development CIS 273</vt:lpstr>
      <vt:lpstr>Topics</vt:lpstr>
      <vt:lpstr>Heading Elements</vt:lpstr>
      <vt:lpstr>&lt;hgroup&gt; Elements</vt:lpstr>
      <vt:lpstr>Creating Paragraphs &amp; Blockquotes</vt:lpstr>
      <vt:lpstr>Marking an Address</vt:lpstr>
      <vt:lpstr>Marking Lists</vt:lpstr>
      <vt:lpstr>Ordered &amp; Unordered List Examples</vt:lpstr>
      <vt:lpstr>Description List Example</vt:lpstr>
      <vt:lpstr>Nesting Lists</vt:lpstr>
      <vt:lpstr>Nested List Example</vt:lpstr>
      <vt:lpstr>Check Your Understanding</vt:lpstr>
      <vt:lpstr>Linking to A Style Sheet</vt:lpstr>
      <vt:lpstr>Text Level Elements</vt:lpstr>
      <vt:lpstr>Inserting Line Breaks</vt:lpstr>
      <vt:lpstr>Inserting Inline Images</vt:lpstr>
      <vt:lpstr>Character Sets &amp; Special Characters</vt:lpstr>
      <vt:lpstr>Check Your Understanding</vt:lpstr>
      <vt:lpstr>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273 Web Design and Development</dc:title>
  <dc:creator>Tzipora Katz</dc:creator>
  <cp:lastModifiedBy>KENNEDY KABASO</cp:lastModifiedBy>
  <cp:revision>62</cp:revision>
  <dcterms:created xsi:type="dcterms:W3CDTF">2012-05-29T01:01:13Z</dcterms:created>
  <dcterms:modified xsi:type="dcterms:W3CDTF">2018-07-06T22:43:07Z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E6E574BF-3B72-4661-BA9B-CE4B843CDC41</vt:lpwstr>
  </property>
  <property fmtid="{D5CDD505-2E9C-101B-9397-08002B2CF9AE}" pid="4" name="ArticulatePath">
    <vt:lpwstr>CIS273_W1_P2</vt:lpwstr>
  </property>
  <property fmtid="{D5CDD505-2E9C-101B-9397-08002B2CF9AE}" pid="5" name="ArticulateProjectFull">
    <vt:lpwstr>C:\Users\justin.link\Desktop\Strayer\COURSE BUILDS\Summer2012\CIS273-FullBuild\Week1\CIS273_W1_P2.ppta</vt:lpwstr>
  </property>
</Properties>
</file>