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60" r:id="rId5"/>
    <p:sldId id="261" r:id="rId6"/>
    <p:sldId id="262" r:id="rId7"/>
    <p:sldId id="271" r:id="rId8"/>
    <p:sldId id="264" r:id="rId9"/>
    <p:sldId id="265" r:id="rId10"/>
    <p:sldId id="266" r:id="rId11"/>
    <p:sldId id="267" r:id="rId12"/>
    <p:sldId id="268" r:id="rId13"/>
    <p:sldId id="272" r:id="rId14"/>
    <p:sldId id="269"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72" autoAdjust="0"/>
  </p:normalViewPr>
  <p:slideViewPr>
    <p:cSldViewPr>
      <p:cViewPr varScale="1">
        <p:scale>
          <a:sx n="56" d="100"/>
          <a:sy n="56" d="100"/>
        </p:scale>
        <p:origin x="-196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t>7/3/2012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t>‹#›</a:t>
            </a:fld>
            <a:endParaRPr lang="en-US"/>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Web Design and Development. In this lesson will discuss how to develop a website.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1</a:t>
            </a:fld>
            <a:endParaRPr lang="en-US"/>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you’ll want to allow your visitors to navigate to a specific location on your page. This is a two-step process that will require a unique name for each link necessary. You’ll first identify the places where the hyperlink is located in your navigational list. The text is placed inside of square brackets and then the &lt;a&gt; element is added around the text. Note the use of the pound symbol as well inside quotes. This symbol lets your browser know that you are going to a specific location. In our example here we see inside of the &lt;</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&gt; element for the first link [&lt;a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=“#A”&gt; precedes the A and we close the element with &lt;/a&gt;].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destination will use the id attribute to tie it to the hyperlink. The id may be added to heading elements, the strong element, and others depending on how you’ve designed your page. </a:t>
            </a:r>
          </a:p>
          <a:p>
            <a:r>
              <a:rPr lang="en-US" sz="1200" kern="1200" dirty="0" smtClean="0">
                <a:solidFill>
                  <a:schemeClr val="tx1"/>
                </a:solidFill>
                <a:effectLst/>
                <a:latin typeface="+mn-lt"/>
                <a:ea typeface="+mn-ea"/>
                <a:cs typeface="+mn-cs"/>
              </a:rPr>
              <a:t>If you have many locations on a single page, you might want to give your visitors an easy way to return to the top of the page. To accomplish this add id=“top” to the &lt;header&gt; element. Then you can create the link to the top as necessary.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11</a:t>
            </a:fld>
            <a:endParaRPr lang="en-US"/>
          </a:p>
        </p:txBody>
      </p:sp>
    </p:spTree>
    <p:extLst>
      <p:ext uri="{BB962C8B-B14F-4D97-AF65-F5344CB8AC3E}">
        <p14:creationId xmlns:p14="http://schemas.microsoft.com/office/powerpoint/2010/main" val="426889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web development there is an unspoken rule of “three clicks” which simply means a visitor should be able to reach their destination within three hyperlink clicks. One way to help reach this goal is to create an id for the part of the page you want visitors to find easily. This could be for a specific product or an FAQ, or special offer to name a few commonly used locations. The only difference in creating the hypertext link is the addition of the pound and the id name as shown in the slide.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12</a:t>
            </a:fld>
            <a:endParaRPr lang="en-US"/>
          </a:p>
        </p:txBody>
      </p:sp>
    </p:spTree>
    <p:extLst>
      <p:ext uri="{BB962C8B-B14F-4D97-AF65-F5344CB8AC3E}">
        <p14:creationId xmlns:p14="http://schemas.microsoft.com/office/powerpoint/2010/main" val="278543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started our discussion by exploring web site structures. We learned that there are different structural modes to accommodate different types of web sites.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examined how to create a navigation list to add our hypertext links so visitors can move between pages easily.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we looked at how to add a hypertext links to make it possible to click to move to other pages.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also looked at how to specify file paths based on the location of the files. We learned about the difference between absolute and relative paths for our links.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looked at how to navigate to a specific location on a web page by adding the id attribute to our targets.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completes this lesson.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14</a:t>
            </a:fld>
            <a:endParaRPr lang="en-US"/>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Exploring Web site structures;</a:t>
            </a:r>
          </a:p>
          <a:p>
            <a:r>
              <a:rPr lang="en-US" sz="1200" kern="1200" dirty="0" smtClean="0">
                <a:solidFill>
                  <a:schemeClr val="tx1"/>
                </a:solidFill>
                <a:effectLst/>
                <a:latin typeface="+mn-lt"/>
                <a:ea typeface="+mn-ea"/>
                <a:cs typeface="+mn-cs"/>
              </a:rPr>
              <a:t>Creating a navigation list;</a:t>
            </a:r>
          </a:p>
          <a:p>
            <a:r>
              <a:rPr lang="en-US" sz="1200" kern="1200" dirty="0" smtClean="0">
                <a:solidFill>
                  <a:schemeClr val="tx1"/>
                </a:solidFill>
                <a:effectLst/>
                <a:latin typeface="+mn-lt"/>
                <a:ea typeface="+mn-ea"/>
                <a:cs typeface="+mn-cs"/>
              </a:rPr>
              <a:t>Working with hypertext links;</a:t>
            </a:r>
          </a:p>
          <a:p>
            <a:r>
              <a:rPr lang="en-US" sz="1200" kern="1200" dirty="0" smtClean="0">
                <a:solidFill>
                  <a:schemeClr val="tx1"/>
                </a:solidFill>
                <a:effectLst/>
                <a:latin typeface="+mn-lt"/>
                <a:ea typeface="+mn-ea"/>
                <a:cs typeface="+mn-cs"/>
              </a:rPr>
              <a:t>Specifying a folder path; and</a:t>
            </a:r>
          </a:p>
          <a:p>
            <a:r>
              <a:rPr lang="en-US" sz="1200" kern="1200" dirty="0" smtClean="0">
                <a:solidFill>
                  <a:schemeClr val="tx1"/>
                </a:solidFill>
                <a:effectLst/>
                <a:latin typeface="+mn-lt"/>
                <a:ea typeface="+mn-ea"/>
                <a:cs typeface="+mn-cs"/>
              </a:rPr>
              <a:t>Linking to locations within a document.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2</a:t>
            </a:fld>
            <a:endParaRPr lang="en-US"/>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Web sites can be structured in various ways. All web sites should begin with a </a:t>
            </a:r>
            <a:r>
              <a:rPr lang="en-US" sz="1200" b="1" kern="1200" dirty="0" smtClean="0">
                <a:solidFill>
                  <a:schemeClr val="tx1"/>
                </a:solidFill>
                <a:effectLst/>
                <a:latin typeface="+mn-lt"/>
                <a:ea typeface="+mn-ea"/>
                <a:cs typeface="+mn-cs"/>
              </a:rPr>
              <a:t>home page</a:t>
            </a:r>
            <a:r>
              <a:rPr lang="en-US" sz="1200" kern="1200" dirty="0" smtClean="0">
                <a:solidFill>
                  <a:schemeClr val="tx1"/>
                </a:solidFill>
                <a:effectLst/>
                <a:latin typeface="+mn-lt"/>
                <a:ea typeface="+mn-ea"/>
                <a:cs typeface="+mn-cs"/>
              </a:rPr>
              <a:t> sometimes called a “splash page” that provides your visitor with a focal point and starting point for exploring your entire site. Your home page should have enough information to welcome visitors and help them to navigate to other pages with more specific information. How that navigation is accomplished depends on the structure you choose.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linear structured web site is similar to reading a book. You begin on the first page and each successive link takes you the next page in order either forward or backward. This kind of structure works well for small web sites or ones that require sequencing of the pages in order to help present information in a logical and progressive way. You might wish to include links that take visitors to beginning of each section, like moving between chapters in a book. This structure is referred to as an </a:t>
            </a:r>
            <a:r>
              <a:rPr lang="en-US" sz="1200" b="1" kern="1200" dirty="0" smtClean="0">
                <a:solidFill>
                  <a:schemeClr val="tx1"/>
                </a:solidFill>
                <a:effectLst/>
                <a:latin typeface="+mn-lt"/>
                <a:ea typeface="+mn-ea"/>
                <a:cs typeface="+mn-cs"/>
              </a:rPr>
              <a:t>augmented linear structure.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3</a:t>
            </a:fld>
            <a:endParaRPr lang="en-US"/>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hierarchical structure </a:t>
            </a:r>
            <a:r>
              <a:rPr lang="en-US" sz="1200" kern="1200" dirty="0" smtClean="0">
                <a:solidFill>
                  <a:schemeClr val="tx1"/>
                </a:solidFill>
                <a:effectLst/>
                <a:latin typeface="+mn-lt"/>
                <a:ea typeface="+mn-ea"/>
                <a:cs typeface="+mn-cs"/>
              </a:rPr>
              <a:t>is one of the most common web structures. The web site is divided into specific sections with more detailed pages under each defined section. Visitors are able to move to a specific portion of the site without having to view pages that precede or follow any other page. The structure does not depend on a linear sequence and gives them the most control over their viewing experience.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the illustration shows, each section links to pages that are related to the landing page for that section. You can see this on most web sites that sell products. The home page of the site introduces the store then each “department” might have their own landing page followed by products or sub-departments within the larger department.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4</a:t>
            </a:fld>
            <a:endParaRPr lang="en-US"/>
          </a:p>
        </p:txBody>
      </p:sp>
    </p:spTree>
    <p:extLst>
      <p:ext uri="{BB962C8B-B14F-4D97-AF65-F5344CB8AC3E}">
        <p14:creationId xmlns:p14="http://schemas.microsoft.com/office/powerpoint/2010/main" val="72325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mixed structure web site combines both hierarchical and linear structures with the same site. The hierarchical structure is often the larger structure of the site while the linear structure is used for portions of a site. In an example of a store, departments might all be hierarchical but the payment section might use a linear structure as it walks your visitors through the process of completing an order and then entering payment information.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nature of a complex site can leave visitors lost or confused navigating from page to page. In order to prevent this situation a mixed structure site will usually have a link to the home page on every page as well as a link to the top of its own section of the web site.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Many web developers add a </a:t>
            </a:r>
            <a:r>
              <a:rPr lang="en-US" sz="1200" b="1" kern="1200" dirty="0" smtClean="0">
                <a:solidFill>
                  <a:schemeClr val="tx1"/>
                </a:solidFill>
                <a:effectLst/>
                <a:latin typeface="+mn-lt"/>
                <a:ea typeface="+mn-ea"/>
                <a:cs typeface="+mn-cs"/>
              </a:rPr>
              <a:t>site index</a:t>
            </a:r>
            <a:r>
              <a:rPr lang="en-US" sz="1200" kern="1200" dirty="0" smtClean="0">
                <a:solidFill>
                  <a:schemeClr val="tx1"/>
                </a:solidFill>
                <a:effectLst/>
                <a:latin typeface="+mn-lt"/>
                <a:ea typeface="+mn-ea"/>
                <a:cs typeface="+mn-cs"/>
              </a:rPr>
              <a:t> that outlines all of the pages within the site as well as the contents to help visitors feel more at ease. This practice has gone in and out of common practice over the past ten years but is highly recommended for sites with many layers and complicated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site that is not carefully planned in advance with pages added haphazardly is the least desirable structure of all. Without a road map or navigational plan your site will grow unwieldy and disorganized making it both difficult to navigate as well as difficult to maintain.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5</a:t>
            </a:fld>
            <a:endParaRPr lang="en-US"/>
          </a:p>
        </p:txBody>
      </p:sp>
    </p:spTree>
    <p:extLst>
      <p:ext uri="{BB962C8B-B14F-4D97-AF65-F5344CB8AC3E}">
        <p14:creationId xmlns:p14="http://schemas.microsoft.com/office/powerpoint/2010/main" val="32670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casual visitor to a site you may have access to only a portion of the site. Other portions of a web site might be password protected to prevent others from either viewing or altering the contents of a site. The New York Times and many celebrity sites allow the general public to view portions of their sites, but you’ll need to register and often pay a fee to view the rest of the material that is uploaded. Facebook requires you to login in order to view your pages and while there are some postings that are open to the public, you cannot view those without your own account.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Many businesses have sections of their sites available only to administrators who can add, modify, or delete information throughout the site on a set of administrative pages. Protected sites can be designed for employees to have access to proprietary information behind their password protected pages.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to develop a web site that will employ protected pages you’ll want to be very careful when you storyboard or sketch out the structure to be certain you are placing the correct pages into their right sections.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6</a:t>
            </a:fld>
            <a:endParaRPr lang="en-US"/>
          </a:p>
        </p:txBody>
      </p:sp>
    </p:spTree>
    <p:extLst>
      <p:ext uri="{BB962C8B-B14F-4D97-AF65-F5344CB8AC3E}">
        <p14:creationId xmlns:p14="http://schemas.microsoft.com/office/powerpoint/2010/main" val="13908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navigation list</a:t>
            </a:r>
            <a:r>
              <a:rPr lang="en-US" sz="1200" kern="1200" dirty="0" smtClean="0">
                <a:solidFill>
                  <a:schemeClr val="tx1"/>
                </a:solidFill>
                <a:effectLst/>
                <a:latin typeface="+mn-lt"/>
                <a:ea typeface="+mn-ea"/>
                <a:cs typeface="+mn-cs"/>
              </a:rPr>
              <a:t> contains the text and hyperlinks to the various pages on a web site. HTML5 uses the &lt;</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&gt; element to define this section of your page. Inside of the &lt;</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&gt; you might have the elements for an unordered list using the &lt;</a:t>
            </a:r>
            <a:r>
              <a:rPr lang="en-US" sz="1200" kern="1200" dirty="0" err="1" smtClean="0">
                <a:solidFill>
                  <a:schemeClr val="tx1"/>
                </a:solidFill>
                <a:effectLst/>
                <a:latin typeface="+mn-lt"/>
                <a:ea typeface="+mn-ea"/>
                <a:cs typeface="+mn-cs"/>
              </a:rPr>
              <a:t>ul</a:t>
            </a:r>
            <a:r>
              <a:rPr lang="en-US" sz="1200" kern="1200" dirty="0" smtClean="0">
                <a:solidFill>
                  <a:schemeClr val="tx1"/>
                </a:solidFill>
                <a:effectLst/>
                <a:latin typeface="+mn-lt"/>
                <a:ea typeface="+mn-ea"/>
                <a:cs typeface="+mn-cs"/>
              </a:rPr>
              <a:t>&gt;element to place the text in an orderly fashion. Using CSS you will be able to change the direction of the list from vertical to horizontal if that is your preference for the design of your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benefit of the &lt;</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&gt; element in HTML 5 is that it helps to distinguish this list from other lists on your pages making it easier for people with disabilities to know which list is being used for which purposes.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8</a:t>
            </a:fld>
            <a:endParaRPr lang="en-US"/>
          </a:p>
        </p:txBody>
      </p:sp>
    </p:spTree>
    <p:extLst>
      <p:ext uri="{BB962C8B-B14F-4D97-AF65-F5344CB8AC3E}">
        <p14:creationId xmlns:p14="http://schemas.microsoft.com/office/powerpoint/2010/main" val="91759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Hypertext links</a:t>
            </a:r>
            <a:r>
              <a:rPr lang="en-US" sz="1200" kern="1200" dirty="0" smtClean="0">
                <a:solidFill>
                  <a:schemeClr val="tx1"/>
                </a:solidFill>
                <a:effectLst/>
                <a:latin typeface="+mn-lt"/>
                <a:ea typeface="+mn-ea"/>
                <a:cs typeface="+mn-cs"/>
              </a:rPr>
              <a:t> are what allow visitors to navigate between your pages. They are what makes the Internet easy and fun to “surf” and helped to revolutionize the way we do so many tasks. The element that controls those links is the &lt;a&gt; element. Visitors know that text is a link based on the color the text appears in. The native colors for links are:</a:t>
            </a:r>
          </a:p>
          <a:p>
            <a:r>
              <a:rPr lang="en-US" sz="1200" kern="1200" dirty="0" smtClean="0">
                <a:solidFill>
                  <a:schemeClr val="tx1"/>
                </a:solidFill>
                <a:effectLst/>
                <a:latin typeface="+mn-lt"/>
                <a:ea typeface="+mn-ea"/>
                <a:cs typeface="+mn-cs"/>
              </a:rPr>
              <a:t>Blue for an unvisited link;</a:t>
            </a:r>
          </a:p>
          <a:p>
            <a:r>
              <a:rPr lang="en-US" sz="1200" kern="1200" dirty="0" smtClean="0">
                <a:solidFill>
                  <a:schemeClr val="tx1"/>
                </a:solidFill>
                <a:effectLst/>
                <a:latin typeface="+mn-lt"/>
                <a:ea typeface="+mn-ea"/>
                <a:cs typeface="+mn-cs"/>
              </a:rPr>
              <a:t>Purple for a visited link; and</a:t>
            </a:r>
          </a:p>
          <a:p>
            <a:r>
              <a:rPr lang="en-US" sz="1200" kern="1200" dirty="0" smtClean="0">
                <a:solidFill>
                  <a:schemeClr val="tx1"/>
                </a:solidFill>
                <a:effectLst/>
                <a:latin typeface="+mn-lt"/>
                <a:ea typeface="+mn-ea"/>
                <a:cs typeface="+mn-cs"/>
              </a:rPr>
              <a:t>Clicking a link turns the text 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native format also underlines the text to further help visitors to identify the links. If your pages are already blue or purple your links would be lost to view. Fortunately, through the use of CSS, it’s easy for a web developer to change link colors and even control whether or not there are underlines appearing along with the text.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code is added to the &lt;a&gt; element, it’s important to be sure the file path pointing to the page is correct. For now, we will assume all the pages are in the same folder allowing us to concentrate on the coding. After opening of &lt;a&gt; we will add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followed by an equal sign and set of quotation marks.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mean “hypertext reference” and the content inside the quotes points to the page you are linking to as shown in the example in this slide.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Best practice in creating your links is to use all lowercase because some servers such as UNIX are case sensitive. It is also important to not have any spaces between words in your page names since those spaces will turn to %20 in the address bar of the browser.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9</a:t>
            </a:fld>
            <a:endParaRPr lang="en-US"/>
          </a:p>
        </p:txBody>
      </p:sp>
    </p:spTree>
    <p:extLst>
      <p:ext uri="{BB962C8B-B14F-4D97-AF65-F5344CB8AC3E}">
        <p14:creationId xmlns:p14="http://schemas.microsoft.com/office/powerpoint/2010/main" val="151034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Organizing pages for a web site is like organizing the documents on your computer. It helps to keep things organized and manageable. The illustration in this slide shows the different sections of the site with a page in each section. Although these pages are named with the topic of the page, common practice is to name the first page in each folder index.html. The reason for this is that you can shorten the URL for a visitor by giving them the domain and the folder name as way to quickly to a specific section of your site. For example, if we had named the first page about fresh fish index.html you tell people to go to www.fredsfish.com/fresh and that page would open.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you work with an </a:t>
            </a:r>
            <a:r>
              <a:rPr lang="en-US" sz="1200" b="1" kern="1200" dirty="0" smtClean="0">
                <a:solidFill>
                  <a:schemeClr val="tx1"/>
                </a:solidFill>
                <a:effectLst/>
                <a:latin typeface="+mn-lt"/>
                <a:ea typeface="+mn-ea"/>
                <a:cs typeface="+mn-cs"/>
              </a:rPr>
              <a:t>absolute path</a:t>
            </a:r>
            <a:r>
              <a:rPr lang="en-US" sz="1200" kern="1200" dirty="0" smtClean="0">
                <a:solidFill>
                  <a:schemeClr val="tx1"/>
                </a:solidFill>
                <a:effectLst/>
                <a:latin typeface="+mn-lt"/>
                <a:ea typeface="+mn-ea"/>
                <a:cs typeface="+mn-cs"/>
              </a:rPr>
              <a:t> you list the order of the folders that the page is located in each one followed by a forward slash. You would name each and every folder along the way. A </a:t>
            </a:r>
            <a:r>
              <a:rPr lang="en-US" sz="1200" b="1" kern="1200" dirty="0" smtClean="0">
                <a:solidFill>
                  <a:schemeClr val="tx1"/>
                </a:solidFill>
                <a:effectLst/>
                <a:latin typeface="+mn-lt"/>
                <a:ea typeface="+mn-ea"/>
                <a:cs typeface="+mn-cs"/>
              </a:rPr>
              <a:t>relative path</a:t>
            </a:r>
            <a:r>
              <a:rPr lang="en-US" sz="1200" kern="1200" dirty="0" smtClean="0">
                <a:solidFill>
                  <a:schemeClr val="tx1"/>
                </a:solidFill>
                <a:effectLst/>
                <a:latin typeface="+mn-lt"/>
                <a:ea typeface="+mn-ea"/>
                <a:cs typeface="+mn-cs"/>
              </a:rPr>
              <a:t> streamlines the process by referencing the folder the page is located in and the page itself. To make the path relative where there are many </a:t>
            </a:r>
            <a:r>
              <a:rPr lang="en-US" sz="1200" b="1" kern="1200" dirty="0" smtClean="0">
                <a:solidFill>
                  <a:schemeClr val="tx1"/>
                </a:solidFill>
                <a:effectLst/>
                <a:latin typeface="+mn-lt"/>
                <a:ea typeface="+mn-ea"/>
                <a:cs typeface="+mn-cs"/>
              </a:rPr>
              <a:t>child folders </a:t>
            </a:r>
            <a:r>
              <a:rPr lang="en-US" sz="1200" kern="1200" dirty="0" smtClean="0">
                <a:solidFill>
                  <a:schemeClr val="tx1"/>
                </a:solidFill>
                <a:effectLst/>
                <a:latin typeface="+mn-lt"/>
                <a:ea typeface="+mn-ea"/>
                <a:cs typeface="+mn-cs"/>
              </a:rPr>
              <a:t>involved you begin the path with two ellipses forward slash followed by the folder,  a forward slash and the page as shown in the slide.</a:t>
            </a:r>
          </a:p>
          <a:p>
            <a:r>
              <a:rPr lang="en-US" sz="1200" kern="1200" dirty="0" smtClean="0">
                <a:solidFill>
                  <a:schemeClr val="tx1"/>
                </a:solidFill>
                <a:effectLst/>
                <a:latin typeface="+mn-lt"/>
                <a:ea typeface="+mn-ea"/>
                <a:cs typeface="+mn-cs"/>
              </a:rPr>
              <a:t>Setting a </a:t>
            </a:r>
            <a:r>
              <a:rPr lang="en-US" sz="1200" b="1" kern="1200" dirty="0" smtClean="0">
                <a:solidFill>
                  <a:schemeClr val="tx1"/>
                </a:solidFill>
                <a:effectLst/>
                <a:latin typeface="+mn-lt"/>
                <a:ea typeface="+mn-ea"/>
                <a:cs typeface="+mn-cs"/>
              </a:rPr>
              <a:t>base path</a:t>
            </a:r>
            <a:r>
              <a:rPr lang="en-US" sz="1200" kern="1200" dirty="0" smtClean="0">
                <a:solidFill>
                  <a:schemeClr val="tx1"/>
                </a:solidFill>
                <a:effectLst/>
                <a:latin typeface="+mn-lt"/>
                <a:ea typeface="+mn-ea"/>
                <a:cs typeface="+mn-cs"/>
              </a:rPr>
              <a:t> can further help to streamline your navigational links, especially when you have had to change folder locations. This element placed in the &lt;head&gt; portion of your code points to the folder your links are located in.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t>10</a:t>
            </a:fld>
            <a:endParaRPr lang="en-US"/>
          </a:p>
        </p:txBody>
      </p:sp>
    </p:spTree>
    <p:extLst>
      <p:ext uri="{BB962C8B-B14F-4D97-AF65-F5344CB8AC3E}">
        <p14:creationId xmlns:p14="http://schemas.microsoft.com/office/powerpoint/2010/main" val="3586118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smtClean="0"/>
              <a:t>Course Name</a:t>
            </a:r>
            <a:br>
              <a:rPr lang="en-US" dirty="0" smtClean="0"/>
            </a:br>
            <a:r>
              <a:rPr lang="en-US" dirty="0" smtClean="0"/>
              <a:t>Course ID</a:t>
            </a:r>
            <a:endParaRPr lang="en-US" dirty="0"/>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Title</a:t>
            </a:r>
            <a:endParaRPr lang="en-US" dirty="0"/>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56F26-5741-4E88-993B-7A0E51CA2BD7}" type="datetimeFigureOut">
              <a:rPr lang="en-US" smtClean="0"/>
              <a:t>7/3/2012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79E6B-75F7-4852-BEC9-333ACD162558}" type="slidenum">
              <a:rPr lang="en-US" smtClean="0"/>
              <a:t>‹#›</a:t>
            </a:fld>
            <a:endParaRPr lang="en-US"/>
          </a:p>
        </p:txBody>
      </p:sp>
    </p:spTree>
    <p:extLst>
      <p:ext uri="{BB962C8B-B14F-4D97-AF65-F5344CB8AC3E}">
        <p14:creationId xmlns:p14="http://schemas.microsoft.com/office/powerpoint/2010/main" val="581151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t>7/3/2012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t>‹#›</a:t>
            </a:fld>
            <a:endParaRPr lang="en-US"/>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21.xml"/><Relationship Id="rId7"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8.jpg"/><Relationship Id="rId5" Type="http://schemas.openxmlformats.org/officeDocument/2006/relationships/slideLayout" Target="../slideLayouts/slideLayout3.xml"/><Relationship Id="rId10" Type="http://schemas.openxmlformats.org/officeDocument/2006/relationships/image" Target="../media/image11.png"/><Relationship Id="rId4" Type="http://schemas.openxmlformats.org/officeDocument/2006/relationships/tags" Target="../tags/tag22.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jpg"/><Relationship Id="rId5" Type="http://schemas.openxmlformats.org/officeDocument/2006/relationships/slideLayout" Target="../slideLayouts/slideLayout3.xml"/><Relationship Id="rId10" Type="http://schemas.openxmlformats.org/officeDocument/2006/relationships/image" Target="../media/image11.png"/><Relationship Id="rId4" Type="http://schemas.openxmlformats.org/officeDocument/2006/relationships/tags" Target="../tags/tag13.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CIS 273</a:t>
            </a:r>
            <a:br>
              <a:rPr lang="en-US" dirty="0" smtClean="0"/>
            </a:br>
            <a:r>
              <a:rPr lang="en-US" dirty="0" smtClean="0"/>
              <a:t>Web Design and Development</a:t>
            </a:r>
            <a:endParaRPr lang="en-US" dirty="0"/>
          </a:p>
        </p:txBody>
      </p:sp>
      <p:sp>
        <p:nvSpPr>
          <p:cNvPr id="5" name="Subtitle 4"/>
          <p:cNvSpPr>
            <a:spLocks noGrp="1"/>
          </p:cNvSpPr>
          <p:nvPr>
            <p:ph type="subTitle" idx="1"/>
          </p:nvPr>
        </p:nvSpPr>
        <p:spPr/>
        <p:txBody>
          <a:bodyPr/>
          <a:lstStyle/>
          <a:p>
            <a:r>
              <a:rPr lang="en-US" dirty="0" smtClean="0"/>
              <a:t>Developing a Website</a:t>
            </a:r>
            <a:endParaRPr lang="en-US" dirty="0"/>
          </a:p>
        </p:txBody>
      </p:sp>
    </p:spTree>
    <p:custDataLst>
      <p:tags r:id="rId1"/>
    </p:custDataLst>
    <p:extLst>
      <p:ext uri="{BB962C8B-B14F-4D97-AF65-F5344CB8AC3E}">
        <p14:creationId xmlns:p14="http://schemas.microsoft.com/office/powerpoint/2010/main" val="334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 File Folder</a:t>
            </a:r>
            <a:endParaRPr lang="en-US" dirty="0"/>
          </a:p>
        </p:txBody>
      </p:sp>
      <p:sp>
        <p:nvSpPr>
          <p:cNvPr id="3" name="Content Placeholder 2"/>
          <p:cNvSpPr>
            <a:spLocks noGrp="1"/>
          </p:cNvSpPr>
          <p:nvPr>
            <p:ph idx="1"/>
          </p:nvPr>
        </p:nvSpPr>
        <p:spPr/>
        <p:txBody>
          <a:bodyPr>
            <a:normAutofit/>
          </a:bodyPr>
          <a:lstStyle/>
          <a:p>
            <a:r>
              <a:rPr lang="en-US" dirty="0" smtClean="0"/>
              <a:t>Organizes pages</a:t>
            </a:r>
          </a:p>
          <a:p>
            <a:r>
              <a:rPr lang="en-US" dirty="0" smtClean="0"/>
              <a:t>Helps in maintaining your site</a:t>
            </a:r>
          </a:p>
          <a:p>
            <a:r>
              <a:rPr lang="en-US" dirty="0" smtClean="0"/>
              <a:t>Absolute Paths</a:t>
            </a:r>
          </a:p>
          <a:p>
            <a:pPr lvl="1"/>
            <a:r>
              <a:rPr lang="en-US" i="1" dirty="0" smtClean="0"/>
              <a:t>folder1/folder2/page</a:t>
            </a:r>
          </a:p>
          <a:p>
            <a:r>
              <a:rPr lang="en-US" dirty="0" smtClean="0"/>
              <a:t>Relative Paths</a:t>
            </a:r>
          </a:p>
          <a:p>
            <a:pPr lvl="1"/>
            <a:r>
              <a:rPr lang="en-US" i="1" dirty="0" smtClean="0"/>
              <a:t>../folder/page</a:t>
            </a:r>
          </a:p>
          <a:p>
            <a:r>
              <a:rPr lang="en-US" dirty="0" smtClean="0"/>
              <a:t>Base Path</a:t>
            </a:r>
          </a:p>
          <a:p>
            <a:pPr lvl="1"/>
            <a:r>
              <a:rPr lang="en-US" i="1" dirty="0" smtClean="0"/>
              <a:t>&lt;base </a:t>
            </a:r>
            <a:r>
              <a:rPr lang="en-US" i="1" dirty="0" err="1" smtClean="0"/>
              <a:t>href</a:t>
            </a:r>
            <a:r>
              <a:rPr lang="en-US" i="1" dirty="0" smtClean="0"/>
              <a:t>=“path”&gt;</a:t>
            </a:r>
          </a:p>
          <a:p>
            <a:pPr lvl="1"/>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45" y="3276600"/>
            <a:ext cx="401178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52411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Locations in a Document</a:t>
            </a:r>
            <a:endParaRPr lang="en-US" dirty="0"/>
          </a:p>
        </p:txBody>
      </p:sp>
      <p:sp>
        <p:nvSpPr>
          <p:cNvPr id="3" name="Content Placeholder 2"/>
          <p:cNvSpPr>
            <a:spLocks noGrp="1"/>
          </p:cNvSpPr>
          <p:nvPr>
            <p:ph idx="1"/>
          </p:nvPr>
        </p:nvSpPr>
        <p:spPr/>
        <p:txBody>
          <a:bodyPr/>
          <a:lstStyle/>
          <a:p>
            <a:r>
              <a:rPr lang="en-US" dirty="0" smtClean="0"/>
              <a:t>Navigates to a specific place on your page</a:t>
            </a:r>
          </a:p>
          <a:p>
            <a:r>
              <a:rPr lang="en-US" dirty="0" smtClean="0"/>
              <a:t>Two part process:</a:t>
            </a:r>
          </a:p>
          <a:p>
            <a:pPr lvl="1"/>
            <a:r>
              <a:rPr lang="en-US" dirty="0" smtClean="0"/>
              <a:t>Place square brackets around the text</a:t>
            </a:r>
          </a:p>
          <a:p>
            <a:pPr lvl="1"/>
            <a:r>
              <a:rPr lang="en-US" dirty="0" smtClean="0"/>
              <a:t>U</a:t>
            </a:r>
          </a:p>
          <a:p>
            <a:pPr lvl="1"/>
            <a:r>
              <a:rPr lang="en-US" dirty="0" smtClean="0"/>
              <a:t>sing the </a:t>
            </a:r>
            <a:r>
              <a:rPr lang="en-US" i="1" dirty="0" smtClean="0"/>
              <a:t>id</a:t>
            </a:r>
            <a:r>
              <a:rPr lang="en-US" dirty="0" smtClean="0"/>
              <a:t> attribute you set the link</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7271591"/>
              </p:ext>
            </p:extLst>
          </p:nvPr>
        </p:nvGraphicFramePr>
        <p:xfrm>
          <a:off x="1371600" y="4572000"/>
          <a:ext cx="6096000" cy="370840"/>
        </p:xfrm>
        <a:graphic>
          <a:graphicData uri="http://schemas.openxmlformats.org/drawingml/2006/table">
            <a:tbl>
              <a:tblPr firstRow="1" bandRow="1">
                <a:tableStyleId>{21E4AEA4-8DFA-4A89-87EB-49C32662AFE0}</a:tableStyleId>
              </a:tblPr>
              <a:tblGrid>
                <a:gridCol w="3048000"/>
                <a:gridCol w="3048000"/>
              </a:tblGrid>
              <a:tr h="370840">
                <a:tc>
                  <a:txBody>
                    <a:bodyPr/>
                    <a:lstStyle/>
                    <a:p>
                      <a:pPr algn="ctr"/>
                      <a:r>
                        <a:rPr lang="en-US" dirty="0" smtClean="0">
                          <a:solidFill>
                            <a:schemeClr val="bg1"/>
                          </a:solidFill>
                        </a:rPr>
                        <a:t>Navigation</a:t>
                      </a:r>
                      <a:r>
                        <a:rPr lang="en-US" baseline="0" dirty="0" smtClean="0">
                          <a:solidFill>
                            <a:schemeClr val="bg1"/>
                          </a:solidFill>
                        </a:rPr>
                        <a:t> List</a:t>
                      </a:r>
                      <a:endParaRPr lang="en-US" dirty="0">
                        <a:solidFill>
                          <a:schemeClr val="bg1"/>
                        </a:solidFill>
                      </a:endParaRPr>
                    </a:p>
                  </a:txBody>
                  <a:tcPr/>
                </a:tc>
                <a:tc>
                  <a:txBody>
                    <a:bodyPr/>
                    <a:lstStyle/>
                    <a:p>
                      <a:pPr algn="ctr"/>
                      <a:r>
                        <a:rPr lang="en-US" dirty="0" smtClean="0">
                          <a:solidFill>
                            <a:schemeClr val="bg1"/>
                          </a:solidFill>
                        </a:rPr>
                        <a:t>Creating</a:t>
                      </a:r>
                      <a:r>
                        <a:rPr lang="en-US" baseline="0" dirty="0" smtClean="0">
                          <a:solidFill>
                            <a:schemeClr val="bg1"/>
                          </a:solidFill>
                        </a:rPr>
                        <a:t> the Link</a:t>
                      </a:r>
                      <a:endParaRPr lang="en-US" dirty="0">
                        <a:solidFill>
                          <a:schemeClr val="bg1"/>
                        </a:solidFill>
                      </a:endParaRPr>
                    </a:p>
                  </a:txBody>
                  <a:tcPr/>
                </a:tc>
              </a:tr>
            </a:tbl>
          </a:graphicData>
        </a:graphic>
      </p:graphicFrame>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5448299"/>
            <a:ext cx="1895475" cy="809625"/>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162549"/>
            <a:ext cx="2457450" cy="1381125"/>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25405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to a Location in a Different Document</a:t>
            </a:r>
            <a:endParaRPr lang="en-US" dirty="0"/>
          </a:p>
        </p:txBody>
      </p:sp>
      <p:sp>
        <p:nvSpPr>
          <p:cNvPr id="3" name="Content Placeholder 2"/>
          <p:cNvSpPr>
            <a:spLocks noGrp="1"/>
          </p:cNvSpPr>
          <p:nvPr>
            <p:ph idx="1"/>
          </p:nvPr>
        </p:nvSpPr>
        <p:spPr/>
        <p:txBody>
          <a:bodyPr/>
          <a:lstStyle/>
          <a:p>
            <a:r>
              <a:rPr lang="en-US" dirty="0" smtClean="0"/>
              <a:t>Takes your visitor to a specific place on a different page</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59" y="3108008"/>
            <a:ext cx="7850704"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97154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15" name="Title 14" hidden="1"/>
          <p:cNvSpPr>
            <a:spLocks noGrp="1"/>
          </p:cNvSpPr>
          <p:nvPr>
            <p:ph type="title"/>
          </p:nvPr>
        </p:nvSpPr>
        <p:spPr/>
        <p:txBody>
          <a:bodyPr/>
          <a:lstStyle/>
          <a:p>
            <a:r>
              <a:rPr lang="en-US" smtClean="0"/>
              <a:t>Check Your Understanding</a:t>
            </a:r>
            <a:endParaRPr lang="en-US"/>
          </a:p>
        </p:txBody>
      </p:sp>
      <p:pic>
        <p:nvPicPr>
          <p:cNvPr id="16" name="Picture 15"/>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18" name="Picture 17"/>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19" name="Picture 18"/>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20" name="Picture 19"/>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4199309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r>
              <a:rPr lang="en-US" dirty="0"/>
              <a:t>Exploring Web site structures</a:t>
            </a:r>
          </a:p>
          <a:p>
            <a:pPr lvl="0"/>
            <a:r>
              <a:rPr lang="en-US" dirty="0"/>
              <a:t>Creating a navigation list</a:t>
            </a:r>
          </a:p>
          <a:p>
            <a:pPr lvl="0"/>
            <a:r>
              <a:rPr lang="en-US" dirty="0"/>
              <a:t>Working with hypertext links</a:t>
            </a:r>
          </a:p>
          <a:p>
            <a:pPr lvl="0"/>
            <a:r>
              <a:rPr lang="en-US" dirty="0"/>
              <a:t>Specifying a folder path</a:t>
            </a:r>
          </a:p>
          <a:p>
            <a:pPr lvl="0"/>
            <a:r>
              <a:rPr lang="en-US" dirty="0"/>
              <a:t>Linking to locations within a document</a:t>
            </a:r>
          </a:p>
        </p:txBody>
      </p:sp>
    </p:spTree>
    <p:custDataLst>
      <p:tags r:id="rId1"/>
    </p:custDataLst>
    <p:extLst>
      <p:ext uri="{BB962C8B-B14F-4D97-AF65-F5344CB8AC3E}">
        <p14:creationId xmlns:p14="http://schemas.microsoft.com/office/powerpoint/2010/main" val="285315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lvl="0"/>
            <a:r>
              <a:rPr lang="en-US" dirty="0" smtClean="0"/>
              <a:t>Exploring Web site structures</a:t>
            </a:r>
          </a:p>
          <a:p>
            <a:pPr lvl="0"/>
            <a:r>
              <a:rPr lang="en-US" dirty="0" smtClean="0"/>
              <a:t>Creating a navigation list</a:t>
            </a:r>
          </a:p>
          <a:p>
            <a:pPr lvl="0"/>
            <a:r>
              <a:rPr lang="en-US" dirty="0" smtClean="0"/>
              <a:t>Working with hypertext links</a:t>
            </a:r>
          </a:p>
          <a:p>
            <a:pPr lvl="0"/>
            <a:r>
              <a:rPr lang="en-US" dirty="0" smtClean="0"/>
              <a:t>Specifying a folder path</a:t>
            </a:r>
          </a:p>
          <a:p>
            <a:pPr lvl="0"/>
            <a:r>
              <a:rPr lang="en-US" dirty="0" smtClean="0"/>
              <a:t>Linking to locations within a document</a:t>
            </a:r>
          </a:p>
          <a:p>
            <a:endParaRPr lang="en-US" dirty="0"/>
          </a:p>
        </p:txBody>
      </p:sp>
    </p:spTree>
    <p:custDataLst>
      <p:tags r:id="rId1"/>
    </p:custDataLst>
    <p:extLst>
      <p:ext uri="{BB962C8B-B14F-4D97-AF65-F5344CB8AC3E}">
        <p14:creationId xmlns:p14="http://schemas.microsoft.com/office/powerpoint/2010/main" val="347688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Web Site Structures: Linear</a:t>
            </a:r>
            <a:endParaRPr lang="en-US" dirty="0"/>
          </a:p>
        </p:txBody>
      </p:sp>
      <p:sp>
        <p:nvSpPr>
          <p:cNvPr id="3" name="Content Placeholder 2"/>
          <p:cNvSpPr>
            <a:spLocks noGrp="1"/>
          </p:cNvSpPr>
          <p:nvPr>
            <p:ph idx="1"/>
          </p:nvPr>
        </p:nvSpPr>
        <p:spPr/>
        <p:txBody>
          <a:bodyPr/>
          <a:lstStyle/>
          <a:p>
            <a:r>
              <a:rPr lang="en-US" dirty="0" smtClean="0"/>
              <a:t>Visitors move between pages like pages in a book</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 y="2971800"/>
            <a:ext cx="7896225" cy="2249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563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Exploring Web Site Structures: </a:t>
            </a:r>
            <a:r>
              <a:rPr lang="en-US" dirty="0" smtClean="0"/>
              <a:t>Hierarchical</a:t>
            </a:r>
            <a:endParaRPr lang="en-US" dirty="0"/>
          </a:p>
        </p:txBody>
      </p:sp>
      <p:sp>
        <p:nvSpPr>
          <p:cNvPr id="3" name="Content Placeholder 2"/>
          <p:cNvSpPr>
            <a:spLocks noGrp="1"/>
          </p:cNvSpPr>
          <p:nvPr>
            <p:ph idx="1"/>
          </p:nvPr>
        </p:nvSpPr>
        <p:spPr/>
        <p:txBody>
          <a:bodyPr/>
          <a:lstStyle/>
          <a:p>
            <a:r>
              <a:rPr lang="en-US" dirty="0" smtClean="0"/>
              <a:t>Visitors can view pages out of sequence</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274" y="2286000"/>
            <a:ext cx="589829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1459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Exploring Web Site Structures: </a:t>
            </a:r>
            <a:r>
              <a:rPr lang="en-US" dirty="0" smtClean="0"/>
              <a:t>Mixed Structures</a:t>
            </a:r>
            <a:endParaRPr lang="en-US" dirty="0"/>
          </a:p>
        </p:txBody>
      </p:sp>
      <p:sp>
        <p:nvSpPr>
          <p:cNvPr id="3" name="Content Placeholder 2"/>
          <p:cNvSpPr>
            <a:spLocks noGrp="1"/>
          </p:cNvSpPr>
          <p:nvPr>
            <p:ph idx="1"/>
          </p:nvPr>
        </p:nvSpPr>
        <p:spPr/>
        <p:txBody>
          <a:bodyPr/>
          <a:lstStyle/>
          <a:p>
            <a:r>
              <a:rPr lang="en-US" dirty="0" smtClean="0"/>
              <a:t>Used for larger complex sites</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241" y="2209800"/>
            <a:ext cx="5972175" cy="4449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77616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Exploring Web Site Structures: </a:t>
            </a:r>
            <a:r>
              <a:rPr lang="en-US" dirty="0" smtClean="0"/>
              <a:t>Protected Structures</a:t>
            </a:r>
            <a:endParaRPr lang="en-US" dirty="0"/>
          </a:p>
        </p:txBody>
      </p:sp>
      <p:sp>
        <p:nvSpPr>
          <p:cNvPr id="3" name="Content Placeholder 2"/>
          <p:cNvSpPr>
            <a:spLocks noGrp="1"/>
          </p:cNvSpPr>
          <p:nvPr>
            <p:ph idx="1"/>
          </p:nvPr>
        </p:nvSpPr>
        <p:spPr/>
        <p:txBody>
          <a:bodyPr/>
          <a:lstStyle/>
          <a:p>
            <a:r>
              <a:rPr lang="en-US" dirty="0" smtClean="0"/>
              <a:t>Sections are unavailable to the public</a:t>
            </a:r>
          </a:p>
          <a:p>
            <a:r>
              <a:rPr lang="en-US" dirty="0" smtClean="0"/>
              <a:t>Passwords protect pages for:</a:t>
            </a:r>
          </a:p>
          <a:p>
            <a:pPr lvl="1"/>
            <a:r>
              <a:rPr lang="en-US" dirty="0" smtClean="0"/>
              <a:t>Subscribers</a:t>
            </a:r>
          </a:p>
          <a:p>
            <a:pPr lvl="1"/>
            <a:r>
              <a:rPr lang="en-US" dirty="0" smtClean="0"/>
              <a:t>Administrators</a:t>
            </a:r>
          </a:p>
          <a:p>
            <a:pPr lvl="1"/>
            <a:r>
              <a:rPr lang="en-US" dirty="0" smtClean="0"/>
              <a:t>Registered users </a:t>
            </a:r>
          </a:p>
          <a:p>
            <a:pPr lvl="2"/>
            <a:r>
              <a:rPr lang="en-US" dirty="0" smtClean="0"/>
              <a:t>Students</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6851">
            <a:off x="4821466" y="3581401"/>
            <a:ext cx="2667000" cy="2001864"/>
          </a:xfrm>
          <a:prstGeom prst="rect">
            <a:avLst/>
          </a:prstGeom>
          <a:noFill/>
          <a:ln w="38100">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25735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45" name="Title 44" hidden="1"/>
          <p:cNvSpPr>
            <a:spLocks noGrp="1"/>
          </p:cNvSpPr>
          <p:nvPr>
            <p:ph type="title"/>
          </p:nvPr>
        </p:nvSpPr>
        <p:spPr/>
        <p:txBody>
          <a:bodyPr/>
          <a:lstStyle/>
          <a:p>
            <a:r>
              <a:rPr lang="en-US" smtClean="0"/>
              <a:t>Check Your Understanding</a:t>
            </a:r>
            <a:endParaRPr lang="en-US"/>
          </a:p>
        </p:txBody>
      </p:sp>
      <p:pic>
        <p:nvPicPr>
          <p:cNvPr id="46" name="Picture 45"/>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48" name="Picture 47"/>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49" name="Picture 48"/>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50" name="Picture 49"/>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418227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Navigation List</a:t>
            </a:r>
            <a:endParaRPr lang="en-US" dirty="0"/>
          </a:p>
        </p:txBody>
      </p:sp>
      <p:sp>
        <p:nvSpPr>
          <p:cNvPr id="3" name="Content Placeholder 2"/>
          <p:cNvSpPr>
            <a:spLocks noGrp="1"/>
          </p:cNvSpPr>
          <p:nvPr>
            <p:ph idx="1"/>
          </p:nvPr>
        </p:nvSpPr>
        <p:spPr/>
        <p:txBody>
          <a:bodyPr>
            <a:normAutofit/>
          </a:bodyPr>
          <a:lstStyle/>
          <a:p>
            <a:r>
              <a:rPr lang="en-US" sz="2800" dirty="0" smtClean="0">
                <a:latin typeface="Tahoma" pitchFamily="34" charset="0"/>
                <a:ea typeface="Tahoma" pitchFamily="34" charset="0"/>
                <a:cs typeface="Tahoma" pitchFamily="34" charset="0"/>
              </a:rPr>
              <a:t>Navigation List for Fred’s Fish:</a:t>
            </a:r>
            <a:endParaRPr lang="en-US" sz="2800" dirty="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170" y="2819400"/>
            <a:ext cx="3490914" cy="28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34982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Hypertext Links</a:t>
            </a:r>
            <a:endParaRPr lang="en-US" dirty="0"/>
          </a:p>
        </p:txBody>
      </p:sp>
      <p:sp>
        <p:nvSpPr>
          <p:cNvPr id="3" name="Content Placeholder 2"/>
          <p:cNvSpPr>
            <a:spLocks noGrp="1"/>
          </p:cNvSpPr>
          <p:nvPr>
            <p:ph idx="1"/>
          </p:nvPr>
        </p:nvSpPr>
        <p:spPr/>
        <p:txBody>
          <a:bodyPr/>
          <a:lstStyle/>
          <a:p>
            <a:r>
              <a:rPr lang="en-US" b="1" dirty="0" smtClean="0"/>
              <a:t>Hyperlinks added to the Navigation List</a:t>
            </a:r>
            <a:endParaRPr lang="en-US"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907" y="2464526"/>
            <a:ext cx="669314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764792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REFERENCE_COUNT" val="2"/>
  <p:tag name="ARTICULATE_REFERENCE_TYPE_1" val="1"/>
  <p:tag name="ARTICULATE_REFERENCE_TITLE_1" val="Week 2, Part 1 Slides"/>
  <p:tag name="ARTICULATE_REFERENCE_1" val="C:\Users\justin.link\Desktop\Strayer\COURSE BUILDS\Summer2012\CIS273-FullBuild\Week2\CIS273_W2_P1.pptx"/>
  <p:tag name="ARTICULATE_REFERENCE_TYPE_2" val="1"/>
  <p:tag name="ARTICULATE_REFERENCE_TITLE_2" val="Week 2, Part 1 Audio Script"/>
  <p:tag name="ARTICULATE_REFERENCE_2" val="C:\Users\justin.link\Desktop\Strayer\COURSE BUILDS\Summer2012\CIS273-FullBuild\Week2\CIS273_W2_P1.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2\CheckYourUnderstandingTF_W2_P1_Slide7.quiz"/>
  <p:tag name="QUIZMAKER_QUIZ_SLIDE_ID" val="271"/>
  <p:tag name="OVERRIDE" val="QUIZMAKER_QUIZ_SLIDE"/>
  <p:tag name="QUIZMAKER_QUIZ_TITLE" val="Check Your Understanding"/>
  <p:tag name="AQP_PASS_SCORE" val="80"/>
  <p:tag name="QUIZMAKER_LAST_MODIFY_DATE" val="41093.5994444444"/>
  <p:tag name="ELAPSEDTIME" val="5"/>
  <p:tag name="AQP_TRAP" val="0"/>
  <p:tag name="AQP_PASS_ACTION" val="2"/>
  <p:tag name="AQP_FAIL_ACTION" val="2"/>
  <p:tag name="ARTICULATE_SLIDE_PAUSE" val="1"/>
  <p:tag name="ARTICULATE_NAV_LEVEL" val="1"/>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2.xml><?xml version="1.0" encoding="utf-8"?>
<p:tagLst xmlns:a="http://schemas.openxmlformats.org/drawingml/2006/main" xmlns:r="http://schemas.openxmlformats.org/officeDocument/2006/relationships" xmlns:p="http://schemas.openxmlformats.org/presentationml/2006/main">
  <p:tag name="ART_QM_A" val="1"/>
</p:tagLst>
</file>

<file path=ppt/tags/tag13.xml><?xml version="1.0" encoding="utf-8"?>
<p:tagLst xmlns:a="http://schemas.openxmlformats.org/drawingml/2006/main" xmlns:r="http://schemas.openxmlformats.org/officeDocument/2006/relationships" xmlns:p="http://schemas.openxmlformats.org/presentationml/2006/main">
  <p:tag name="ART_QM_B" val="1"/>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8.mp3"/>
  <p:tag name="AUDIO_ID" val="264"/>
  <p:tag name="ELAPSEDTIME" val="51.821"/>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9.mp3"/>
  <p:tag name="AUDIO_ID" val="265"/>
  <p:tag name="ELAPSEDTIME" val="116.84"/>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10.mp3"/>
  <p:tag name="AUDIO_ID" val="266"/>
  <p:tag name="ELAPSEDTIME" val="109.97"/>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11.mp3"/>
  <p:tag name="AUDIO_ID" val="267"/>
  <p:tag name="ELAPSEDTIME" val="87.295"/>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12.mp3"/>
  <p:tag name="AUDIO_ID" val="268"/>
  <p:tag name="ELAPSEDTIME" val="36.435"/>
</p:tagLst>
</file>

<file path=ppt/tags/tag19.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2\CheckYourUnderstandingTF_W2_P1_Slide13.quiz"/>
  <p:tag name="QUIZMAKER_QUIZ_SLIDE_ID" val="272"/>
  <p:tag name="OVERRIDE" val="QUIZMAKER_QUIZ_SLIDE"/>
  <p:tag name="QUIZMAKER_QUIZ_TITLE" val="Check Your Understanding"/>
  <p:tag name="AQP_PASS_SCORE" val="80"/>
  <p:tag name="AQP_PASS_ACTION" val="2"/>
  <p:tag name="AQP_FAIL_ACTION" val="2"/>
  <p:tag name="QUIZMAKER_LAST_MODIFY_DATE" val="41093.6009606481"/>
  <p:tag name="ELAPSEDTIME" val="5"/>
  <p:tag name="AQP_TRAP" val="0"/>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21.xml><?xml version="1.0" encoding="utf-8"?>
<p:tagLst xmlns:a="http://schemas.openxmlformats.org/drawingml/2006/main" xmlns:r="http://schemas.openxmlformats.org/officeDocument/2006/relationships" xmlns:p="http://schemas.openxmlformats.org/presentationml/2006/main">
  <p:tag name="ART_QM_A" val="1"/>
</p:tagLst>
</file>

<file path=ppt/tags/tag22.xml><?xml version="1.0" encoding="utf-8"?>
<p:tagLst xmlns:a="http://schemas.openxmlformats.org/drawingml/2006/main" xmlns:r="http://schemas.openxmlformats.org/officeDocument/2006/relationships" xmlns:p="http://schemas.openxmlformats.org/presentationml/2006/main">
  <p:tag name="ART_QM_B" val="1"/>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14.mp3"/>
  <p:tag name="AUDIO_ID" val="269"/>
  <p:tag name="ELAPSEDTIME" val="55.818"/>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2\CIS273_2\CIS273_2\CIS273_2_1_1.mp3"/>
  <p:tag name="AUDIO_ID" val="256"/>
  <p:tag name="ELAPSEDTIME" val="8.902"/>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2.mp3"/>
  <p:tag name="AUDIO_ID" val="259"/>
  <p:tag name="ELAPSEDTIME" val="19.325"/>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3.mp3"/>
  <p:tag name="AUDIO_ID" val="257"/>
  <p:tag name="ELAPSEDTIME" val="69.219"/>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4.mp3"/>
  <p:tag name="AUDIO_ID" val="260"/>
  <p:tag name="ELAPSEDTIME" val="53.336"/>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5.mp3"/>
  <p:tag name="AUDIO_ID" val="261"/>
  <p:tag name="ELAPSEDTIME" val="94.427"/>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2\CIS273_2\CIS273_2\CIS273_2_1_6.mp3"/>
  <p:tag name="AUDIO_ID" val="262"/>
  <p:tag name="ELAPSEDTIME" val="75.20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475</TotalTime>
  <Words>1794</Words>
  <Application>Microsoft Office PowerPoint</Application>
  <PresentationFormat>On-screen Show (4:3)</PresentationFormat>
  <Paragraphs>156</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Strayer Lecture Template_2012</vt:lpstr>
      <vt:lpstr>CIS 273 Web Design and Development</vt:lpstr>
      <vt:lpstr>Topics</vt:lpstr>
      <vt:lpstr>Exploring Web Site Structures: Linear</vt:lpstr>
      <vt:lpstr>Exploring Web Site Structures: Hierarchical</vt:lpstr>
      <vt:lpstr>Exploring Web Site Structures: Mixed Structures</vt:lpstr>
      <vt:lpstr>Exploring Web Site Structures: Protected Structures</vt:lpstr>
      <vt:lpstr>Check Your Understanding</vt:lpstr>
      <vt:lpstr>Creating a Navigation List</vt:lpstr>
      <vt:lpstr>Hypertext Links</vt:lpstr>
      <vt:lpstr>Specifying a File Folder</vt:lpstr>
      <vt:lpstr>Linking to Locations in a Document</vt:lpstr>
      <vt:lpstr>Linking to a Location in a Different Document</vt:lpstr>
      <vt:lpstr>Check Your Understanding</vt:lpstr>
      <vt:lpstr>Summary</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admin</cp:lastModifiedBy>
  <cp:revision>50</cp:revision>
  <dcterms:created xsi:type="dcterms:W3CDTF">2012-05-29T01:01:13Z</dcterms:created>
  <dcterms:modified xsi:type="dcterms:W3CDTF">2012-07-03T19:09:08Z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33F5FFA3-55D3-49CA-ACC5-13F8E39700B9</vt:lpwstr>
  </property>
  <property fmtid="{D5CDD505-2E9C-101B-9397-08002B2CF9AE}" pid="4" name="ArticulatePath">
    <vt:lpwstr>CIS273_W2_P1</vt:lpwstr>
  </property>
  <property fmtid="{D5CDD505-2E9C-101B-9397-08002B2CF9AE}" pid="5" name="ArticulateProjectFull">
    <vt:lpwstr>C:\Users\justin.link\Desktop\Strayer\COURSE BUILDS\Summer2012\CIS273-FullBuild\Week2\CIS273_W2_P1.ppta</vt:lpwstr>
  </property>
</Properties>
</file>