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57" r:id="rId4"/>
    <p:sldId id="271" r:id="rId5"/>
    <p:sldId id="260" r:id="rId6"/>
    <p:sldId id="261" r:id="rId7"/>
    <p:sldId id="262" r:id="rId8"/>
    <p:sldId id="272" r:id="rId9"/>
    <p:sldId id="275" r:id="rId10"/>
    <p:sldId id="263" r:id="rId11"/>
    <p:sldId id="264" r:id="rId12"/>
    <p:sldId id="266" r:id="rId13"/>
    <p:sldId id="268" r:id="rId14"/>
    <p:sldId id="270" r:id="rId15"/>
    <p:sldId id="276" r:id="rId16"/>
    <p:sldId id="274" r:id="rId17"/>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383" autoAdjust="0"/>
  </p:normalViewPr>
  <p:slideViewPr>
    <p:cSldViewPr>
      <p:cViewPr varScale="1">
        <p:scale>
          <a:sx n="66" d="100"/>
          <a:sy n="66" d="100"/>
        </p:scale>
        <p:origin x="-2298"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FD9EE-6932-4203-9122-8EB8680B9CD4}" type="datetimeFigureOut">
              <a:rPr lang="en-US" smtClean="0"/>
              <a:pPr/>
              <a:t>7/17/2012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0220F3-EBCE-4D22-9A41-3EED5F6067A8}" type="slidenum">
              <a:rPr lang="en-US" smtClean="0"/>
              <a:pPr/>
              <a:t>‹#›</a:t>
            </a:fld>
            <a:endParaRPr lang="en-US" dirty="0"/>
          </a:p>
        </p:txBody>
      </p:sp>
    </p:spTree>
    <p:extLst>
      <p:ext uri="{BB962C8B-B14F-4D97-AF65-F5344CB8AC3E}">
        <p14:creationId xmlns:p14="http://schemas.microsoft.com/office/powerpoint/2010/main" val="56054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Web Design and Development. In this lesson will discuss working with style sheets and design layouts.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a:t>
            </a:fld>
            <a:endParaRPr lang="en-US" dirty="0"/>
          </a:p>
        </p:txBody>
      </p:sp>
    </p:spTree>
    <p:extLst>
      <p:ext uri="{BB962C8B-B14F-4D97-AF65-F5344CB8AC3E}">
        <p14:creationId xmlns:p14="http://schemas.microsoft.com/office/powerpoint/2010/main" val="480406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been seeing over and over again examples of how not all browsers will read your code equally. You might have been wondering how can you work around this dilemma and still provide cutting edge pages? One of the ways that helps to solve the problem is to use </a:t>
            </a:r>
            <a:r>
              <a:rPr lang="en-US" sz="1200" b="1" kern="1200" dirty="0" smtClean="0">
                <a:solidFill>
                  <a:schemeClr val="tx1"/>
                </a:solidFill>
                <a:effectLst/>
                <a:latin typeface="+mn-lt"/>
                <a:ea typeface="+mn-ea"/>
                <a:cs typeface="+mn-cs"/>
              </a:rPr>
              <a:t>browser extension styles</a:t>
            </a:r>
            <a:r>
              <a:rPr lang="en-US" sz="1200" kern="1200" dirty="0" smtClean="0">
                <a:solidFill>
                  <a:schemeClr val="tx1"/>
                </a:solidFill>
                <a:effectLst/>
                <a:latin typeface="+mn-lt"/>
                <a:ea typeface="+mn-ea"/>
                <a:cs typeface="+mn-cs"/>
              </a:rPr>
              <a:t>. The older browsers might not support CSS3 specifications so you’ll need to add some coding to help the browsers your visitors might be using to understand how to interpret your code.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 do this you’ll need to state the known CSS2 property followed by the extension beginning with the oldest, working your way towards the newest. The example in the slide gives a pattern on the left and a code example on the right.  Note the CSS3 is the last one listed while the CSS2 begins the list.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10</a:t>
            </a:fld>
            <a:endParaRPr lang="en-US" dirty="0"/>
          </a:p>
        </p:txBody>
      </p:sp>
    </p:spTree>
    <p:extLst>
      <p:ext uri="{BB962C8B-B14F-4D97-AF65-F5344CB8AC3E}">
        <p14:creationId xmlns:p14="http://schemas.microsoft.com/office/powerpoint/2010/main" val="450537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Until we are able to develop a crystal ball that lets web designers know exactly how their visitors access the web we will always find ourselves working to find ways to make our pages appear consistent in a world of multiple variables. We have to concern ourselves with more than just screen resolutions and think about the myriad of devices that can access the Web. While it is common for desktop and laptop width resolutions to be around one thousand two hundred eighty pixels, there are still a significant number of people who use one thousand twenty four as their preferred setting.  Keep in mind that the entire screen is not being devoted to your page either. There needs to be room on the screen for toolbars and taskbars, and sometimes side panes as well.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we need to consider that some visitors are using a tablet or SmartPhone which has a much smaller screen and they still will want to view the content without need of a magnifying glass or constant scrolling back and forth. In the next few slides, we’ll examine some of the different kinds of layouts that can be used to help create pages that are flexible for different devices and resolutions.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11</a:t>
            </a:fld>
            <a:endParaRPr lang="en-US" dirty="0"/>
          </a:p>
        </p:txBody>
      </p:sp>
    </p:spTree>
    <p:extLst>
      <p:ext uri="{BB962C8B-B14F-4D97-AF65-F5344CB8AC3E}">
        <p14:creationId xmlns:p14="http://schemas.microsoft.com/office/powerpoint/2010/main" val="917594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two layouts we’ll look at are </a:t>
            </a:r>
            <a:r>
              <a:rPr lang="en-US" sz="1200" b="1" kern="1200" dirty="0" smtClean="0">
                <a:solidFill>
                  <a:schemeClr val="tx1"/>
                </a:solidFill>
                <a:effectLst/>
                <a:latin typeface="+mn-lt"/>
                <a:ea typeface="+mn-ea"/>
                <a:cs typeface="+mn-cs"/>
              </a:rPr>
              <a:t>fixed layouts</a:t>
            </a:r>
            <a:r>
              <a:rPr lang="en-US" sz="1200" kern="1200" dirty="0" smtClean="0">
                <a:solidFill>
                  <a:schemeClr val="tx1"/>
                </a:solidFill>
                <a:effectLst/>
                <a:latin typeface="+mn-lt"/>
                <a:ea typeface="+mn-ea"/>
                <a:cs typeface="+mn-cs"/>
              </a:rPr>
              <a:t> and</a:t>
            </a:r>
            <a:r>
              <a:rPr lang="en-US" sz="1200" b="1" kern="1200" dirty="0" smtClean="0">
                <a:solidFill>
                  <a:schemeClr val="tx1"/>
                </a:solidFill>
                <a:effectLst/>
                <a:latin typeface="+mn-lt"/>
                <a:ea typeface="+mn-ea"/>
                <a:cs typeface="+mn-cs"/>
              </a:rPr>
              <a:t> fluid </a:t>
            </a:r>
            <a:r>
              <a:rPr lang="en-US" sz="1200" kern="1200" dirty="0" smtClean="0">
                <a:solidFill>
                  <a:schemeClr val="tx1"/>
                </a:solidFill>
                <a:effectLst/>
                <a:latin typeface="+mn-lt"/>
                <a:ea typeface="+mn-ea"/>
                <a:cs typeface="+mn-cs"/>
              </a:rPr>
              <a:t>or </a:t>
            </a:r>
            <a:r>
              <a:rPr lang="en-US" sz="1200" b="1" kern="1200" dirty="0" smtClean="0">
                <a:solidFill>
                  <a:schemeClr val="tx1"/>
                </a:solidFill>
                <a:effectLst/>
                <a:latin typeface="+mn-lt"/>
                <a:ea typeface="+mn-ea"/>
                <a:cs typeface="+mn-cs"/>
              </a:rPr>
              <a:t>liquid layouts</a:t>
            </a:r>
            <a:r>
              <a:rPr lang="en-US" sz="1200" kern="1200" dirty="0" smtClean="0">
                <a:solidFill>
                  <a:schemeClr val="tx1"/>
                </a:solidFill>
                <a:effectLst/>
                <a:latin typeface="+mn-lt"/>
                <a:ea typeface="+mn-ea"/>
                <a:cs typeface="+mn-cs"/>
              </a:rPr>
              <a:t>. Each comes with its own set of advantages and disadvantages.  In a fixed layout you assign the dimensions for a section of your page with a specific pixel value. If you assign a value that is higher than the resolution your visitor is using you could cause them to need to scroll horizontally, which is never considered a best practice and becomes tedious and annoying for the visitor.  If the pixels assigned are too low for the visitors’ resolution they could be left with a huge white space on the right of the page making the page appear unfinished. The advantage to a fixed layout is that it is relatively simple to create.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fluid layout uses percentages of the page, allowing the different sections of your page to take up a proportionate amount of the window regardless of the resolution set by your visitors. This layout is more adaptable in a market where there are too many variables in the ways visitors set their devices. The disadvantage here is that you’ll need to test your pages in different resolutions to ensure that the content is laid out properly and is balanced.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12</a:t>
            </a:fld>
            <a:endParaRPr lang="en-US" dirty="0"/>
          </a:p>
        </p:txBody>
      </p:sp>
    </p:spTree>
    <p:extLst>
      <p:ext uri="{BB962C8B-B14F-4D97-AF65-F5344CB8AC3E}">
        <p14:creationId xmlns:p14="http://schemas.microsoft.com/office/powerpoint/2010/main" val="3586118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method to address the different scenarios is to use a combination of both fixed and fluid layouts. If the designer has the JavaScript skills they could write a script to check for browser resolution and direct the browser to the correct style sheet. The last option is to use an </a:t>
            </a:r>
            <a:r>
              <a:rPr lang="en-US" sz="1200" b="1" kern="1200" dirty="0" smtClean="0">
                <a:solidFill>
                  <a:schemeClr val="tx1"/>
                </a:solidFill>
                <a:effectLst/>
                <a:latin typeface="+mn-lt"/>
                <a:ea typeface="+mn-ea"/>
                <a:cs typeface="+mn-cs"/>
              </a:rPr>
              <a:t>elastic layout</a:t>
            </a:r>
            <a:r>
              <a:rPr lang="en-US" sz="1200" kern="1200" dirty="0" smtClean="0">
                <a:solidFill>
                  <a:schemeClr val="tx1"/>
                </a:solidFill>
                <a:effectLst/>
                <a:latin typeface="+mn-lt"/>
                <a:ea typeface="+mn-ea"/>
                <a:cs typeface="+mn-cs"/>
              </a:rPr>
              <a:t> that is based on relative font sizes using the </a:t>
            </a:r>
            <a:r>
              <a:rPr lang="en-US" sz="1200" i="1" kern="1200" dirty="0" smtClean="0">
                <a:solidFill>
                  <a:schemeClr val="tx1"/>
                </a:solidFill>
                <a:effectLst/>
                <a:latin typeface="+mn-lt"/>
                <a:ea typeface="+mn-ea"/>
                <a:cs typeface="+mn-cs"/>
              </a:rPr>
              <a:t>em</a:t>
            </a:r>
            <a:r>
              <a:rPr lang="en-US" sz="1200" kern="1200" dirty="0" smtClean="0">
                <a:solidFill>
                  <a:schemeClr val="tx1"/>
                </a:solidFill>
                <a:effectLst/>
                <a:latin typeface="+mn-lt"/>
                <a:ea typeface="+mn-ea"/>
                <a:cs typeface="+mn-cs"/>
              </a:rPr>
              <a:t> measurement.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One of the advantages here is that everything remains proportionate to other elements on the page. The major drawback here is that if the font is increased too much by the user, the page will extend far beyond the browser window and once again cause the user to scroll to view all the content.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all cases of layouts, you’ll need to add the width and height along with the value stated in whichever unit of measurement you’ve chosen for your pages.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13</a:t>
            </a:fld>
            <a:endParaRPr lang="en-US" dirty="0"/>
          </a:p>
        </p:txBody>
      </p:sp>
    </p:spTree>
    <p:extLst>
      <p:ext uri="{BB962C8B-B14F-4D97-AF65-F5344CB8AC3E}">
        <p14:creationId xmlns:p14="http://schemas.microsoft.com/office/powerpoint/2010/main" val="2785438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have your content removed from the flow of the document you’ll add a </a:t>
            </a:r>
            <a:r>
              <a:rPr lang="en-US" sz="1200" b="1" kern="1200" dirty="0" smtClean="0">
                <a:solidFill>
                  <a:schemeClr val="tx1"/>
                </a:solidFill>
                <a:effectLst/>
                <a:latin typeface="+mn-lt"/>
                <a:ea typeface="+mn-ea"/>
                <a:cs typeface="+mn-cs"/>
              </a:rPr>
              <a:t>float</a:t>
            </a:r>
            <a:r>
              <a:rPr lang="en-US" sz="1200" kern="1200" dirty="0" smtClean="0">
                <a:solidFill>
                  <a:schemeClr val="tx1"/>
                </a:solidFill>
                <a:effectLst/>
                <a:latin typeface="+mn-lt"/>
                <a:ea typeface="+mn-ea"/>
                <a:cs typeface="+mn-cs"/>
              </a:rPr>
              <a:t> with its corresponding position. This is a way to have your content move around an image or a different section of your page. Without float your content would all just display one after another both wasting space and making readability more difficult for your visitors.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illustrations in the slide help to demonstrate how float will assist you in creating layouts that are visually appealing as well as conserving space.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14</a:t>
            </a:fld>
            <a:endParaRPr lang="en-US" dirty="0"/>
          </a:p>
        </p:txBody>
      </p:sp>
    </p:spTree>
    <p:extLst>
      <p:ext uri="{BB962C8B-B14F-4D97-AF65-F5344CB8AC3E}">
        <p14:creationId xmlns:p14="http://schemas.microsoft.com/office/powerpoint/2010/main" val="152122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0220F3-EBCE-4D22-9A41-3EED5F6067A8}" type="slidenum">
              <a:rPr lang="en-US" smtClean="0"/>
              <a:pPr/>
              <a:t>15</a:t>
            </a:fld>
            <a:endParaRPr lang="en-US" dirty="0"/>
          </a:p>
        </p:txBody>
      </p:sp>
    </p:spTree>
    <p:extLst>
      <p:ext uri="{BB962C8B-B14F-4D97-AF65-F5344CB8AC3E}">
        <p14:creationId xmlns:p14="http://schemas.microsoft.com/office/powerpoint/2010/main" val="1902217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reached the end of this lesson.  Let’s take a look at what we’ve covered.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started our discussion by examining how to set your display properties for your pages. This allows you more flexibility in your design. We also examined the Box Model and all of its components.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we looked at how to reset your style sheet to help your pages work in different browsers that might have different default settings.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we examined different ways to apply background images on your page including how to position them.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week looked at how browser extension styles to help your CSS properties display in various browsers and devices.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Finally, we looked at different layout styles that are available to the designer and how they each have their own pros and cons.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completes this lesson.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16</a:t>
            </a:fld>
            <a:endParaRPr lang="en-US" dirty="0"/>
          </a:p>
        </p:txBody>
      </p:sp>
    </p:spTree>
    <p:extLst>
      <p:ext uri="{BB962C8B-B14F-4D97-AF65-F5344CB8AC3E}">
        <p14:creationId xmlns:p14="http://schemas.microsoft.com/office/powerpoint/2010/main" val="316098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following topics will be covered in this lesson: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Exploring Display Styles;</a:t>
            </a:r>
          </a:p>
          <a:p>
            <a:r>
              <a:rPr lang="en-US" sz="1200" kern="1200" dirty="0" smtClean="0">
                <a:solidFill>
                  <a:schemeClr val="tx1"/>
                </a:solidFill>
                <a:effectLst/>
                <a:latin typeface="+mn-lt"/>
                <a:ea typeface="+mn-ea"/>
                <a:cs typeface="+mn-cs"/>
              </a:rPr>
              <a:t>Creating a Reset Style Sheet;</a:t>
            </a:r>
          </a:p>
          <a:p>
            <a:r>
              <a:rPr lang="en-US" sz="1200" kern="1200" dirty="0" smtClean="0">
                <a:solidFill>
                  <a:schemeClr val="tx1"/>
                </a:solidFill>
                <a:effectLst/>
                <a:latin typeface="+mn-lt"/>
                <a:ea typeface="+mn-ea"/>
                <a:cs typeface="+mn-cs"/>
              </a:rPr>
              <a:t>Designing the Background;</a:t>
            </a:r>
          </a:p>
          <a:p>
            <a:r>
              <a:rPr lang="en-US" sz="1200" kern="1200" dirty="0" smtClean="0">
                <a:solidFill>
                  <a:schemeClr val="tx1"/>
                </a:solidFill>
                <a:effectLst/>
                <a:latin typeface="+mn-lt"/>
                <a:ea typeface="+mn-ea"/>
                <a:cs typeface="+mn-cs"/>
              </a:rPr>
              <a:t>Exploring Browser Extensions;</a:t>
            </a:r>
          </a:p>
          <a:p>
            <a:r>
              <a:rPr lang="en-US" sz="1200" kern="1200" dirty="0" smtClean="0">
                <a:solidFill>
                  <a:schemeClr val="tx1"/>
                </a:solidFill>
                <a:effectLst/>
                <a:latin typeface="+mn-lt"/>
                <a:ea typeface="+mn-ea"/>
                <a:cs typeface="+mn-cs"/>
              </a:rPr>
              <a:t>Exploring Layout Designs; and</a:t>
            </a:r>
          </a:p>
          <a:p>
            <a:r>
              <a:rPr lang="en-US" sz="1200" kern="1200" dirty="0" smtClean="0">
                <a:solidFill>
                  <a:schemeClr val="tx1"/>
                </a:solidFill>
                <a:effectLst/>
                <a:latin typeface="+mn-lt"/>
                <a:ea typeface="+mn-ea"/>
                <a:cs typeface="+mn-cs"/>
              </a:rPr>
              <a:t>Floating Elements.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2</a:t>
            </a:fld>
            <a:endParaRPr lang="en-US" dirty="0"/>
          </a:p>
        </p:txBody>
      </p:sp>
    </p:spTree>
    <p:extLst>
      <p:ext uri="{BB962C8B-B14F-4D97-AF65-F5344CB8AC3E}">
        <p14:creationId xmlns:p14="http://schemas.microsoft.com/office/powerpoint/2010/main" val="162485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Browsers read the code in sequence starting at the top of your code and continuing down to the end. This means your code is read as blocks mostly in the form of paragraphs or as </a:t>
            </a:r>
            <a:r>
              <a:rPr lang="en-US" sz="1200" b="1" kern="1200" dirty="0" smtClean="0">
                <a:solidFill>
                  <a:schemeClr val="tx1"/>
                </a:solidFill>
                <a:effectLst/>
                <a:latin typeface="+mn-lt"/>
                <a:ea typeface="+mn-ea"/>
                <a:cs typeface="+mn-cs"/>
              </a:rPr>
              <a:t>inline </a:t>
            </a:r>
            <a:r>
              <a:rPr lang="en-US" sz="1200" kern="1200" dirty="0" smtClean="0">
                <a:solidFill>
                  <a:schemeClr val="tx1"/>
                </a:solidFill>
                <a:effectLst/>
                <a:latin typeface="+mn-lt"/>
                <a:ea typeface="+mn-ea"/>
                <a:cs typeface="+mn-cs"/>
              </a:rPr>
              <a:t>elements which is how your images display unless you add alignment commands. This will cause the page to display in the order you have written your code, not always the way you would like it to display. To avoid this lack of division for your content and to make your pages more appealing visually, you can use several methods to group elements together using the </a:t>
            </a:r>
            <a:r>
              <a:rPr lang="en-US" sz="1200" b="1" kern="1200" dirty="0" smtClean="0">
                <a:solidFill>
                  <a:schemeClr val="tx1"/>
                </a:solidFill>
                <a:effectLst/>
                <a:latin typeface="+mn-lt"/>
                <a:ea typeface="+mn-ea"/>
                <a:cs typeface="+mn-cs"/>
              </a:rPr>
              <a:t>display</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type</a:t>
            </a:r>
            <a:r>
              <a:rPr lang="en-US" sz="1200" kern="1200" dirty="0" smtClean="0">
                <a:solidFill>
                  <a:schemeClr val="tx1"/>
                </a:solidFill>
                <a:effectLst/>
                <a:latin typeface="+mn-lt"/>
                <a:ea typeface="+mn-ea"/>
                <a:cs typeface="+mn-cs"/>
              </a:rPr>
              <a:t> of display as shown in our code examples in this slide.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again, you must keep in mind that not all browsers will respond to the code the same way, so remember to check your pages in at least two different browsers for consistency.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3</a:t>
            </a:fld>
            <a:endParaRPr lang="en-US" dirty="0"/>
          </a:p>
        </p:txBody>
      </p:sp>
    </p:spTree>
    <p:extLst>
      <p:ext uri="{BB962C8B-B14F-4D97-AF65-F5344CB8AC3E}">
        <p14:creationId xmlns:p14="http://schemas.microsoft.com/office/powerpoint/2010/main" val="315680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content on your pages are really displayed inside of a box. The illustration in the slide gives us a good visual image of all the different parts of the </a:t>
            </a:r>
            <a:r>
              <a:rPr lang="en-US" sz="1200" b="1" kern="1200" dirty="0" smtClean="0">
                <a:solidFill>
                  <a:schemeClr val="tx1"/>
                </a:solidFill>
                <a:effectLst/>
                <a:latin typeface="+mn-lt"/>
                <a:ea typeface="+mn-ea"/>
                <a:cs typeface="+mn-cs"/>
              </a:rPr>
              <a:t>box model</a:t>
            </a:r>
            <a:r>
              <a:rPr lang="en-US" sz="1200" kern="1200" dirty="0" smtClean="0">
                <a:solidFill>
                  <a:schemeClr val="tx1"/>
                </a:solidFill>
                <a:effectLst/>
                <a:latin typeface="+mn-lt"/>
                <a:ea typeface="+mn-ea"/>
                <a:cs typeface="+mn-cs"/>
              </a:rPr>
              <a:t>. Each part of the box controls a different aspect of the box:</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margin controls the external space around your content in relationship to the page.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border can have different line styles to draw your visitor’s eye to different parts of your page.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padding is the space between the content and the border; it’s often a good idea to add some padding so your content does not appear crowded.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element content is in the center of the box and contains the text or images.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4</a:t>
            </a:fld>
            <a:endParaRPr lang="en-US" dirty="0"/>
          </a:p>
        </p:txBody>
      </p:sp>
    </p:spTree>
    <p:extLst>
      <p:ext uri="{BB962C8B-B14F-4D97-AF65-F5344CB8AC3E}">
        <p14:creationId xmlns:p14="http://schemas.microsoft.com/office/powerpoint/2010/main" val="217807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Browsers have their own internal style sheets that are often not quite how the designer may have in mind. To help ensure that your pages are consistent with your designs you will need to create a </a:t>
            </a:r>
            <a:r>
              <a:rPr lang="en-US" sz="1200" b="1" kern="1200" dirty="0" smtClean="0">
                <a:solidFill>
                  <a:schemeClr val="tx1"/>
                </a:solidFill>
                <a:effectLst/>
                <a:latin typeface="+mn-lt"/>
                <a:ea typeface="+mn-ea"/>
                <a:cs typeface="+mn-cs"/>
              </a:rPr>
              <a:t>reset style sheet</a:t>
            </a:r>
            <a:r>
              <a:rPr lang="en-US" sz="1200" kern="1200" dirty="0" smtClean="0">
                <a:solidFill>
                  <a:schemeClr val="tx1"/>
                </a:solidFill>
                <a:effectLst/>
                <a:latin typeface="+mn-lt"/>
                <a:ea typeface="+mn-ea"/>
                <a:cs typeface="+mn-cs"/>
              </a:rPr>
              <a:t> that defines your own styles.  One of the most common elements and display commands that are not widely supported is the </a:t>
            </a:r>
            <a:r>
              <a:rPr lang="en-US" sz="1200" i="1" kern="1200" dirty="0" smtClean="0">
                <a:solidFill>
                  <a:schemeClr val="tx1"/>
                </a:solidFill>
                <a:effectLst/>
                <a:latin typeface="+mn-lt"/>
                <a:ea typeface="+mn-ea"/>
                <a:cs typeface="+mn-cs"/>
              </a:rPr>
              <a:t>block</a:t>
            </a:r>
            <a:r>
              <a:rPr lang="en-US" sz="1200" kern="1200" dirty="0" smtClean="0">
                <a:solidFill>
                  <a:schemeClr val="tx1"/>
                </a:solidFill>
                <a:effectLst/>
                <a:latin typeface="+mn-lt"/>
                <a:ea typeface="+mn-ea"/>
                <a:cs typeface="+mn-cs"/>
              </a:rPr>
              <a:t> for your text. You will need to define your styles so that they are compliant for HTML5 as well. Begin with your body elements that remain consistent throughout your pages.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Notice in the code the use of the asterisk after the body element is named. This means that these styles will be applied to all the elements on your page unless you change something later in your style sheet.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 </a:t>
            </a:r>
            <a:br>
              <a:rPr lang="en-US" sz="1200" kern="1200" dirty="0" smtClean="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5</a:t>
            </a:fld>
            <a:endParaRPr lang="en-US" dirty="0"/>
          </a:p>
        </p:txBody>
      </p:sp>
    </p:spTree>
    <p:extLst>
      <p:ext uri="{BB962C8B-B14F-4D97-AF65-F5344CB8AC3E}">
        <p14:creationId xmlns:p14="http://schemas.microsoft.com/office/powerpoint/2010/main" val="723254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Adding a background color to a page makes it more interesting than plain white but there are times when you might want some texture on your pages. For example, if you were going to place images of jewelry you might want them to appear as though they were on black velvet or if your pages were about a beach vacation, you might want to have a sand background. </a:t>
            </a:r>
          </a:p>
          <a:p>
            <a:r>
              <a:rPr lang="en-US" sz="1200" kern="1200" dirty="0" smtClean="0">
                <a:solidFill>
                  <a:schemeClr val="tx1"/>
                </a:solidFill>
                <a:effectLst/>
                <a:latin typeface="+mn-lt"/>
                <a:ea typeface="+mn-ea"/>
                <a:cs typeface="+mn-cs"/>
              </a:rPr>
              <a:t>In our example we are using a star background for a page about astronomy. Notice that we also had to set the font color to something other than the default black for it to show.</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6</a:t>
            </a:fld>
            <a:endParaRPr lang="en-US" dirty="0"/>
          </a:p>
        </p:txBody>
      </p:sp>
    </p:spTree>
    <p:extLst>
      <p:ext uri="{BB962C8B-B14F-4D97-AF65-F5344CB8AC3E}">
        <p14:creationId xmlns:p14="http://schemas.microsoft.com/office/powerpoint/2010/main" val="32670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default way that your browser displays a background image is to </a:t>
            </a:r>
            <a:r>
              <a:rPr lang="en-US" sz="1200" b="1" kern="1200" dirty="0" smtClean="0">
                <a:solidFill>
                  <a:schemeClr val="tx1"/>
                </a:solidFill>
                <a:effectLst/>
                <a:latin typeface="+mn-lt"/>
                <a:ea typeface="+mn-ea"/>
                <a:cs typeface="+mn-cs"/>
              </a:rPr>
              <a:t>tile</a:t>
            </a:r>
            <a:r>
              <a:rPr lang="en-US" sz="1200" kern="1200" dirty="0" smtClean="0">
                <a:solidFill>
                  <a:schemeClr val="tx1"/>
                </a:solidFill>
                <a:effectLst/>
                <a:latin typeface="+mn-lt"/>
                <a:ea typeface="+mn-ea"/>
                <a:cs typeface="+mn-cs"/>
              </a:rPr>
              <a:t> it, or repeat it over and over from left to right, top to bottom. That’s why sometimes when you view a page there seems to be a missing piece of something at the far right. We can choose to select how the image appears on the page by setting a </a:t>
            </a:r>
            <a:r>
              <a:rPr lang="en-US" sz="1200" b="1" kern="1200" dirty="0" smtClean="0">
                <a:solidFill>
                  <a:schemeClr val="tx1"/>
                </a:solidFill>
                <a:effectLst/>
                <a:latin typeface="+mn-lt"/>
                <a:ea typeface="+mn-ea"/>
                <a:cs typeface="+mn-cs"/>
              </a:rPr>
              <a:t>repeat</a:t>
            </a:r>
            <a:r>
              <a:rPr lang="en-US" sz="1200" kern="1200" dirty="0" smtClean="0">
                <a:solidFill>
                  <a:schemeClr val="tx1"/>
                </a:solidFill>
                <a:effectLst/>
                <a:latin typeface="+mn-lt"/>
                <a:ea typeface="+mn-ea"/>
                <a:cs typeface="+mn-cs"/>
              </a:rPr>
              <a:t> property.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illustration in this slide is showing a repeat-x which displays the image across the top of the page. A repeat-y would display along the left margin, while no-repeat displays the image only once in the upper left corner of the page.  </a:t>
            </a:r>
            <a:r>
              <a:rPr lang="en-US" sz="1200" i="1" kern="1200" dirty="0" smtClean="0">
                <a:solidFill>
                  <a:schemeClr val="tx1"/>
                </a:solidFill>
                <a:effectLst/>
                <a:latin typeface="+mn-lt"/>
                <a:ea typeface="+mn-ea"/>
                <a:cs typeface="+mn-cs"/>
              </a:rPr>
              <a:t>Round</a:t>
            </a:r>
            <a:r>
              <a:rPr lang="en-US" sz="1200" kern="1200" dirty="0" smtClean="0">
                <a:solidFill>
                  <a:schemeClr val="tx1"/>
                </a:solidFill>
                <a:effectLst/>
                <a:latin typeface="+mn-lt"/>
                <a:ea typeface="+mn-ea"/>
                <a:cs typeface="+mn-cs"/>
              </a:rPr>
              <a:t> will round off the number of times the image can fit in the window and </a:t>
            </a:r>
            <a:r>
              <a:rPr lang="en-US" sz="1200" i="1" kern="1200" dirty="0" smtClean="0">
                <a:solidFill>
                  <a:schemeClr val="tx1"/>
                </a:solidFill>
                <a:effectLst/>
                <a:latin typeface="+mn-lt"/>
                <a:ea typeface="+mn-ea"/>
                <a:cs typeface="+mn-cs"/>
              </a:rPr>
              <a:t>space</a:t>
            </a:r>
            <a:r>
              <a:rPr lang="en-US" sz="1200" kern="1200" dirty="0" smtClean="0">
                <a:solidFill>
                  <a:schemeClr val="tx1"/>
                </a:solidFill>
                <a:effectLst/>
                <a:latin typeface="+mn-lt"/>
                <a:ea typeface="+mn-ea"/>
                <a:cs typeface="+mn-cs"/>
              </a:rPr>
              <a:t> rounds off the times and adds a space between the image.  Round and space are not widely supported by most browsers.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7</a:t>
            </a:fld>
            <a:endParaRPr lang="en-US" dirty="0"/>
          </a:p>
        </p:txBody>
      </p:sp>
    </p:spTree>
    <p:extLst>
      <p:ext uri="{BB962C8B-B14F-4D97-AF65-F5344CB8AC3E}">
        <p14:creationId xmlns:p14="http://schemas.microsoft.com/office/powerpoint/2010/main" val="13908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Sometimes you might want to use a watermark on your pages. This is often done to indicate that the content is a draft or confidential. Or you might want to have an image stick to a specific location on the page to mimic your printed material. To do this, you’ll use the background-position stating both the horizontal and vertical properties. These placements are based on the upper left corner of the page. The code displayed first would place the image at twenty five percent of the way in from the left and twenty five percent from the top.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position for the right bottom will place the image on the lower right of the page. Finally, the fifty pixels will place your image fifty pixels to the right of left margin and centered vertically. </a:t>
            </a:r>
          </a:p>
          <a:p>
            <a:r>
              <a:rPr lang="en-US" sz="1200" kern="1200" dirty="0" smtClean="0">
                <a:solidFill>
                  <a:schemeClr val="tx1"/>
                </a:solidFill>
                <a:effectLst/>
                <a:latin typeface="+mn-lt"/>
                <a:ea typeface="+mn-ea"/>
                <a:cs typeface="+mn-cs"/>
              </a:rPr>
              <a:t>The attachment type will support </a:t>
            </a:r>
            <a:r>
              <a:rPr lang="en-US" sz="1200" i="1" kern="1200" dirty="0" smtClean="0">
                <a:solidFill>
                  <a:schemeClr val="tx1"/>
                </a:solidFill>
                <a:effectLst/>
                <a:latin typeface="+mn-lt"/>
                <a:ea typeface="+mn-ea"/>
                <a:cs typeface="+mn-cs"/>
              </a:rPr>
              <a:t>fixed</a:t>
            </a:r>
            <a:r>
              <a:rPr lang="en-US" sz="1200" kern="1200" dirty="0" smtClean="0">
                <a:solidFill>
                  <a:schemeClr val="tx1"/>
                </a:solidFill>
                <a:effectLst/>
                <a:latin typeface="+mn-lt"/>
                <a:ea typeface="+mn-ea"/>
                <a:cs typeface="+mn-cs"/>
              </a:rPr>
              <a:t>, leaving the image stationary like a watermark, or </a:t>
            </a:r>
            <a:r>
              <a:rPr lang="en-US" sz="1200" i="1" kern="1200" dirty="0" smtClean="0">
                <a:solidFill>
                  <a:schemeClr val="tx1"/>
                </a:solidFill>
                <a:effectLst/>
                <a:latin typeface="+mn-lt"/>
                <a:ea typeface="+mn-ea"/>
                <a:cs typeface="+mn-cs"/>
              </a:rPr>
              <a:t>scroll</a:t>
            </a:r>
            <a:r>
              <a:rPr lang="en-US" sz="1200" kern="1200" dirty="0" smtClean="0">
                <a:solidFill>
                  <a:schemeClr val="tx1"/>
                </a:solidFill>
                <a:effectLst/>
                <a:latin typeface="+mn-lt"/>
                <a:ea typeface="+mn-ea"/>
                <a:cs typeface="+mn-cs"/>
              </a:rPr>
              <a:t> so it will move with your document. </a:t>
            </a:r>
            <a:r>
              <a:rPr lang="en-US" sz="1200" i="1" kern="1200" dirty="0" smtClean="0">
                <a:solidFill>
                  <a:schemeClr val="tx1"/>
                </a:solidFill>
                <a:effectLst/>
                <a:latin typeface="+mn-lt"/>
                <a:ea typeface="+mn-ea"/>
                <a:cs typeface="+mn-cs"/>
              </a:rPr>
              <a:t>Local</a:t>
            </a:r>
            <a:r>
              <a:rPr lang="en-US" sz="1200" kern="1200" dirty="0" smtClean="0">
                <a:solidFill>
                  <a:schemeClr val="tx1"/>
                </a:solidFill>
                <a:effectLst/>
                <a:latin typeface="+mn-lt"/>
                <a:ea typeface="+mn-ea"/>
                <a:cs typeface="+mn-cs"/>
              </a:rPr>
              <a:t> will allow the image to scroll within a given element on your page.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8</a:t>
            </a:fld>
            <a:endParaRPr lang="en-US" dirty="0"/>
          </a:p>
        </p:txBody>
      </p:sp>
    </p:spTree>
    <p:extLst>
      <p:ext uri="{BB962C8B-B14F-4D97-AF65-F5344CB8AC3E}">
        <p14:creationId xmlns:p14="http://schemas.microsoft.com/office/powerpoint/2010/main" val="2581364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0220F3-EBCE-4D22-9A41-3EED5F6067A8}" type="slidenum">
              <a:rPr lang="en-US" smtClean="0"/>
              <a:pPr/>
              <a:t>9</a:t>
            </a:fld>
            <a:endParaRPr lang="en-US" dirty="0"/>
          </a:p>
        </p:txBody>
      </p:sp>
    </p:spTree>
    <p:extLst>
      <p:ext uri="{BB962C8B-B14F-4D97-AF65-F5344CB8AC3E}">
        <p14:creationId xmlns:p14="http://schemas.microsoft.com/office/powerpoint/2010/main" val="1233414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itle 1"/>
          <p:cNvSpPr>
            <a:spLocks noGrp="1"/>
          </p:cNvSpPr>
          <p:nvPr>
            <p:ph type="ctrTitle" hasCustomPrompt="1"/>
          </p:nvPr>
        </p:nvSpPr>
        <p:spPr>
          <a:xfrm>
            <a:off x="1828800" y="4143375"/>
            <a:ext cx="7162800" cy="1190625"/>
          </a:xfrm>
        </p:spPr>
        <p:txBody>
          <a:bodyPr anchor="b">
            <a:noAutofit/>
          </a:bodyPr>
          <a:lstStyle>
            <a:lvl1pPr>
              <a:defRPr sz="2800">
                <a:solidFill>
                  <a:schemeClr val="bg1"/>
                </a:solidFill>
                <a:latin typeface="Myriad Pro" pitchFamily="34" charset="0"/>
              </a:defRPr>
            </a:lvl1pPr>
          </a:lstStyle>
          <a:p>
            <a:r>
              <a:rPr lang="en-US" dirty="0" smtClean="0"/>
              <a:t>Course Name</a:t>
            </a:r>
            <a:br>
              <a:rPr lang="en-US" dirty="0" smtClean="0"/>
            </a:br>
            <a:r>
              <a:rPr lang="en-US" dirty="0" smtClean="0"/>
              <a:t>Course ID</a:t>
            </a:r>
            <a:endParaRPr lang="en-US" dirty="0"/>
          </a:p>
        </p:txBody>
      </p:sp>
      <p:sp>
        <p:nvSpPr>
          <p:cNvPr id="12" name="Subtitle 2"/>
          <p:cNvSpPr>
            <a:spLocks noGrp="1"/>
          </p:cNvSpPr>
          <p:nvPr>
            <p:ph type="subTitle" idx="1" hasCustomPrompt="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Lecture Title</a:t>
            </a:r>
            <a:endParaRPr lang="en-US" dirty="0"/>
          </a:p>
        </p:txBody>
      </p:sp>
    </p:spTree>
    <p:extLst>
      <p:ext uri="{BB962C8B-B14F-4D97-AF65-F5344CB8AC3E}">
        <p14:creationId xmlns:p14="http://schemas.microsoft.com/office/powerpoint/2010/main" val="164734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726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356F26-5741-4E88-993B-7A0E51CA2BD7}" type="datetimeFigureOut">
              <a:rPr lang="en-US" smtClean="0"/>
              <a:pPr/>
              <a:t>7/17/2012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179E6B-75F7-4852-BEC9-333ACD162558}" type="slidenum">
              <a:rPr lang="en-US" smtClean="0"/>
              <a:pPr/>
              <a:t>‹#›</a:t>
            </a:fld>
            <a:endParaRPr lang="en-US" dirty="0"/>
          </a:p>
        </p:txBody>
      </p:sp>
    </p:spTree>
    <p:extLst>
      <p:ext uri="{BB962C8B-B14F-4D97-AF65-F5344CB8AC3E}">
        <p14:creationId xmlns:p14="http://schemas.microsoft.com/office/powerpoint/2010/main" val="31625624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56F26-5741-4E88-993B-7A0E51CA2BD7}" type="datetimeFigureOut">
              <a:rPr lang="en-US" smtClean="0"/>
              <a:pPr/>
              <a:t>7/17/2012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79E6B-75F7-4852-BEC9-333ACD162558}" type="slidenum">
              <a:rPr lang="en-US" smtClean="0"/>
              <a:pPr/>
              <a:t>‹#›</a:t>
            </a:fld>
            <a:endParaRPr lang="en-US" dirty="0"/>
          </a:p>
        </p:txBody>
      </p:sp>
    </p:spTree>
    <p:extLst>
      <p:ext uri="{BB962C8B-B14F-4D97-AF65-F5344CB8AC3E}">
        <p14:creationId xmlns:p14="http://schemas.microsoft.com/office/powerpoint/2010/main" val="3781863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2.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1.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3.gif"/><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4.gif"/><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5.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2.xml"/><Relationship Id="rId7" Type="http://schemas.openxmlformats.org/officeDocument/2006/relationships/image" Target="../media/image17.jp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15.xml"/><Relationship Id="rId11" Type="http://schemas.openxmlformats.org/officeDocument/2006/relationships/image" Target="../media/image10.png"/><Relationship Id="rId5" Type="http://schemas.openxmlformats.org/officeDocument/2006/relationships/slideLayout" Target="../slideLayouts/slideLayout3.xml"/><Relationship Id="rId10" Type="http://schemas.openxmlformats.org/officeDocument/2006/relationships/image" Target="../media/image9.png"/><Relationship Id="rId4" Type="http://schemas.openxmlformats.org/officeDocument/2006/relationships/tags" Target="../tags/tag33.xml"/><Relationship Id="rId9"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xml"/><Relationship Id="rId7" Type="http://schemas.openxmlformats.org/officeDocument/2006/relationships/image" Target="../media/image6.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9.xml"/><Relationship Id="rId11" Type="http://schemas.openxmlformats.org/officeDocument/2006/relationships/image" Target="../media/image10.png"/><Relationship Id="rId5" Type="http://schemas.openxmlformats.org/officeDocument/2006/relationships/slideLayout" Target="../slideLayouts/slideLayout3.xml"/><Relationship Id="rId10" Type="http://schemas.openxmlformats.org/officeDocument/2006/relationships/image" Target="../media/image9.png"/><Relationship Id="rId4" Type="http://schemas.openxmlformats.org/officeDocument/2006/relationships/tags" Target="../tags/tag18.xml"/><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CIS 273</a:t>
            </a:r>
            <a:br>
              <a:rPr lang="en-US" dirty="0" smtClean="0"/>
            </a:br>
            <a:r>
              <a:rPr lang="en-US" dirty="0" smtClean="0"/>
              <a:t>Web Design and Development</a:t>
            </a:r>
            <a:endParaRPr lang="en-US" dirty="0"/>
          </a:p>
        </p:txBody>
      </p:sp>
      <p:sp>
        <p:nvSpPr>
          <p:cNvPr id="5" name="Subtitle 4"/>
          <p:cNvSpPr>
            <a:spLocks noGrp="1"/>
          </p:cNvSpPr>
          <p:nvPr>
            <p:ph type="subTitle" idx="1"/>
          </p:nvPr>
        </p:nvSpPr>
        <p:spPr/>
        <p:txBody>
          <a:bodyPr/>
          <a:lstStyle/>
          <a:p>
            <a:r>
              <a:rPr lang="en-US" dirty="0" smtClean="0"/>
              <a:t>Introducing CSS</a:t>
            </a:r>
            <a:endParaRPr lang="en-US" dirty="0"/>
          </a:p>
        </p:txBody>
      </p:sp>
    </p:spTree>
    <p:custDataLst>
      <p:tags r:id="rId1"/>
    </p:custDataLst>
    <p:extLst>
      <p:ext uri="{BB962C8B-B14F-4D97-AF65-F5344CB8AC3E}">
        <p14:creationId xmlns:p14="http://schemas.microsoft.com/office/powerpoint/2010/main" val="33414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Extension Styles</a:t>
            </a:r>
            <a:endParaRPr lang="en-US" dirty="0"/>
          </a:p>
        </p:txBody>
      </p:sp>
      <p:sp>
        <p:nvSpPr>
          <p:cNvPr id="4" name="Content Placeholder 2"/>
          <p:cNvSpPr>
            <a:spLocks noGrp="1"/>
          </p:cNvSpPr>
          <p:nvPr>
            <p:ph idx="1"/>
          </p:nvPr>
        </p:nvSpPr>
        <p:spPr>
          <a:xfrm>
            <a:off x="457200" y="1600200"/>
            <a:ext cx="3962400" cy="4525963"/>
          </a:xfrm>
        </p:spPr>
        <p:txBody>
          <a:bodyPr>
            <a:normAutofit/>
          </a:bodyPr>
          <a:lstStyle/>
          <a:p>
            <a:pPr marL="0" indent="0">
              <a:buNone/>
            </a:pPr>
            <a:r>
              <a:rPr lang="en-US" sz="2400" dirty="0" smtClean="0">
                <a:latin typeface="Tahoma" pitchFamily="34" charset="0"/>
                <a:ea typeface="Tahoma" pitchFamily="34" charset="0"/>
                <a:cs typeface="Tahoma" pitchFamily="34" charset="0"/>
              </a:rPr>
              <a:t>selector  {</a:t>
            </a:r>
          </a:p>
          <a:p>
            <a:pPr marL="0" indent="0">
              <a:buNone/>
            </a:pPr>
            <a:r>
              <a:rPr lang="en-US" sz="2400" dirty="0" smtClean="0">
                <a:latin typeface="Tahoma" pitchFamily="34" charset="0"/>
                <a:ea typeface="Tahoma" pitchFamily="34" charset="0"/>
                <a:cs typeface="Tahoma" pitchFamily="34" charset="0"/>
              </a:rPr>
              <a:t>css2_property: </a:t>
            </a:r>
            <a:r>
              <a:rPr lang="en-US" sz="2400" i="1" dirty="0" smtClean="0">
                <a:latin typeface="Tahoma" pitchFamily="34" charset="0"/>
                <a:ea typeface="Tahoma" pitchFamily="34" charset="0"/>
                <a:cs typeface="Tahoma" pitchFamily="34" charset="0"/>
              </a:rPr>
              <a:t>value</a:t>
            </a:r>
            <a:r>
              <a:rPr lang="en-US" sz="2400" dirty="0" smtClean="0">
                <a:latin typeface="Tahoma" pitchFamily="34" charset="0"/>
                <a:ea typeface="Tahoma" pitchFamily="34" charset="0"/>
                <a:cs typeface="Tahoma" pitchFamily="34" charset="0"/>
              </a:rPr>
              <a:t>;</a:t>
            </a:r>
          </a:p>
          <a:p>
            <a:pPr marL="0" indent="0">
              <a:buNone/>
            </a:pPr>
            <a:r>
              <a:rPr lang="en-US" sz="2400" dirty="0" smtClean="0">
                <a:latin typeface="Tahoma" pitchFamily="34" charset="0"/>
                <a:ea typeface="Tahoma" pitchFamily="34" charset="0"/>
                <a:cs typeface="Tahoma" pitchFamily="34" charset="0"/>
              </a:rPr>
              <a:t>-khtml-property: </a:t>
            </a:r>
            <a:r>
              <a:rPr lang="en-US" sz="2400" i="1" dirty="0" smtClean="0">
                <a:latin typeface="Tahoma" pitchFamily="34" charset="0"/>
                <a:ea typeface="Tahoma" pitchFamily="34" charset="0"/>
                <a:cs typeface="Tahoma" pitchFamily="34" charset="0"/>
              </a:rPr>
              <a:t>value</a:t>
            </a:r>
            <a:r>
              <a:rPr lang="en-US" sz="2400" dirty="0" smtClean="0">
                <a:latin typeface="Tahoma" pitchFamily="34" charset="0"/>
                <a:ea typeface="Tahoma" pitchFamily="34" charset="0"/>
                <a:cs typeface="Tahoma" pitchFamily="34" charset="0"/>
              </a:rPr>
              <a:t>;</a:t>
            </a:r>
          </a:p>
          <a:p>
            <a:pPr marL="0" indent="0">
              <a:buNone/>
            </a:pPr>
            <a:r>
              <a:rPr lang="en-US" sz="2400" dirty="0" smtClean="0">
                <a:latin typeface="Tahoma" pitchFamily="34" charset="0"/>
                <a:ea typeface="Tahoma" pitchFamily="34" charset="0"/>
                <a:cs typeface="Tahoma" pitchFamily="34" charset="0"/>
              </a:rPr>
              <a:t>-o-property: </a:t>
            </a:r>
            <a:r>
              <a:rPr lang="en-US" sz="2400" i="1" dirty="0" smtClean="0">
                <a:latin typeface="Tahoma" pitchFamily="34" charset="0"/>
                <a:ea typeface="Tahoma" pitchFamily="34" charset="0"/>
                <a:cs typeface="Tahoma" pitchFamily="34" charset="0"/>
              </a:rPr>
              <a:t>value</a:t>
            </a:r>
            <a:r>
              <a:rPr lang="en-US" sz="2400" dirty="0" smtClean="0">
                <a:latin typeface="Tahoma" pitchFamily="34" charset="0"/>
                <a:ea typeface="Tahoma" pitchFamily="34" charset="0"/>
                <a:cs typeface="Tahoma" pitchFamily="34" charset="0"/>
              </a:rPr>
              <a:t>;</a:t>
            </a:r>
          </a:p>
          <a:p>
            <a:pPr marL="0" indent="0">
              <a:buNone/>
            </a:pPr>
            <a:r>
              <a:rPr lang="en-US" sz="2400" dirty="0" smtClean="0">
                <a:latin typeface="Tahoma" pitchFamily="34" charset="0"/>
                <a:ea typeface="Tahoma" pitchFamily="34" charset="0"/>
                <a:cs typeface="Tahoma" pitchFamily="34" charset="0"/>
              </a:rPr>
              <a:t>-moz-property: </a:t>
            </a:r>
            <a:r>
              <a:rPr lang="en-US" sz="2400" i="1" dirty="0" smtClean="0">
                <a:latin typeface="Tahoma" pitchFamily="34" charset="0"/>
                <a:ea typeface="Tahoma" pitchFamily="34" charset="0"/>
                <a:cs typeface="Tahoma" pitchFamily="34" charset="0"/>
              </a:rPr>
              <a:t>value</a:t>
            </a:r>
            <a:r>
              <a:rPr lang="en-US" sz="2400" dirty="0" smtClean="0">
                <a:latin typeface="Tahoma" pitchFamily="34" charset="0"/>
                <a:ea typeface="Tahoma" pitchFamily="34" charset="0"/>
                <a:cs typeface="Tahoma" pitchFamily="34" charset="0"/>
              </a:rPr>
              <a:t>;</a:t>
            </a:r>
          </a:p>
          <a:p>
            <a:pPr marL="0" indent="0">
              <a:buNone/>
            </a:pPr>
            <a:r>
              <a:rPr lang="en-US" sz="2400" dirty="0" smtClean="0">
                <a:latin typeface="Tahoma" pitchFamily="34" charset="0"/>
                <a:ea typeface="Tahoma" pitchFamily="34" charset="0"/>
                <a:cs typeface="Tahoma" pitchFamily="34" charset="0"/>
              </a:rPr>
              <a:t>-webkit-property: </a:t>
            </a:r>
            <a:r>
              <a:rPr lang="en-US" sz="2400" i="1" dirty="0" smtClean="0">
                <a:latin typeface="Tahoma" pitchFamily="34" charset="0"/>
                <a:ea typeface="Tahoma" pitchFamily="34" charset="0"/>
                <a:cs typeface="Tahoma" pitchFamily="34" charset="0"/>
              </a:rPr>
              <a:t>value</a:t>
            </a:r>
            <a:r>
              <a:rPr lang="en-US" sz="2400" dirty="0" smtClean="0">
                <a:latin typeface="Tahoma" pitchFamily="34" charset="0"/>
                <a:ea typeface="Tahoma" pitchFamily="34" charset="0"/>
                <a:cs typeface="Tahoma" pitchFamily="34" charset="0"/>
              </a:rPr>
              <a:t>;</a:t>
            </a:r>
          </a:p>
          <a:p>
            <a:pPr marL="0" indent="0">
              <a:buNone/>
            </a:pPr>
            <a:r>
              <a:rPr lang="en-US" sz="2400" dirty="0" smtClean="0">
                <a:latin typeface="Tahoma" pitchFamily="34" charset="0"/>
                <a:ea typeface="Tahoma" pitchFamily="34" charset="0"/>
                <a:cs typeface="Tahoma" pitchFamily="34" charset="0"/>
              </a:rPr>
              <a:t>-ms-property: </a:t>
            </a:r>
            <a:r>
              <a:rPr lang="en-US" sz="2400" i="1" dirty="0" smtClean="0">
                <a:latin typeface="Tahoma" pitchFamily="34" charset="0"/>
                <a:ea typeface="Tahoma" pitchFamily="34" charset="0"/>
                <a:cs typeface="Tahoma" pitchFamily="34" charset="0"/>
              </a:rPr>
              <a:t>value</a:t>
            </a:r>
            <a:r>
              <a:rPr lang="en-US" sz="2400" dirty="0" smtClean="0">
                <a:latin typeface="Tahoma" pitchFamily="34" charset="0"/>
                <a:ea typeface="Tahoma" pitchFamily="34" charset="0"/>
                <a:cs typeface="Tahoma" pitchFamily="34" charset="0"/>
              </a:rPr>
              <a:t>;</a:t>
            </a:r>
            <a:endParaRPr lang="en-US" sz="2400" i="1" dirty="0" smtClean="0">
              <a:latin typeface="Tahoma" pitchFamily="34" charset="0"/>
              <a:ea typeface="Tahoma" pitchFamily="34" charset="0"/>
              <a:cs typeface="Tahoma" pitchFamily="34" charset="0"/>
            </a:endParaRPr>
          </a:p>
          <a:p>
            <a:pPr marL="0" indent="0">
              <a:buNone/>
            </a:pPr>
            <a:r>
              <a:rPr lang="en-US" sz="2400" dirty="0" smtClean="0">
                <a:latin typeface="Tahoma" pitchFamily="34" charset="0"/>
                <a:ea typeface="Tahoma" pitchFamily="34" charset="0"/>
                <a:cs typeface="Tahoma" pitchFamily="34" charset="0"/>
              </a:rPr>
              <a:t>css3_property: </a:t>
            </a:r>
            <a:r>
              <a:rPr lang="en-US" sz="2400" i="1" dirty="0" smtClean="0">
                <a:latin typeface="Tahoma" pitchFamily="34" charset="0"/>
                <a:ea typeface="Tahoma" pitchFamily="34" charset="0"/>
                <a:cs typeface="Tahoma" pitchFamily="34" charset="0"/>
              </a:rPr>
              <a:t>value</a:t>
            </a:r>
            <a:r>
              <a:rPr lang="en-US" sz="2400" dirty="0" smtClean="0">
                <a:latin typeface="Tahoma" pitchFamily="34" charset="0"/>
                <a:ea typeface="Tahoma" pitchFamily="34" charset="0"/>
                <a:cs typeface="Tahoma" pitchFamily="34" charset="0"/>
              </a:rPr>
              <a:t>;</a:t>
            </a:r>
          </a:p>
          <a:p>
            <a:pPr marL="0" indent="0">
              <a:buNone/>
            </a:pPr>
            <a:r>
              <a:rPr lang="en-US" sz="2400" dirty="0" smtClean="0">
                <a:latin typeface="Tahoma" pitchFamily="34" charset="0"/>
                <a:ea typeface="Tahoma" pitchFamily="34" charset="0"/>
                <a:cs typeface="Tahoma" pitchFamily="34" charset="0"/>
              </a:rPr>
              <a:t>  }</a:t>
            </a:r>
            <a:endParaRPr lang="en-US" sz="2400" dirty="0">
              <a:latin typeface="Tahoma" pitchFamily="34" charset="0"/>
              <a:ea typeface="Tahoma" pitchFamily="34" charset="0"/>
              <a:cs typeface="Tahoma" pitchFamily="34" charset="0"/>
            </a:endParaRPr>
          </a:p>
        </p:txBody>
      </p:sp>
      <p:sp>
        <p:nvSpPr>
          <p:cNvPr id="5" name="PPTShape_0"/>
          <p:cNvSpPr txBox="1">
            <a:spLocks/>
          </p:cNvSpPr>
          <p:nvPr/>
        </p:nvSpPr>
        <p:spPr>
          <a:xfrm>
            <a:off x="4800600" y="1600200"/>
            <a:ext cx="39624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selector   {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latin typeface="Tahoma" pitchFamily="34" charset="0"/>
                <a:ea typeface="Tahoma" pitchFamily="34" charset="0"/>
                <a:cs typeface="Tahoma" pitchFamily="34" charset="0"/>
              </a:rPr>
              <a:t>-o-background-origin: padding-box;</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-moz-background-origin:</a:t>
            </a:r>
            <a:r>
              <a:rPr kumimoji="0" lang="en-US" sz="2400" b="0" i="0" u="none" strike="noStrike" kern="1200" cap="none" spc="0" normalizeH="0" noProof="0" dirty="0" smtClean="0">
                <a:ln>
                  <a:noFill/>
                </a:ln>
                <a:solidFill>
                  <a:schemeClr val="tx1"/>
                </a:solidFill>
                <a:effectLst/>
                <a:uLnTx/>
                <a:uFillTx/>
                <a:latin typeface="Tahoma" pitchFamily="34" charset="0"/>
                <a:ea typeface="Tahoma" pitchFamily="34" charset="0"/>
                <a:cs typeface="Tahoma" pitchFamily="34" charset="0"/>
              </a:rPr>
              <a:t> padding;</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smtClean="0">
                <a:latin typeface="Tahoma" pitchFamily="34" charset="0"/>
                <a:ea typeface="Tahoma" pitchFamily="34" charset="0"/>
                <a:cs typeface="Tahoma" pitchFamily="34" charset="0"/>
              </a:rPr>
              <a:t>-webkit-background-origin:</a:t>
            </a:r>
            <a:r>
              <a:rPr lang="en-US" sz="2400" dirty="0" smtClean="0">
                <a:latin typeface="Tahoma" pitchFamily="34" charset="0"/>
                <a:ea typeface="Tahoma" pitchFamily="34" charset="0"/>
                <a:cs typeface="Tahoma" pitchFamily="34" charset="0"/>
              </a:rPr>
              <a:t> padding-box;</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background-origin: padding-box;</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latin typeface="Tahoma" pitchFamily="34" charset="0"/>
                <a:ea typeface="Tahoma" pitchFamily="34" charset="0"/>
                <a:cs typeface="Tahoma" pitchFamily="34" charset="0"/>
              </a:rPr>
              <a:t>}</a:t>
            </a:r>
            <a:endPar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val="3781626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Layout Styles</a:t>
            </a:r>
            <a:endParaRPr lang="en-US" dirty="0"/>
          </a:p>
        </p:txBody>
      </p:sp>
      <p:pic>
        <p:nvPicPr>
          <p:cNvPr id="1026" name="Picture 2"/>
          <p:cNvPicPr>
            <a:picLocks noChangeAspect="1" noChangeArrowheads="1"/>
          </p:cNvPicPr>
          <p:nvPr>
            <p:custDataLst>
              <p:tags r:id="rId2"/>
            </p:custDataLst>
          </p:nvPr>
        </p:nvPicPr>
        <p:blipFill>
          <a:blip r:embed="rId6" cstate="print"/>
          <a:srcRect l="26791" t="46361" r="22742" b="6592"/>
          <a:stretch>
            <a:fillRect/>
          </a:stretch>
        </p:blipFill>
        <p:spPr bwMode="auto">
          <a:xfrm>
            <a:off x="457200" y="1295400"/>
            <a:ext cx="4243388" cy="2286000"/>
          </a:xfrm>
          <a:prstGeom prst="rect">
            <a:avLst/>
          </a:prstGeom>
          <a:noFill/>
          <a:ln w="9525">
            <a:noFill/>
            <a:miter lim="800000"/>
            <a:headEnd/>
            <a:tailEnd/>
          </a:ln>
        </p:spPr>
      </p:pic>
      <p:pic>
        <p:nvPicPr>
          <p:cNvPr id="1028" name="Picture 4"/>
          <p:cNvPicPr>
            <a:picLocks noChangeAspect="1" noChangeArrowheads="1"/>
          </p:cNvPicPr>
          <p:nvPr>
            <p:custDataLst>
              <p:tags r:id="rId3"/>
            </p:custDataLst>
          </p:nvPr>
        </p:nvPicPr>
        <p:blipFill>
          <a:blip r:embed="rId7" cstate="print"/>
          <a:srcRect l="26791" t="42049" r="23365" b="10512"/>
          <a:stretch>
            <a:fillRect/>
          </a:stretch>
        </p:blipFill>
        <p:spPr bwMode="auto">
          <a:xfrm>
            <a:off x="4114800" y="3657600"/>
            <a:ext cx="4191000" cy="23050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734982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&amp; Fluid Layouts</a:t>
            </a:r>
            <a:endParaRPr lang="en-US" dirty="0"/>
          </a:p>
        </p:txBody>
      </p:sp>
      <p:pic>
        <p:nvPicPr>
          <p:cNvPr id="9218" name="Picture 2" descr="http://www.stuffandnonsense.co.uk/archives/images/fixed-or-fluid-empire.gif"/>
          <p:cNvPicPr>
            <a:picLocks noChangeAspect="1" noChangeArrowheads="1"/>
          </p:cNvPicPr>
          <p:nvPr>
            <p:custDataLst>
              <p:tags r:id="rId2"/>
            </p:custDataLst>
          </p:nvPr>
        </p:nvPicPr>
        <p:blipFill>
          <a:blip r:embed="rId5" cstate="print"/>
          <a:srcRect/>
          <a:stretch>
            <a:fillRect/>
          </a:stretch>
        </p:blipFill>
        <p:spPr bwMode="auto">
          <a:xfrm>
            <a:off x="152400" y="1143000"/>
            <a:ext cx="8559905" cy="5038725"/>
          </a:xfrm>
          <a:prstGeom prst="rect">
            <a:avLst/>
          </a:prstGeom>
          <a:noFill/>
        </p:spPr>
      </p:pic>
      <p:sp>
        <p:nvSpPr>
          <p:cNvPr id="8" name="Rectangle 7"/>
          <p:cNvSpPr/>
          <p:nvPr/>
        </p:nvSpPr>
        <p:spPr>
          <a:xfrm>
            <a:off x="381000" y="1371600"/>
            <a:ext cx="2057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852411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Elastic Layouts</a:t>
            </a:r>
            <a:endParaRPr lang="en-US" dirty="0"/>
          </a:p>
        </p:txBody>
      </p:sp>
      <p:pic>
        <p:nvPicPr>
          <p:cNvPr id="7170" name="Picture 2" descr="http://www.csspunch.com/type/graphics/elastic.gif"/>
          <p:cNvPicPr>
            <a:picLocks noChangeAspect="1" noChangeArrowheads="1"/>
          </p:cNvPicPr>
          <p:nvPr>
            <p:custDataLst>
              <p:tags r:id="rId2"/>
            </p:custDataLst>
          </p:nvPr>
        </p:nvPicPr>
        <p:blipFill>
          <a:blip r:embed="rId5" cstate="print"/>
          <a:srcRect/>
          <a:stretch>
            <a:fillRect/>
          </a:stretch>
        </p:blipFill>
        <p:spPr bwMode="auto">
          <a:xfrm>
            <a:off x="1600200" y="1295400"/>
            <a:ext cx="5887081" cy="4876800"/>
          </a:xfrm>
          <a:prstGeom prst="rect">
            <a:avLst/>
          </a:prstGeom>
          <a:noFill/>
        </p:spPr>
      </p:pic>
    </p:spTree>
    <p:custDataLst>
      <p:tags r:id="rId1"/>
    </p:custDataLst>
    <p:extLst>
      <p:ext uri="{BB962C8B-B14F-4D97-AF65-F5344CB8AC3E}">
        <p14:creationId xmlns:p14="http://schemas.microsoft.com/office/powerpoint/2010/main" val="1097154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 Elements</a:t>
            </a:r>
            <a:endParaRPr lang="en-US" dirty="0"/>
          </a:p>
        </p:txBody>
      </p:sp>
      <p:pic>
        <p:nvPicPr>
          <p:cNvPr id="5121" name="Picture 1"/>
          <p:cNvPicPr>
            <a:picLocks noChangeAspect="1" noChangeArrowheads="1"/>
          </p:cNvPicPr>
          <p:nvPr>
            <p:custDataLst>
              <p:tags r:id="rId2"/>
            </p:custDataLst>
          </p:nvPr>
        </p:nvPicPr>
        <p:blipFill>
          <a:blip r:embed="rId6" cstate="print"/>
          <a:srcRect l="29283" t="44205" r="25234" b="2965"/>
          <a:stretch>
            <a:fillRect/>
          </a:stretch>
        </p:blipFill>
        <p:spPr bwMode="auto">
          <a:xfrm>
            <a:off x="457200" y="1143000"/>
            <a:ext cx="4114800" cy="2813137"/>
          </a:xfrm>
          <a:prstGeom prst="rect">
            <a:avLst/>
          </a:prstGeom>
          <a:noFill/>
          <a:ln w="9525">
            <a:noFill/>
            <a:miter lim="800000"/>
            <a:headEnd/>
            <a:tailEnd/>
          </a:ln>
        </p:spPr>
      </p:pic>
      <p:pic>
        <p:nvPicPr>
          <p:cNvPr id="5122" name="Picture 2"/>
          <p:cNvPicPr>
            <a:picLocks noChangeAspect="1" noChangeArrowheads="1"/>
          </p:cNvPicPr>
          <p:nvPr>
            <p:custDataLst>
              <p:tags r:id="rId3"/>
            </p:custDataLst>
          </p:nvPr>
        </p:nvPicPr>
        <p:blipFill>
          <a:blip r:embed="rId7" cstate="print"/>
          <a:srcRect l="30062" t="45404" r="26324" b="1482"/>
          <a:stretch>
            <a:fillRect/>
          </a:stretch>
        </p:blipFill>
        <p:spPr bwMode="auto">
          <a:xfrm>
            <a:off x="4648200" y="3124200"/>
            <a:ext cx="3962400" cy="2743200"/>
          </a:xfrm>
          <a:prstGeom prst="rect">
            <a:avLst/>
          </a:prstGeom>
          <a:noFill/>
          <a:ln w="9525">
            <a:noFill/>
            <a:miter lim="800000"/>
            <a:headEnd/>
            <a:tailEnd/>
          </a:ln>
        </p:spPr>
      </p:pic>
      <p:sp>
        <p:nvSpPr>
          <p:cNvPr id="8" name="TextBox 7"/>
          <p:cNvSpPr txBox="1"/>
          <p:nvPr/>
        </p:nvSpPr>
        <p:spPr>
          <a:xfrm>
            <a:off x="4648200" y="2209800"/>
            <a:ext cx="3829510" cy="923330"/>
          </a:xfrm>
          <a:prstGeom prst="rect">
            <a:avLst/>
          </a:prstGeom>
          <a:noFill/>
          <a:ln>
            <a:solidFill>
              <a:schemeClr val="tx1"/>
            </a:solidFill>
          </a:ln>
        </p:spPr>
        <p:txBody>
          <a:bodyPr wrap="none" rtlCol="0">
            <a:spAutoFit/>
          </a:bodyPr>
          <a:lstStyle/>
          <a:p>
            <a:r>
              <a:rPr lang="en-US" dirty="0" smtClean="0"/>
              <a:t>Notice how in both instances, the </a:t>
            </a:r>
            <a:r>
              <a:rPr lang="en-US" b="1" dirty="0" smtClean="0"/>
              <a:t>float</a:t>
            </a:r>
            <a:endParaRPr lang="en-US" dirty="0" smtClean="0"/>
          </a:p>
          <a:p>
            <a:r>
              <a:rPr lang="en-US" dirty="0" smtClean="0"/>
              <a:t>makes the pages easier to read and </a:t>
            </a:r>
          </a:p>
          <a:p>
            <a:r>
              <a:rPr lang="en-US" dirty="0" smtClean="0"/>
              <a:t>the layout is more appealing.</a:t>
            </a:r>
            <a:endParaRPr lang="en-US" dirty="0"/>
          </a:p>
        </p:txBody>
      </p:sp>
    </p:spTree>
    <p:custDataLst>
      <p:tags r:id="rId1"/>
    </p:custDataLst>
    <p:extLst>
      <p:ext uri="{BB962C8B-B14F-4D97-AF65-F5344CB8AC3E}">
        <p14:creationId xmlns:p14="http://schemas.microsoft.com/office/powerpoint/2010/main" val="2021188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7"/>
          <a:stretch>
            <a:fillRect/>
          </a:stretch>
        </a:blipFill>
        <a:effectLst/>
      </p:bgPr>
    </p:bg>
    <p:spTree>
      <p:nvGrpSpPr>
        <p:cNvPr id="1" name=""/>
        <p:cNvGrpSpPr/>
        <p:nvPr/>
      </p:nvGrpSpPr>
      <p:grpSpPr>
        <a:xfrm>
          <a:off x="0" y="0"/>
          <a:ext cx="0" cy="0"/>
          <a:chOff x="0" y="0"/>
          <a:chExt cx="0" cy="0"/>
        </a:xfrm>
      </p:grpSpPr>
      <p:sp>
        <p:nvSpPr>
          <p:cNvPr id="15" name="Title 14" hidden="1"/>
          <p:cNvSpPr>
            <a:spLocks noGrp="1"/>
          </p:cNvSpPr>
          <p:nvPr>
            <p:ph type="title"/>
          </p:nvPr>
        </p:nvSpPr>
        <p:spPr/>
        <p:txBody>
          <a:bodyPr/>
          <a:lstStyle/>
          <a:p>
            <a:r>
              <a:rPr lang="en-US" dirty="0" smtClean="0"/>
              <a:t>Check Your Understanding</a:t>
            </a:r>
            <a:endParaRPr lang="en-US" dirty="0"/>
          </a:p>
        </p:txBody>
      </p:sp>
      <p:pic>
        <p:nvPicPr>
          <p:cNvPr id="16" name="Picture 15"/>
          <p:cNvPicPr>
            <a:picLocks/>
          </p:cNvPicPr>
          <p:nvPr/>
        </p:nvPicPr>
        <p:blipFill>
          <a:blip r:embed="rId8">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18" name="Picture 17"/>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19" name="Picture 18"/>
          <p:cNvPicPr>
            <a:picLocks/>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20" name="Picture 19"/>
          <p:cNvPicPr>
            <a:picLocks/>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1739879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Exploring Display Styles</a:t>
            </a:r>
          </a:p>
          <a:p>
            <a:r>
              <a:rPr lang="en-US" dirty="0"/>
              <a:t>Creating a Reset Style Sheet</a:t>
            </a:r>
          </a:p>
          <a:p>
            <a:r>
              <a:rPr lang="en-US" dirty="0"/>
              <a:t>Designing the Background</a:t>
            </a:r>
          </a:p>
          <a:p>
            <a:r>
              <a:rPr lang="en-US" dirty="0"/>
              <a:t>Exploring Browser Extensions</a:t>
            </a:r>
          </a:p>
          <a:p>
            <a:r>
              <a:rPr lang="en-US" dirty="0"/>
              <a:t>Exploring Layout Designs</a:t>
            </a:r>
          </a:p>
          <a:p>
            <a:r>
              <a:rPr lang="en-US" dirty="0"/>
              <a:t>Floating Elements </a:t>
            </a:r>
          </a:p>
        </p:txBody>
      </p:sp>
    </p:spTree>
    <p:custDataLst>
      <p:tags r:id="rId1"/>
    </p:custDataLst>
    <p:extLst>
      <p:ext uri="{BB962C8B-B14F-4D97-AF65-F5344CB8AC3E}">
        <p14:creationId xmlns:p14="http://schemas.microsoft.com/office/powerpoint/2010/main" val="2853159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pPr lvl="0"/>
            <a:r>
              <a:rPr lang="en-US" dirty="0" smtClean="0"/>
              <a:t>Exploring Display Styles</a:t>
            </a:r>
          </a:p>
          <a:p>
            <a:pPr lvl="0"/>
            <a:r>
              <a:rPr lang="en-US" dirty="0" smtClean="0"/>
              <a:t>Creating a Reset Style Sheet</a:t>
            </a:r>
          </a:p>
          <a:p>
            <a:pPr lvl="0"/>
            <a:r>
              <a:rPr lang="en-US" dirty="0" smtClean="0"/>
              <a:t>Designing the Background</a:t>
            </a:r>
          </a:p>
          <a:p>
            <a:pPr lvl="0"/>
            <a:r>
              <a:rPr lang="en-US" dirty="0" smtClean="0"/>
              <a:t>Exploring Browser Extensions</a:t>
            </a:r>
          </a:p>
          <a:p>
            <a:pPr lvl="0"/>
            <a:r>
              <a:rPr lang="en-US" dirty="0" smtClean="0"/>
              <a:t>Exploring Layout Designs</a:t>
            </a:r>
          </a:p>
          <a:p>
            <a:pPr lvl="0"/>
            <a:r>
              <a:rPr lang="en-US" dirty="0" smtClean="0"/>
              <a:t>Floating Elements</a:t>
            </a:r>
            <a:endParaRPr lang="en-US" dirty="0"/>
          </a:p>
        </p:txBody>
      </p:sp>
    </p:spTree>
    <p:custDataLst>
      <p:tags r:id="rId1"/>
    </p:custDataLst>
    <p:extLst>
      <p:ext uri="{BB962C8B-B14F-4D97-AF65-F5344CB8AC3E}">
        <p14:creationId xmlns:p14="http://schemas.microsoft.com/office/powerpoint/2010/main" val="3476880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 Display Properties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marL="0" indent="0">
              <a:buNone/>
            </a:pPr>
            <a:r>
              <a:rPr lang="en-US" dirty="0" smtClean="0"/>
              <a:t>The Code:</a:t>
            </a:r>
          </a:p>
          <a:p>
            <a:pPr marL="0" indent="0">
              <a:buNone/>
            </a:pPr>
            <a:r>
              <a:rPr lang="en-US" sz="2600" dirty="0" smtClean="0">
                <a:latin typeface="Tahoma" pitchFamily="34" charset="0"/>
                <a:ea typeface="Tahoma" pitchFamily="34" charset="0"/>
                <a:cs typeface="Tahoma" pitchFamily="34" charset="0"/>
              </a:rPr>
              <a:t>blockquote  {display</a:t>
            </a:r>
            <a:r>
              <a:rPr lang="en-US" sz="2600" dirty="0">
                <a:latin typeface="Tahoma" pitchFamily="34" charset="0"/>
                <a:ea typeface="Tahoma" pitchFamily="34" charset="0"/>
                <a:cs typeface="Tahoma" pitchFamily="34" charset="0"/>
              </a:rPr>
              <a:t>: list-item;}</a:t>
            </a:r>
          </a:p>
          <a:p>
            <a:pPr marL="0" indent="0">
              <a:buNone/>
            </a:pPr>
            <a:r>
              <a:rPr lang="en-US" sz="2800" dirty="0" smtClean="0"/>
              <a:t>How </a:t>
            </a:r>
            <a:r>
              <a:rPr lang="en-US" sz="2800" dirty="0"/>
              <a:t>it Appears:</a:t>
            </a:r>
          </a:p>
          <a:p>
            <a:pPr marL="0" indent="0">
              <a:buNone/>
            </a:pPr>
            <a:endParaRPr lang="en-US" sz="2600" dirty="0">
              <a:latin typeface="Tahoma" pitchFamily="34" charset="0"/>
              <a:ea typeface="Tahoma" pitchFamily="34" charset="0"/>
              <a:cs typeface="Tahoma" pitchFamily="34" charset="0"/>
            </a:endParaRPr>
          </a:p>
        </p:txBody>
      </p:sp>
      <p:sp>
        <p:nvSpPr>
          <p:cNvPr id="4" name="PPTShape_0"/>
          <p:cNvSpPr txBox="1">
            <a:spLocks/>
          </p:cNvSpPr>
          <p:nvPr/>
        </p:nvSpPr>
        <p:spPr>
          <a:xfrm>
            <a:off x="4724400" y="1600200"/>
            <a:ext cx="3962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1026" name="Picture 2"/>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990600" y="3200400"/>
            <a:ext cx="5289522" cy="2743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75638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Box Model</a:t>
            </a:r>
            <a:endParaRPr lang="en-US" dirty="0"/>
          </a:p>
        </p:txBody>
      </p:sp>
      <p:sp>
        <p:nvSpPr>
          <p:cNvPr id="4" name="Rectangle 3"/>
          <p:cNvSpPr/>
          <p:nvPr/>
        </p:nvSpPr>
        <p:spPr>
          <a:xfrm>
            <a:off x="752302" y="1524000"/>
            <a:ext cx="7553498" cy="4419600"/>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a:spLocks noChangeAspect="1"/>
          </p:cNvSpPr>
          <p:nvPr/>
        </p:nvSpPr>
        <p:spPr>
          <a:xfrm>
            <a:off x="1527810" y="1828800"/>
            <a:ext cx="6088380" cy="3562350"/>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a:spLocks noChangeAspect="1"/>
          </p:cNvSpPr>
          <p:nvPr/>
        </p:nvSpPr>
        <p:spPr>
          <a:xfrm>
            <a:off x="1905000" y="2377563"/>
            <a:ext cx="5250007" cy="2457450"/>
          </a:xfrm>
          <a:prstGeom prst="rect">
            <a:avLst/>
          </a:prstGeom>
          <a:solidFill>
            <a:schemeClr val="tx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a:spLocks noChangeAspect="1"/>
          </p:cNvSpPr>
          <p:nvPr/>
        </p:nvSpPr>
        <p:spPr>
          <a:xfrm>
            <a:off x="2762250" y="2759171"/>
            <a:ext cx="3619500" cy="1694234"/>
          </a:xfrm>
          <a:prstGeom prst="rect">
            <a:avLst/>
          </a:prstGeom>
          <a:solidFill>
            <a:schemeClr val="accent5">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smtClean="0">
                <a:solidFill>
                  <a:schemeClr val="tx1"/>
                </a:solidFill>
              </a:rPr>
              <a:t>The </a:t>
            </a:r>
            <a:r>
              <a:rPr lang="en-US" sz="1400" dirty="0">
                <a:solidFill>
                  <a:schemeClr val="tx1"/>
                </a:solidFill>
              </a:rPr>
              <a:t>Tetra Whisper Aquarium Air Pump offers minimum noise and maximum air flow. The Whisper® Air Pump offers a dome shape that actually flattens sound wave frequencies. In addition, each pump model features sound dampening chambers that are designed specifically for that model.</a:t>
            </a:r>
          </a:p>
        </p:txBody>
      </p:sp>
      <p:sp>
        <p:nvSpPr>
          <p:cNvPr id="9" name="TextBox 8"/>
          <p:cNvSpPr txBox="1"/>
          <p:nvPr/>
        </p:nvSpPr>
        <p:spPr>
          <a:xfrm>
            <a:off x="4128902" y="5486400"/>
            <a:ext cx="886195" cy="369332"/>
          </a:xfrm>
          <a:prstGeom prst="rect">
            <a:avLst/>
          </a:prstGeom>
          <a:noFill/>
        </p:spPr>
        <p:txBody>
          <a:bodyPr wrap="square" rtlCol="0">
            <a:spAutoFit/>
          </a:bodyPr>
          <a:lstStyle/>
          <a:p>
            <a:r>
              <a:rPr lang="en-US" dirty="0" smtClean="0"/>
              <a:t>margin</a:t>
            </a:r>
            <a:endParaRPr lang="en-US" dirty="0"/>
          </a:p>
        </p:txBody>
      </p:sp>
      <p:sp>
        <p:nvSpPr>
          <p:cNvPr id="10" name="TextBox 9"/>
          <p:cNvSpPr txBox="1"/>
          <p:nvPr/>
        </p:nvSpPr>
        <p:spPr>
          <a:xfrm>
            <a:off x="4156852" y="4953000"/>
            <a:ext cx="822726" cy="369332"/>
          </a:xfrm>
          <a:prstGeom prst="rect">
            <a:avLst/>
          </a:prstGeom>
          <a:noFill/>
        </p:spPr>
        <p:txBody>
          <a:bodyPr wrap="none" rtlCol="0">
            <a:spAutoFit/>
          </a:bodyPr>
          <a:lstStyle/>
          <a:p>
            <a:r>
              <a:rPr lang="en-US" dirty="0" smtClean="0"/>
              <a:t>border</a:t>
            </a:r>
            <a:endParaRPr lang="en-US" dirty="0"/>
          </a:p>
        </p:txBody>
      </p:sp>
      <p:sp>
        <p:nvSpPr>
          <p:cNvPr id="11" name="TextBox 10"/>
          <p:cNvSpPr txBox="1"/>
          <p:nvPr/>
        </p:nvSpPr>
        <p:spPr>
          <a:xfrm>
            <a:off x="4056806" y="4422060"/>
            <a:ext cx="944489" cy="369332"/>
          </a:xfrm>
          <a:prstGeom prst="rect">
            <a:avLst/>
          </a:prstGeom>
          <a:noFill/>
        </p:spPr>
        <p:txBody>
          <a:bodyPr wrap="none" rtlCol="0">
            <a:spAutoFit/>
          </a:bodyPr>
          <a:lstStyle/>
          <a:p>
            <a:r>
              <a:rPr lang="en-US" dirty="0" smtClean="0"/>
              <a:t>padding</a:t>
            </a:r>
            <a:endParaRPr lang="en-US" dirty="0"/>
          </a:p>
        </p:txBody>
      </p:sp>
    </p:spTree>
    <p:custDataLst>
      <p:tags r:id="rId1"/>
    </p:custDataLst>
    <p:extLst>
      <p:ext uri="{BB962C8B-B14F-4D97-AF65-F5344CB8AC3E}">
        <p14:creationId xmlns:p14="http://schemas.microsoft.com/office/powerpoint/2010/main" val="2127514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 Reset Style Sheet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An Example of the Code:</a:t>
            </a:r>
          </a:p>
          <a:p>
            <a:pPr marL="0" indent="0">
              <a:buNone/>
            </a:pPr>
            <a:endParaRPr lang="en-US" sz="2400" dirty="0">
              <a:latin typeface="Tahoma" pitchFamily="34" charset="0"/>
              <a:ea typeface="Tahoma" pitchFamily="34" charset="0"/>
              <a:cs typeface="Tahoma" pitchFamily="34" charset="0"/>
            </a:endParaRPr>
          </a:p>
          <a:p>
            <a:pPr marL="0" indent="0">
              <a:buNone/>
            </a:pPr>
            <a:r>
              <a:rPr lang="en-US" sz="2400" dirty="0" smtClean="0">
                <a:latin typeface="Tahoma" pitchFamily="34" charset="0"/>
                <a:ea typeface="Tahoma" pitchFamily="34" charset="0"/>
                <a:cs typeface="Tahoma" pitchFamily="34" charset="0"/>
              </a:rPr>
              <a:t>Body *  {</a:t>
            </a:r>
          </a:p>
          <a:p>
            <a:pPr marL="0" indent="0">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font-family:  Bubble Boy, Verdana;</a:t>
            </a:r>
          </a:p>
          <a:p>
            <a:pPr marL="0" indent="0">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font-size: 100%;</a:t>
            </a:r>
          </a:p>
          <a:p>
            <a:pPr marL="0" indent="0">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font-weight: inherit;</a:t>
            </a:r>
          </a:p>
          <a:p>
            <a:pPr marL="0" indent="0">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line-height: 1.3em;</a:t>
            </a:r>
          </a:p>
          <a:p>
            <a:pPr marL="0" indent="0">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list-style: none;</a:t>
            </a:r>
          </a:p>
          <a:p>
            <a:pPr marL="0" indent="0">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vertical-alignment: baseline;</a:t>
            </a:r>
          </a:p>
          <a:p>
            <a:pPr marL="0" indent="0">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a:t>
            </a:r>
            <a:endParaRPr lang="en-US" sz="2400"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val="3614593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a Background Image</a:t>
            </a:r>
            <a:endParaRPr lang="en-US" dirty="0"/>
          </a:p>
        </p:txBody>
      </p:sp>
      <p:sp>
        <p:nvSpPr>
          <p:cNvPr id="3" name="Content Placeholder 2"/>
          <p:cNvSpPr>
            <a:spLocks noGrp="1"/>
          </p:cNvSpPr>
          <p:nvPr>
            <p:ph idx="1"/>
          </p:nvPr>
        </p:nvSpPr>
        <p:spPr>
          <a:xfrm>
            <a:off x="457200" y="1600200"/>
            <a:ext cx="8305800" cy="4525963"/>
          </a:xfrm>
        </p:spPr>
        <p:txBody>
          <a:bodyPr/>
          <a:lstStyle/>
          <a:p>
            <a:pPr marL="0" indent="0">
              <a:buNone/>
            </a:pPr>
            <a:r>
              <a:rPr lang="en-US" dirty="0" smtClean="0"/>
              <a:t>The Code:</a:t>
            </a:r>
          </a:p>
          <a:p>
            <a:pPr marL="0" indent="0">
              <a:buNone/>
            </a:pPr>
            <a:r>
              <a:rPr lang="en-US" sz="2400" dirty="0">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body * </a:t>
            </a:r>
            <a:r>
              <a:rPr lang="en-US" sz="2000" dirty="0" smtClean="0">
                <a:latin typeface="Tahoma" pitchFamily="34" charset="0"/>
                <a:ea typeface="Tahoma" pitchFamily="34" charset="0"/>
                <a:cs typeface="Tahoma" pitchFamily="34" charset="0"/>
              </a:rPr>
              <a:t>{ background-image</a:t>
            </a:r>
            <a:r>
              <a:rPr lang="en-US" sz="2000" dirty="0">
                <a:latin typeface="Tahoma" pitchFamily="34" charset="0"/>
                <a:ea typeface="Tahoma" pitchFamily="34" charset="0"/>
                <a:cs typeface="Tahoma" pitchFamily="34" charset="0"/>
              </a:rPr>
              <a:t>: url(stars.gif); </a:t>
            </a:r>
          </a:p>
          <a:p>
            <a:pPr marL="0" indent="0">
              <a:buNone/>
            </a:pPr>
            <a:r>
              <a:rPr lang="en-US" sz="2000" dirty="0">
                <a:latin typeface="Tahoma" pitchFamily="34" charset="0"/>
                <a:ea typeface="Tahoma" pitchFamily="34" charset="0"/>
                <a:cs typeface="Tahoma" pitchFamily="34" charset="0"/>
              </a:rPr>
              <a:t>	 background-repeat: repeat;</a:t>
            </a:r>
          </a:p>
          <a:p>
            <a:pPr marL="0" indent="0">
              <a:buNone/>
            </a:pPr>
            <a:r>
              <a:rPr lang="en-US" sz="2000" dirty="0">
                <a:latin typeface="Tahoma" pitchFamily="34" charset="0"/>
                <a:ea typeface="Tahoma" pitchFamily="34" charset="0"/>
                <a:cs typeface="Tahoma" pitchFamily="34" charset="0"/>
              </a:rPr>
              <a:t>	 color: #FFC</a:t>
            </a:r>
            <a:r>
              <a:rPr lang="en-US" sz="2000" dirty="0" smtClean="0">
                <a:latin typeface="Tahoma" pitchFamily="34" charset="0"/>
                <a:ea typeface="Tahoma" pitchFamily="34" charset="0"/>
                <a:cs typeface="Tahoma" pitchFamily="34" charset="0"/>
              </a:rPr>
              <a:t>;  }</a:t>
            </a:r>
          </a:p>
          <a:p>
            <a:pPr marL="0" indent="0">
              <a:buNone/>
            </a:pPr>
            <a:r>
              <a:rPr lang="en-US" dirty="0" smtClean="0"/>
              <a:t>How </a:t>
            </a:r>
            <a:r>
              <a:rPr lang="en-US" dirty="0"/>
              <a:t>it Appears:</a:t>
            </a:r>
          </a:p>
          <a:p>
            <a:pPr marL="0" indent="0">
              <a:buNone/>
            </a:pPr>
            <a:endParaRPr lang="en-US" dirty="0"/>
          </a:p>
        </p:txBody>
      </p:sp>
      <p:pic>
        <p:nvPicPr>
          <p:cNvPr id="2050" name="Picture 2"/>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554972" y="4114800"/>
            <a:ext cx="603405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77616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Background Image Properties</a:t>
            </a:r>
            <a:endParaRPr lang="en-US" dirty="0"/>
          </a:p>
        </p:txBody>
      </p:sp>
      <p:sp>
        <p:nvSpPr>
          <p:cNvPr id="3" name="Content Placeholder 2"/>
          <p:cNvSpPr>
            <a:spLocks noGrp="1"/>
          </p:cNvSpPr>
          <p:nvPr>
            <p:ph idx="1"/>
          </p:nvPr>
        </p:nvSpPr>
        <p:spPr/>
        <p:txBody>
          <a:bodyPr/>
          <a:lstStyle/>
          <a:p>
            <a:pPr marL="0" indent="0">
              <a:buNone/>
            </a:pPr>
            <a:r>
              <a:rPr lang="en-US" dirty="0" smtClean="0"/>
              <a:t>The Code:</a:t>
            </a:r>
          </a:p>
          <a:p>
            <a:pPr marL="0" indent="0">
              <a:buNone/>
            </a:pPr>
            <a:r>
              <a:rPr lang="en-US" sz="2000" dirty="0">
                <a:latin typeface="Tahoma" pitchFamily="34" charset="0"/>
                <a:ea typeface="Tahoma" pitchFamily="34" charset="0"/>
                <a:cs typeface="Tahoma" pitchFamily="34" charset="0"/>
              </a:rPr>
              <a:t> body * </a:t>
            </a:r>
            <a:r>
              <a:rPr lang="en-US" sz="2000" dirty="0" smtClean="0">
                <a:latin typeface="Tahoma" pitchFamily="34" charset="0"/>
                <a:ea typeface="Tahoma" pitchFamily="34" charset="0"/>
                <a:cs typeface="Tahoma" pitchFamily="34" charset="0"/>
              </a:rPr>
              <a:t>{ background-image</a:t>
            </a:r>
            <a:r>
              <a:rPr lang="en-US" sz="2000" dirty="0">
                <a:latin typeface="Tahoma" pitchFamily="34" charset="0"/>
                <a:ea typeface="Tahoma" pitchFamily="34" charset="0"/>
                <a:cs typeface="Tahoma" pitchFamily="34" charset="0"/>
              </a:rPr>
              <a:t>: url(stars.gif); </a:t>
            </a:r>
          </a:p>
          <a:p>
            <a:pPr marL="0" indent="0">
              <a:buNone/>
            </a:pPr>
            <a:r>
              <a:rPr lang="en-US" sz="2000" dirty="0">
                <a:latin typeface="Tahoma" pitchFamily="34" charset="0"/>
                <a:ea typeface="Tahoma" pitchFamily="34" charset="0"/>
                <a:cs typeface="Tahoma" pitchFamily="34" charset="0"/>
              </a:rPr>
              <a:t>	 background-repeat: repeat-x;</a:t>
            </a:r>
          </a:p>
          <a:p>
            <a:pPr marL="0" indent="0">
              <a:buNone/>
            </a:pPr>
            <a:r>
              <a:rPr lang="en-US" sz="2000" dirty="0">
                <a:latin typeface="Tahoma" pitchFamily="34" charset="0"/>
                <a:ea typeface="Tahoma" pitchFamily="34" charset="0"/>
                <a:cs typeface="Tahoma" pitchFamily="34" charset="0"/>
              </a:rPr>
              <a:t>	 color: #FFC</a:t>
            </a:r>
            <a:r>
              <a:rPr lang="en-US" sz="2000" dirty="0" smtClean="0">
                <a:latin typeface="Tahoma" pitchFamily="34" charset="0"/>
                <a:ea typeface="Tahoma" pitchFamily="34" charset="0"/>
                <a:cs typeface="Tahoma" pitchFamily="34" charset="0"/>
              </a:rPr>
              <a:t>; }</a:t>
            </a:r>
            <a:endParaRPr lang="en-US" dirty="0" smtClean="0"/>
          </a:p>
          <a:p>
            <a:pPr marL="0" indent="0">
              <a:buNone/>
            </a:pPr>
            <a:r>
              <a:rPr lang="en-US" dirty="0" smtClean="0"/>
              <a:t>How it Appears:</a:t>
            </a:r>
            <a:endParaRPr lang="en-US" dirty="0"/>
          </a:p>
        </p:txBody>
      </p:sp>
      <p:pic>
        <p:nvPicPr>
          <p:cNvPr id="3074" name="Picture 2"/>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838200" y="4167188"/>
            <a:ext cx="587692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925735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 Background Images</a:t>
            </a:r>
            <a:endParaRPr lang="en-US" dirty="0"/>
          </a:p>
        </p:txBody>
      </p:sp>
      <p:sp>
        <p:nvSpPr>
          <p:cNvPr id="3" name="Content Placeholder 2"/>
          <p:cNvSpPr>
            <a:spLocks noGrp="1"/>
          </p:cNvSpPr>
          <p:nvPr>
            <p:ph idx="1"/>
          </p:nvPr>
        </p:nvSpPr>
        <p:spPr/>
        <p:txBody>
          <a:bodyPr/>
          <a:lstStyle/>
          <a:p>
            <a:r>
              <a:rPr lang="en-US" dirty="0" smtClean="0"/>
              <a:t>Code Examples: </a:t>
            </a:r>
          </a:p>
          <a:p>
            <a:pPr marL="0" indent="0">
              <a:buNone/>
            </a:pPr>
            <a:endParaRPr lang="en-US" dirty="0"/>
          </a:p>
        </p:txBody>
      </p:sp>
      <p:sp>
        <p:nvSpPr>
          <p:cNvPr id="4" name="TextBox 3"/>
          <p:cNvSpPr txBox="1"/>
          <p:nvPr/>
        </p:nvSpPr>
        <p:spPr>
          <a:xfrm>
            <a:off x="1981200" y="2496545"/>
            <a:ext cx="4627292" cy="461665"/>
          </a:xfrm>
          <a:prstGeom prst="rect">
            <a:avLst/>
          </a:prstGeom>
          <a:noFill/>
        </p:spPr>
        <p:txBody>
          <a:bodyPr wrap="none" rtlCol="0">
            <a:spAutoFit/>
          </a:bodyPr>
          <a:lstStyle/>
          <a:p>
            <a:r>
              <a:rPr lang="en-US" sz="2400" dirty="0" smtClean="0">
                <a:latin typeface="Tahoma" pitchFamily="34" charset="0"/>
                <a:ea typeface="Tahoma" pitchFamily="34" charset="0"/>
                <a:cs typeface="Tahoma" pitchFamily="34" charset="0"/>
              </a:rPr>
              <a:t>background-position: 25% 25%;</a:t>
            </a:r>
            <a:endParaRPr lang="en-US" sz="2400" dirty="0">
              <a:latin typeface="Tahoma" pitchFamily="34" charset="0"/>
              <a:ea typeface="Tahoma" pitchFamily="34" charset="0"/>
              <a:cs typeface="Tahoma" pitchFamily="34" charset="0"/>
            </a:endParaRPr>
          </a:p>
        </p:txBody>
      </p:sp>
      <p:sp>
        <p:nvSpPr>
          <p:cNvPr id="5" name="TextBox 4"/>
          <p:cNvSpPr txBox="1"/>
          <p:nvPr/>
        </p:nvSpPr>
        <p:spPr>
          <a:xfrm>
            <a:off x="1981200" y="3163707"/>
            <a:ext cx="4940391" cy="461665"/>
          </a:xfrm>
          <a:prstGeom prst="rect">
            <a:avLst/>
          </a:prstGeom>
          <a:noFill/>
        </p:spPr>
        <p:txBody>
          <a:bodyPr wrap="none" rtlCol="0">
            <a:spAutoFit/>
          </a:bodyPr>
          <a:lstStyle/>
          <a:p>
            <a:r>
              <a:rPr lang="en-US" sz="2400" dirty="0" smtClean="0">
                <a:latin typeface="Tahoma" pitchFamily="34" charset="0"/>
                <a:ea typeface="Tahoma" pitchFamily="34" charset="0"/>
                <a:cs typeface="Tahoma" pitchFamily="34" charset="0"/>
              </a:rPr>
              <a:t>background-position: right bottom;</a:t>
            </a:r>
            <a:endParaRPr lang="en-US" sz="2400" dirty="0">
              <a:latin typeface="Tahoma" pitchFamily="34" charset="0"/>
              <a:ea typeface="Tahoma" pitchFamily="34" charset="0"/>
              <a:cs typeface="Tahoma" pitchFamily="34" charset="0"/>
            </a:endParaRPr>
          </a:p>
        </p:txBody>
      </p:sp>
      <p:sp>
        <p:nvSpPr>
          <p:cNvPr id="6" name="TextBox 5"/>
          <p:cNvSpPr txBox="1"/>
          <p:nvPr/>
        </p:nvSpPr>
        <p:spPr>
          <a:xfrm>
            <a:off x="1981200" y="3830869"/>
            <a:ext cx="3913957" cy="461665"/>
          </a:xfrm>
          <a:prstGeom prst="rect">
            <a:avLst/>
          </a:prstGeom>
          <a:noFill/>
        </p:spPr>
        <p:txBody>
          <a:bodyPr wrap="none" rtlCol="0">
            <a:spAutoFit/>
          </a:bodyPr>
          <a:lstStyle/>
          <a:p>
            <a:r>
              <a:rPr lang="en-US" sz="2400" dirty="0" smtClean="0">
                <a:latin typeface="Tahoma" pitchFamily="34" charset="0"/>
                <a:ea typeface="Tahoma" pitchFamily="34" charset="0"/>
                <a:cs typeface="Tahoma" pitchFamily="34" charset="0"/>
              </a:rPr>
              <a:t>background-position: 50px;</a:t>
            </a:r>
            <a:endParaRPr lang="en-US" sz="2400" dirty="0">
              <a:latin typeface="Tahoma" pitchFamily="34" charset="0"/>
              <a:ea typeface="Tahoma" pitchFamily="34" charset="0"/>
              <a:cs typeface="Tahoma" pitchFamily="34" charset="0"/>
            </a:endParaRPr>
          </a:p>
        </p:txBody>
      </p:sp>
      <p:sp>
        <p:nvSpPr>
          <p:cNvPr id="7" name="TextBox 6"/>
          <p:cNvSpPr txBox="1"/>
          <p:nvPr/>
        </p:nvSpPr>
        <p:spPr>
          <a:xfrm>
            <a:off x="1981200" y="4498032"/>
            <a:ext cx="4378956" cy="461665"/>
          </a:xfrm>
          <a:prstGeom prst="rect">
            <a:avLst/>
          </a:prstGeom>
          <a:noFill/>
        </p:spPr>
        <p:txBody>
          <a:bodyPr wrap="none" rtlCol="0">
            <a:spAutoFit/>
          </a:bodyPr>
          <a:lstStyle/>
          <a:p>
            <a:r>
              <a:rPr lang="en-US" sz="2400" dirty="0" smtClean="0">
                <a:latin typeface="Tahoma" pitchFamily="34" charset="0"/>
                <a:ea typeface="Tahoma" pitchFamily="34" charset="0"/>
                <a:cs typeface="Tahoma" pitchFamily="34" charset="0"/>
              </a:rPr>
              <a:t>background-attachment: fixed;</a:t>
            </a:r>
            <a:endParaRPr lang="en-US" sz="2400"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val="229603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7"/>
          <a:stretch>
            <a:fillRect/>
          </a:stretch>
        </a:blipFill>
        <a:effectLst/>
      </p:bgPr>
    </p:bg>
    <p:spTree>
      <p:nvGrpSpPr>
        <p:cNvPr id="1" name=""/>
        <p:cNvGrpSpPr/>
        <p:nvPr/>
      </p:nvGrpSpPr>
      <p:grpSpPr>
        <a:xfrm>
          <a:off x="0" y="0"/>
          <a:ext cx="0" cy="0"/>
          <a:chOff x="0" y="0"/>
          <a:chExt cx="0" cy="0"/>
        </a:xfrm>
      </p:grpSpPr>
      <p:sp>
        <p:nvSpPr>
          <p:cNvPr id="45" name="Title 44" hidden="1"/>
          <p:cNvSpPr>
            <a:spLocks noGrp="1"/>
          </p:cNvSpPr>
          <p:nvPr>
            <p:ph type="title"/>
          </p:nvPr>
        </p:nvSpPr>
        <p:spPr/>
        <p:txBody>
          <a:bodyPr/>
          <a:lstStyle/>
          <a:p>
            <a:r>
              <a:rPr lang="en-US" dirty="0" smtClean="0"/>
              <a:t>Check Your Understanding</a:t>
            </a:r>
            <a:endParaRPr lang="en-US" dirty="0"/>
          </a:p>
        </p:txBody>
      </p:sp>
      <p:pic>
        <p:nvPicPr>
          <p:cNvPr id="46" name="Picture 45"/>
          <p:cNvPicPr>
            <a:picLocks/>
          </p:cNvPicPr>
          <p:nvPr/>
        </p:nvPicPr>
        <p:blipFill>
          <a:blip r:embed="rId8">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48" name="Picture 47"/>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49" name="Picture 48"/>
          <p:cNvPicPr>
            <a:picLocks/>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50" name="Picture 49"/>
          <p:cNvPicPr>
            <a:picLocks/>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17003527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 name="ARTICULATE_REFERENCE_COUNT" val="2"/>
  <p:tag name="ARTICULATE_REFERENCE_TYPE_1" val="1"/>
  <p:tag name="ARTICULATE_REFERENCE_TITLE_1" val="Week 4, Part 1 Slides"/>
  <p:tag name="ARTICULATE_REFERENCE_1" val="C:\Users\justin.link\Desktop\Strayer\COURSE BUILDS\Summer2012\CIS273-FullBuild\Week4\CIS273_W4_P1.pptx"/>
  <p:tag name="ARTICULATE_REFERENCE_TYPE_2" val="1"/>
  <p:tag name="ARTICULATE_REFERENCE_TITLE_2" val="Week 4, Part 1 Audio Script"/>
  <p:tag name="ARTICULATE_REFERENCE_2" val="C:\Users\justin.link\Desktop\Strayer\COURSE BUILDS\Summer2012\CIS273-FullBuild\Week4\CIS273_W4_P1.doc"/>
  <p:tag name="PRESENTATION_PLAYLIST_COUNT" val="0"/>
  <p:tag name="PRESENTATION_PRESENTER_SLIDE_LEVEL" val="0"/>
  <p:tag name="ARTICULATE_PRESENTER_VERSION" val="6"/>
  <p:tag name="PUBLISH_TITLE" val="CIS273_W4_P1"/>
  <p:tag name="ARTICULATE_PUBLISH_PATH" val="C:\Users\justin.link\Desktop\Strayer\COURSE BUILDS\Summer2012\CIS273-FullBuild\Published_Files"/>
  <p:tag name="ARTICULATE_LOGO" val="Strayer Template Logo_2012.png"/>
  <p:tag name="ARTICULATE_PRESENTER" val="(None selected)"/>
  <p:tag name="ARTICULATE_PRESENTER_GUID" val="9869030842"/>
  <p:tag name="ARTICULATE_LMS" val="0"/>
  <p:tag name="ARTICULATE_TEMPLATE" val="Strayer Player Template_2012"/>
  <p:tag name="ARTICULATE_TEMPLATE_GUID" val="85d51ff1-535d-4149-8349-e56ba8720736"/>
  <p:tag name="LMS_PUBLISH" val="No"/>
  <p:tag name="PRESENTER_PREVIEW_MODE" val="0"/>
  <p:tag name="PRESENTER_PREVIEW_START" val="1"/>
  <p:tag name="PLAYERLOGOHEIGHT" val="205"/>
  <p:tag name="PLAYERLOGOWIDTH" val="400"/>
  <p:tag name="LAUNCHINNEWWINDOW" val="0"/>
  <p:tag name="LASTPUBLISHED" val="C:\Users\justin.link\Desktop\Strayer\COURSE BUILDS\Summer2012\CIS273-FullBuild\Published_Files\CIS273_W4_P1\player.html"/>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1_6.mp3"/>
  <p:tag name="AUDIO_ID" val="261"/>
  <p:tag name="ELAPSEDTIME" val="36.931"/>
  <p:tag name="ARTICULATE_SLIDE_NAV" val="6"/>
  <p:tag name="ARTICULATE_SLIDE_GUID" val="f3fe14c6-bca5-404c-a313-ba102b7eeb06"/>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USTIN~1.LIN\AppData\Local\Temp\articulate\presenter\imgtemp\ZufTPQ99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1_7.mp3"/>
  <p:tag name="AUDIO_ID" val="262"/>
  <p:tag name="ELAPSEDTIME" val="56.628"/>
  <p:tag name="ARTICULATE_SLIDE_NAV" val="7"/>
  <p:tag name="ARTICULATE_SLIDE_GUID" val="e7cb57da-48b6-43a4-a63a-3cca1dc0ba4e"/>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USTIN~1.LIN\AppData\Local\Temp\articulate\presenter\imgtemp\aTVnSm8X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1_8.mp3"/>
  <p:tag name="AUDIO_ID" val="272"/>
  <p:tag name="ELAPSEDTIME" val="64.647"/>
  <p:tag name="ARTICULATE_SLIDE_NAV" val="8"/>
  <p:tag name="ARTICULATE_SLIDE_GUID" val="56702f75-3cce-425b-b6ae-33203038b5f2"/>
</p:tagLst>
</file>

<file path=ppt/tags/tag15.xml><?xml version="1.0" encoding="utf-8"?>
<p:tagLst xmlns:a="http://schemas.openxmlformats.org/drawingml/2006/main" xmlns:r="http://schemas.openxmlformats.org/officeDocument/2006/relationships" xmlns:p="http://schemas.openxmlformats.org/presentationml/2006/main">
  <p:tag name="QUIZMAKER_QUIZ_FILENAME" val="C:\Users\justin.link\Desktop\Strayer\COURSE BUILDS\Summer2012\CIS273-FullBuild\Week4\CheckYourUnderstandingTF_W4_P1_Slide9.quiz"/>
  <p:tag name="QUIZMAKER_QUIZ_SLIDE_ID" val="275"/>
  <p:tag name="OVERRIDE" val="QUIZMAKER_QUIZ_SLIDE"/>
  <p:tag name="QUIZMAKER_QUIZ_TITLE" val="Check Your Understanding"/>
  <p:tag name="AQP_PASS_SCORE" val="80"/>
  <p:tag name="QUIZMAKER_LAST_MODIFY_DATE" val="41107.4218402778"/>
  <p:tag name="ELAPSEDTIME" val="5"/>
  <p:tag name="AQP_TRAP" val="0"/>
  <p:tag name="AQP_PASS_ACTION" val="2"/>
  <p:tag name="AQP_FAIL_ACTION" val="2"/>
  <p:tag name="ARTICULATE_SLIDE_PAUSE" val="1"/>
  <p:tag name="ARTICULATE_NAV_LEVEL" val="1"/>
  <p:tag name="ARTICULATE_PLAYLIST_ID" val="-1"/>
  <p:tag name="ARTICULATE_LOCK_SLIDE" val="0"/>
  <p:tag name="ARTICULATE_SLIDE_NAV" val="9"/>
  <p:tag name="ARTICULATE_SLIDE_GUID" val="4f7e8c48-f811-47e0-8834-0dc105fd83c4"/>
</p:tagLst>
</file>

<file path=ppt/tags/tag16.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17.xml><?xml version="1.0" encoding="utf-8"?>
<p:tagLst xmlns:a="http://schemas.openxmlformats.org/drawingml/2006/main" xmlns:r="http://schemas.openxmlformats.org/officeDocument/2006/relationships" xmlns:p="http://schemas.openxmlformats.org/presentationml/2006/main">
  <p:tag name="ART_QM_A" val="1"/>
</p:tagLst>
</file>

<file path=ppt/tags/tag18.xml><?xml version="1.0" encoding="utf-8"?>
<p:tagLst xmlns:a="http://schemas.openxmlformats.org/drawingml/2006/main" xmlns:r="http://schemas.openxmlformats.org/officeDocument/2006/relationships" xmlns:p="http://schemas.openxmlformats.org/presentationml/2006/main">
  <p:tag name="ART_QM_B" val="1"/>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1_10.mp3"/>
  <p:tag name="AUDIO_ID" val="263"/>
  <p:tag name="ELAPSEDTIME" val="57.255"/>
  <p:tag name="ARTICULATE_SLIDE_NAV" val="10"/>
  <p:tag name="ARTICULATE_SLIDE_GUID" val="e27c2991-d707-42a5-8228-2919c4f48419"/>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USTIN~1.LIN\AppData\Local\Temp\articulate\presenter\imgtemp\G76ycoyf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1_11.mp3"/>
  <p:tag name="AUDIO_ID" val="264"/>
  <p:tag name="ELAPSEDTIME" val="77.212"/>
  <p:tag name="ARTICULATE_SLIDE_NAV" val="11"/>
  <p:tag name="ARTICULATE_SLIDE_GUID" val="1bd9c1d6-57a7-4eab-8793-7a8adac23fd1"/>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1_12.mp3"/>
  <p:tag name="AUDIO_ID" val="266"/>
  <p:tag name="ELAPSEDTIME" val="81.13"/>
  <p:tag name="ARTICULATE_SLIDE_NAV" val="12"/>
  <p:tag name="ARTICULATE_SLIDE_GUID" val="f25c4470-b357-4b17-a174-ee1fe88cac80"/>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USTIN~1.LIN\AppData\Local\Temp\articulate\presenter\imgtemp\dTalN2k0_files\slide0001_image002.png"/>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1_13.mp3"/>
  <p:tag name="AUDIO_ID" val="268"/>
  <p:tag name="ELAPSEDTIME" val="58.247"/>
  <p:tag name="ARTICULATE_SLIDE_NAV" val="13"/>
  <p:tag name="ARTICULATE_SLIDE_GUID" val="7fc741be-a70f-4e52-a51f-d57022052838"/>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USTIN~1.LIN\AppData\Local\Temp\articulate\presenter\imgtemp\Kv8yifSV_files\slide0001_image002.png"/>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1_14.mp3"/>
  <p:tag name="AUDIO_ID" val="270"/>
  <p:tag name="ELAPSEDTIME" val="34.528"/>
  <p:tag name="ARTICULATE_SLIDE_NAV" val="14"/>
  <p:tag name="ARTICULATE_SLIDE_GUID" val="03e1ff9d-329f-4ce1-a9ce-58510e40b1ca"/>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USTIN~1.LIN\AppData\Local\Temp\articulate\presenter\imgtemp\Dv8u44qc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QUIZMAKER_QUIZ_FILENAME" val="C:\Users\justin.link\Desktop\Strayer\COURSE BUILDS\Summer2012\CIS273-FullBuild\Week4\CheckYourUnderstandingTF_W4_P1_Slide15.quiz"/>
  <p:tag name="QUIZMAKER_QUIZ_SLIDE_ID" val="276"/>
  <p:tag name="OVERRIDE" val="QUIZMAKER_QUIZ_SLIDE"/>
  <p:tag name="QUIZMAKER_QUIZ_TITLE" val="Check Your Understanding"/>
  <p:tag name="AQP_PASS_SCORE" val="80"/>
  <p:tag name="AQP_PASS_ACTION" val="2"/>
  <p:tag name="AQP_FAIL_ACTION" val="2"/>
  <p:tag name="QUIZMAKER_LAST_MODIFY_DATE" val="41107.423275463"/>
  <p:tag name="ELAPSEDTIME" val="5"/>
  <p:tag name="AQP_TRAP" val="0"/>
  <p:tag name="ARTICULATE_SLIDE_PAUSE" val="1"/>
  <p:tag name="ARTICULATE_NAV_LEVEL" val="1"/>
  <p:tag name="ARTICULATE_PLAYLIST_ID" val="-1"/>
  <p:tag name="ARTICULATE_LOCK_SLIDE" val="0"/>
  <p:tag name="ARTICULATE_SLIDE_NAV" val="15"/>
  <p:tag name="ARTICULATE_SLIDE_GUID" val="f90ba5f1-f39e-48d8-8afd-8a5f1a87089a"/>
</p:tagLst>
</file>

<file path=ppt/tags/tag31.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32.xml><?xml version="1.0" encoding="utf-8"?>
<p:tagLst xmlns:a="http://schemas.openxmlformats.org/drawingml/2006/main" xmlns:r="http://schemas.openxmlformats.org/officeDocument/2006/relationships" xmlns:p="http://schemas.openxmlformats.org/presentationml/2006/main">
  <p:tag name="ART_QM_A" val="1"/>
</p:tagLst>
</file>

<file path=ppt/tags/tag33.xml><?xml version="1.0" encoding="utf-8"?>
<p:tagLst xmlns:a="http://schemas.openxmlformats.org/drawingml/2006/main" xmlns:r="http://schemas.openxmlformats.org/officeDocument/2006/relationships" xmlns:p="http://schemas.openxmlformats.org/presentationml/2006/main">
  <p:tag name="ART_QM_B" val="1"/>
</p:tagLst>
</file>

<file path=ppt/tags/tag3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1_16.mp3"/>
  <p:tag name="AUDIO_ID" val="274"/>
  <p:tag name="ELAPSEDTIME" val="49.914"/>
  <p:tag name="ARTICULATE_SLIDE_NAV" val="16"/>
  <p:tag name="ARTICULATE_SLIDE_GUID" val="1fd3bb04-269f-4bc7-bf4b-0cf2f92e4c42"/>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Introduction"/>
  <p:tag name="ARTICULATE_SLIDE_PAUSE" val="1"/>
  <p:tag name="ARTICULATE_NAV_LEVEL" val="1"/>
  <p:tag name="ARTICULATE_PLAYLIST_ID" val="-1"/>
  <p:tag name="ARTICULATE_LOCK_SLIDE" val="0"/>
  <p:tag name="AUDIO_IMPORT" val="C:\Users\justin.link\Desktop\Strayer\COURSE BUILDS\Summer2012\CIS273-FullBuild\Week4\CIS273_4\CIS273_4\CIS273_4_1_1.mp3"/>
  <p:tag name="AUDIO_ID" val="256"/>
  <p:tag name="ELAPSEDTIME" val="10.365"/>
  <p:tag name="ARTICULATE_SLIDE_NAV" val="1"/>
  <p:tag name="ARTICULATE_SLIDE_GUID" val="e3461617-d1c6-4eb8-ada5-72b22e0d596a"/>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1_2.mp3"/>
  <p:tag name="AUDIO_ID" val="259"/>
  <p:tag name="ELAPSEDTIME" val="19.821"/>
  <p:tag name="ARTICULATE_SLIDE_NAV" val="2"/>
  <p:tag name="ARTICULATE_SLIDE_GUID" val="076ff398-2077-496b-9ff9-59e9f7a407b7"/>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1_3.mp3"/>
  <p:tag name="AUDIO_ID" val="257"/>
  <p:tag name="ELAPSEDTIME" val="55.896"/>
  <p:tag name="ARTICULATE_SLIDE_NAV" val="3"/>
  <p:tag name="ARTICULATE_SLIDE_GUID" val="31d3214e-bde4-415a-b97d-1fe5fe3058f8"/>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USTIN~1.LIN\AppData\Local\Temp\articulate\presenter\imgtemp\3vfpoKbr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1_4.mp3"/>
  <p:tag name="AUDIO_ID" val="271"/>
  <p:tag name="ELAPSEDTIME" val="44.141"/>
  <p:tag name="ARTICULATE_SLIDE_NAV" val="4"/>
  <p:tag name="ARTICULATE_SLIDE_GUID" val="5b73b4bd-bf55-4d4e-a4a0-f7f13e371997"/>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1_5.mp3"/>
  <p:tag name="AUDIO_ID" val="260"/>
  <p:tag name="ELAPSEDTIME" val="49.757"/>
  <p:tag name="ARTICULATE_SLIDE_NAV" val="5"/>
  <p:tag name="ARTICULATE_SLIDE_GUID" val="e5f600d7-f5ce-4adc-93e5-feba4c8e3c77"/>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 Lecture Template_2012</Template>
  <TotalTime>3107</TotalTime>
  <Words>1644</Words>
  <Application>Microsoft Office PowerPoint</Application>
  <PresentationFormat>On-screen Show (4:3)</PresentationFormat>
  <Paragraphs>196</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Strayer Lecture Template_2012</vt:lpstr>
      <vt:lpstr>CIS 273 Web Design and Development</vt:lpstr>
      <vt:lpstr>Topics</vt:lpstr>
      <vt:lpstr>Set Display Properties</vt:lpstr>
      <vt:lpstr>The Box Model</vt:lpstr>
      <vt:lpstr>Creating a Reset Style Sheet</vt:lpstr>
      <vt:lpstr>Defining a Background Image</vt:lpstr>
      <vt:lpstr>Setting Background Image Properties</vt:lpstr>
      <vt:lpstr>Positioning Background Images</vt:lpstr>
      <vt:lpstr>Check Your Understanding</vt:lpstr>
      <vt:lpstr>Browser Extension Styles</vt:lpstr>
      <vt:lpstr>Exploring Layout Styles</vt:lpstr>
      <vt:lpstr>Fixed &amp; Fluid Layouts</vt:lpstr>
      <vt:lpstr>Elastic Layouts</vt:lpstr>
      <vt:lpstr>Float Elements</vt:lpstr>
      <vt:lpstr>Check Your Understanding</vt:lpstr>
      <vt:lpstr>Summary</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273 Web Design and Development</dc:title>
  <dc:creator>Tzipora Katz</dc:creator>
  <cp:lastModifiedBy>admin</cp:lastModifiedBy>
  <cp:revision>113</cp:revision>
  <dcterms:created xsi:type="dcterms:W3CDTF">2012-05-29T01:01:13Z</dcterms:created>
  <dcterms:modified xsi:type="dcterms:W3CDTF">2012-07-17T14:51:53Z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GUID">
    <vt:lpwstr>4E6FB3CD-1C05-44B4-9ACB-42976C987605</vt:lpwstr>
  </property>
  <property fmtid="{D5CDD505-2E9C-101B-9397-08002B2CF9AE}" pid="4" name="ArticulatePath">
    <vt:lpwstr>CIS273_W4_P1</vt:lpwstr>
  </property>
  <property fmtid="{D5CDD505-2E9C-101B-9397-08002B2CF9AE}" pid="5" name="ArticulateProjectFull">
    <vt:lpwstr>C:\Users\justin.link\Desktop\Strayer\COURSE BUILDS\Summer2012\CIS273-FullBuild\Week4\CIS273_W4_P1.ppta</vt:lpwstr>
  </property>
</Properties>
</file>