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tags/tag4.xml" ContentType="application/vnd.openxmlformats-officedocument.presentationml.tags+xml"/>
  <Override PartName="/ppt/notesSlides/notesSlide1.xml" ContentType="application/vnd.openxmlformats-officedocument.presentationml.notesSlide+xml"/>
  <Override PartName="/ppt/tags/tag5.xml" ContentType="application/vnd.openxmlformats-officedocument.presentationml.tags+xml"/>
  <Override PartName="/ppt/notesSlides/notesSlide2.xml" ContentType="application/vnd.openxmlformats-officedocument.presentationml.notesSlide+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notesSlides/notesSlide4.xml" ContentType="application/vnd.openxmlformats-officedocument.presentationml.notesSlide+xml"/>
  <Override PartName="/ppt/tags/tag8.xml" ContentType="application/vnd.openxmlformats-officedocument.presentationml.tags+xml"/>
  <Override PartName="/ppt/notesSlides/notesSlide5.xml" ContentType="application/vnd.openxmlformats-officedocument.presentationml.notesSlide+xml"/>
  <Override PartName="/ppt/tags/tag9.xml" ContentType="application/vnd.openxmlformats-officedocument.presentationml.tags+xml"/>
  <Override PartName="/ppt/notesSlides/notesSlide6.xml" ContentType="application/vnd.openxmlformats-officedocument.presentationml.notesSlide+xml"/>
  <Override PartName="/ppt/tags/tag10.xml" ContentType="application/vnd.openxmlformats-officedocument.presentationml.tags+xml"/>
  <Override PartName="/ppt/notesSlides/notesSlide7.xml" ContentType="application/vnd.openxmlformats-officedocument.presentationml.notesSlide+xml"/>
  <Override PartName="/ppt/tags/tag11.xml" ContentType="application/vnd.openxmlformats-officedocument.presentationml.tags+xml"/>
  <Override PartName="/ppt/notesSlides/notesSlide8.xml" ContentType="application/vnd.openxmlformats-officedocument.presentationml.notesSlide+xml"/>
  <Override PartName="/ppt/tags/tag12.xml" ContentType="application/vnd.openxmlformats-officedocument.presentationml.tags+xml"/>
  <Override PartName="/ppt/notesSlides/notesSlide9.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9" r:id="rId3"/>
    <p:sldId id="257" r:id="rId4"/>
    <p:sldId id="275" r:id="rId5"/>
    <p:sldId id="276" r:id="rId6"/>
    <p:sldId id="277" r:id="rId7"/>
    <p:sldId id="260" r:id="rId8"/>
    <p:sldId id="278" r:id="rId9"/>
    <p:sldId id="261" r:id="rId10"/>
    <p:sldId id="279" r:id="rId11"/>
    <p:sldId id="269" r:id="rId12"/>
  </p:sldIdLst>
  <p:sldSz cx="9144000" cy="6858000" type="screen4x3"/>
  <p:notesSz cx="6858000" cy="9144000"/>
  <p:custDataLst>
    <p:tags r:id="rId1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0046" autoAdjust="0"/>
  </p:normalViewPr>
  <p:slideViewPr>
    <p:cSldViewPr>
      <p:cViewPr varScale="1">
        <p:scale>
          <a:sx n="82" d="100"/>
          <a:sy n="82" d="100"/>
        </p:scale>
        <p:origin x="-1818" y="-78"/>
      </p:cViewPr>
      <p:guideLst>
        <p:guide orient="horz" pos="2160"/>
        <p:guide pos="2880"/>
      </p:guideLst>
    </p:cSldViewPr>
  </p:slideViewPr>
  <p:notesTextViewPr>
    <p:cViewPr>
      <p:scale>
        <a:sx n="1" d="1"/>
        <a:sy n="1" d="1"/>
      </p:scale>
      <p:origin x="0" y="0"/>
    </p:cViewPr>
  </p:notesTextViewPr>
  <p:sorterViewPr>
    <p:cViewPr>
      <p:scale>
        <a:sx n="100" d="100"/>
        <a:sy n="100" d="100"/>
      </p:scale>
      <p:origin x="0" y="76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8DFD9EE-6932-4203-9122-8EB8680B9CD4}" type="datetimeFigureOut">
              <a:rPr lang="en-US" smtClean="0"/>
              <a:pPr/>
              <a:t>7/17/2012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50220F3-EBCE-4D22-9A41-3EED5F6067A8}" type="slidenum">
              <a:rPr lang="en-US" smtClean="0"/>
              <a:pPr/>
              <a:t>‹#›</a:t>
            </a:fld>
            <a:endParaRPr lang="en-US" dirty="0"/>
          </a:p>
        </p:txBody>
      </p:sp>
    </p:spTree>
    <p:extLst>
      <p:ext uri="{BB962C8B-B14F-4D97-AF65-F5344CB8AC3E}">
        <p14:creationId xmlns:p14="http://schemas.microsoft.com/office/powerpoint/2010/main" val="5605497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Welcome to Web Design and Development. In this lesson will discuss creating page layouts with CSS.</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Next slide.</a:t>
            </a:r>
          </a:p>
          <a:p>
            <a:r>
              <a:rPr lang="en-US" sz="1200" kern="1200" dirty="0" smtClean="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50220F3-EBCE-4D22-9A41-3EED5F6067A8}" type="slidenum">
              <a:rPr lang="en-US" smtClean="0"/>
              <a:pPr/>
              <a:t>1</a:t>
            </a:fld>
            <a:endParaRPr lang="en-US" dirty="0"/>
          </a:p>
        </p:txBody>
      </p:sp>
    </p:spTree>
    <p:extLst>
      <p:ext uri="{BB962C8B-B14F-4D97-AF65-F5344CB8AC3E}">
        <p14:creationId xmlns:p14="http://schemas.microsoft.com/office/powerpoint/2010/main" val="4804060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We have reached the end of this lesson.  Let’s take a look at what we’ve covered.</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We started our discussion by examining how to set your margins and padding for elements on your pages. We quickly discovered that this is an easy way to add white space to pages.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Then we examined how to apply different border styles which creates visual interest and another layer of how to separate your content. </a:t>
            </a:r>
          </a:p>
          <a:p>
            <a:r>
              <a:rPr lang="en-US" sz="1200" kern="1200" dirty="0" smtClean="0">
                <a:solidFill>
                  <a:schemeClr val="tx1"/>
                </a:solidFill>
                <a:effectLst/>
                <a:latin typeface="+mn-lt"/>
                <a:ea typeface="+mn-ea"/>
                <a:cs typeface="+mn-cs"/>
              </a:rPr>
              <a:t>Then we examined how to add rounded corners to our pages to avoid having everything look boxy.</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Finally, we looked at ways to add up the widths of all our elements so that everything fits on the page the way we envisioned them.</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This completes this lesson.</a:t>
            </a:r>
          </a:p>
          <a:p>
            <a:r>
              <a:rPr lang="en-US" sz="1200" kern="1200" dirty="0" smtClean="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50220F3-EBCE-4D22-9A41-3EED5F6067A8}" type="slidenum">
              <a:rPr lang="en-US" smtClean="0"/>
              <a:pPr/>
              <a:t>11</a:t>
            </a:fld>
            <a:endParaRPr lang="en-US" dirty="0"/>
          </a:p>
        </p:txBody>
      </p:sp>
    </p:spTree>
    <p:extLst>
      <p:ext uri="{BB962C8B-B14F-4D97-AF65-F5344CB8AC3E}">
        <p14:creationId xmlns:p14="http://schemas.microsoft.com/office/powerpoint/2010/main" val="31609865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following topics will be covered in this lesson:</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Setting Margins and Padding;</a:t>
            </a:r>
          </a:p>
          <a:p>
            <a:r>
              <a:rPr lang="en-US" sz="1200" kern="1200" dirty="0" smtClean="0">
                <a:solidFill>
                  <a:schemeClr val="tx1"/>
                </a:solidFill>
                <a:effectLst/>
                <a:latin typeface="+mn-lt"/>
                <a:ea typeface="+mn-ea"/>
                <a:cs typeface="+mn-cs"/>
              </a:rPr>
              <a:t>Working with Borders;</a:t>
            </a:r>
          </a:p>
          <a:p>
            <a:r>
              <a:rPr lang="en-US" sz="1200" kern="1200" dirty="0" smtClean="0">
                <a:solidFill>
                  <a:schemeClr val="tx1"/>
                </a:solidFill>
                <a:effectLst/>
                <a:latin typeface="+mn-lt"/>
                <a:ea typeface="+mn-ea"/>
                <a:cs typeface="+mn-cs"/>
              </a:rPr>
              <a:t>Creating Rounded Corners; and</a:t>
            </a:r>
          </a:p>
          <a:p>
            <a:r>
              <a:rPr lang="en-US" sz="1200" kern="1200" dirty="0" smtClean="0">
                <a:solidFill>
                  <a:schemeClr val="tx1"/>
                </a:solidFill>
                <a:effectLst/>
                <a:latin typeface="+mn-lt"/>
                <a:ea typeface="+mn-ea"/>
                <a:cs typeface="+mn-cs"/>
              </a:rPr>
              <a:t>Managing Your Layout.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Next slide.</a:t>
            </a:r>
          </a:p>
          <a:p>
            <a:r>
              <a:rPr lang="en-US" sz="1200" kern="1200" dirty="0" smtClean="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50220F3-EBCE-4D22-9A41-3EED5F6067A8}" type="slidenum">
              <a:rPr lang="en-US" smtClean="0"/>
              <a:pPr/>
              <a:t>2</a:t>
            </a:fld>
            <a:endParaRPr lang="en-US" dirty="0"/>
          </a:p>
        </p:txBody>
      </p:sp>
    </p:spTree>
    <p:extLst>
      <p:ext uri="{BB962C8B-B14F-4D97-AF65-F5344CB8AC3E}">
        <p14:creationId xmlns:p14="http://schemas.microsoft.com/office/powerpoint/2010/main" val="16248534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When we looked at the Box Model we learned that there are margins that surround elements on our pages. In this slide we will explore how to set those margins for visual appeal and to help the flow of information on our pages. Since this is a box, we have the ability to address all four sides independently of each other. As the code syntax examples demonstrates, we can select each side and add a different length as our needs dictate. The length is usually expressed in pixels.</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As our slide shows, you can write the code with differences for each side; you can do this one side at a time, include all four sides in one expression and they apply as the syntax at the top shows. If you only enter one value then that is applied to all four sides.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It is important to know that you can apply margins to elements such as a heading level as shown here or to your body and that will effect the entire page’s margins. This is a very good way to add white space and readability to your pages.</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Next Slide.</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50220F3-EBCE-4D22-9A41-3EED5F6067A8}" type="slidenum">
              <a:rPr lang="en-US" smtClean="0"/>
              <a:pPr/>
              <a:t>3</a:t>
            </a:fld>
            <a:endParaRPr lang="en-US" dirty="0"/>
          </a:p>
        </p:txBody>
      </p:sp>
    </p:spTree>
    <p:extLst>
      <p:ext uri="{BB962C8B-B14F-4D97-AF65-F5344CB8AC3E}">
        <p14:creationId xmlns:p14="http://schemas.microsoft.com/office/powerpoint/2010/main" val="31568022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To set your padding, which is the space between your content and your margins, you will use the same syntax as you did for your margins. You can address each side or all the sides at once.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Something to keep in mind is that there can be too much of a good thing. If you’re adding lots of space for your margins, be sure that the padding does not display your content with so much space that you lose continuity and a cohesive look on your pages. You still want your visitors to see what content belongs together. There are no rules that say you must add this spacing to each possible element, experimenting with how each changes the feeling on your pages will be your best guide.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Another aspect to consider is to add a negative value to your spacing. All heading levels have the look of a double space in a Word document. By adding a negative pixel value you can make elements appear closer than their default settings. Once again, experimentation and your eyes will become your best guides.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Next slide.</a:t>
            </a:r>
          </a:p>
          <a:p>
            <a:r>
              <a:rPr lang="en-US" sz="1200" kern="1200" dirty="0" smtClean="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50220F3-EBCE-4D22-9A41-3EED5F6067A8}" type="slidenum">
              <a:rPr lang="en-US" smtClean="0"/>
              <a:pPr/>
              <a:t>4</a:t>
            </a:fld>
            <a:endParaRPr lang="en-US" dirty="0"/>
          </a:p>
        </p:txBody>
      </p:sp>
    </p:spTree>
    <p:extLst>
      <p:ext uri="{BB962C8B-B14F-4D97-AF65-F5344CB8AC3E}">
        <p14:creationId xmlns:p14="http://schemas.microsoft.com/office/powerpoint/2010/main" val="12444078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By now it’s becoming clear that the pattern of our syntax remains constant. We address the border, the location, and the property. The value we use is compatible with the property. Lengths as we’ve already seen are usually expressed in pixels. Colors can be expressed using the named color, the hex values or rgb values. Most designers use the first two options. </a:t>
            </a:r>
          </a:p>
          <a:p>
            <a:r>
              <a:rPr lang="en-US" sz="1200" kern="1200" dirty="0" smtClean="0">
                <a:solidFill>
                  <a:schemeClr val="tx1"/>
                </a:solidFill>
                <a:effectLst/>
                <a:latin typeface="+mn-lt"/>
                <a:ea typeface="+mn-ea"/>
                <a:cs typeface="+mn-cs"/>
              </a:rPr>
              <a:t>The question remaining deals with what styles can we add to our borders? In the next slide we’ll see some illustrations of different styles in action. Remember that here as in so many other instances, not all browsers support all possible styles so you will always need to check your pages in different browsers to be sure your visitors are seeing what you intended. </a:t>
            </a:r>
          </a:p>
          <a:p>
            <a:r>
              <a:rPr lang="en-US" sz="1200" kern="1200" dirty="0" smtClean="0">
                <a:solidFill>
                  <a:schemeClr val="tx1"/>
                </a:solidFill>
                <a:effectLst/>
                <a:latin typeface="+mn-lt"/>
                <a:ea typeface="+mn-ea"/>
                <a:cs typeface="+mn-cs"/>
              </a:rPr>
              <a:t>Next slide. </a:t>
            </a:r>
          </a:p>
          <a:p>
            <a:r>
              <a:rPr lang="en-US" sz="1200" kern="1200" dirty="0" smtClean="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50220F3-EBCE-4D22-9A41-3EED5F6067A8}" type="slidenum">
              <a:rPr lang="en-US" smtClean="0"/>
              <a:pPr/>
              <a:t>5</a:t>
            </a:fld>
            <a:endParaRPr lang="en-US" dirty="0"/>
          </a:p>
        </p:txBody>
      </p:sp>
    </p:spTree>
    <p:extLst>
      <p:ext uri="{BB962C8B-B14F-4D97-AF65-F5344CB8AC3E}">
        <p14:creationId xmlns:p14="http://schemas.microsoft.com/office/powerpoint/2010/main" val="20461307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In viewing these examples you can clearly see that by adding a style to your borders you are able to change the underlying message of the content. For example, adding a border style that is dashed could be a nice way of pointing out a coupon that your visitors might cut out after printing your page. The outset style can appear like a button; this is an interesting technique for your navigational elements. Then you could change outset to inset for the hover pseudo class and create the illusion of movement on the page. Add some color to the mix and the possibilities are almost endless. </a:t>
            </a:r>
          </a:p>
          <a:p>
            <a:r>
              <a:rPr lang="en-US" sz="1200" kern="1200" dirty="0" smtClean="0">
                <a:solidFill>
                  <a:schemeClr val="tx1"/>
                </a:solidFill>
                <a:effectLst/>
                <a:latin typeface="+mn-lt"/>
                <a:ea typeface="+mn-ea"/>
                <a:cs typeface="+mn-cs"/>
              </a:rPr>
              <a:t>Next slide.</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50220F3-EBCE-4D22-9A41-3EED5F6067A8}" type="slidenum">
              <a:rPr lang="en-US" smtClean="0"/>
              <a:pPr/>
              <a:t>6</a:t>
            </a:fld>
            <a:endParaRPr lang="en-US" dirty="0"/>
          </a:p>
        </p:txBody>
      </p:sp>
    </p:spTree>
    <p:extLst>
      <p:ext uri="{BB962C8B-B14F-4D97-AF65-F5344CB8AC3E}">
        <p14:creationId xmlns:p14="http://schemas.microsoft.com/office/powerpoint/2010/main" val="37816864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Square borders are the default setting but they can become boring. The ability to add a rounded corner can soften your pages and CSS3 supports this easily with the assistance of a little math. The math involved is the radius of the hypothetical circle around your element or three hundred sixty degrees. You’ll want to always be sure your totals add up to three hundred sixty not more and not less. A single radius entered will keep everything the same whereas two values entered will effect the opposite corners: the top left and bottom right and then the second value will be applied to the remaining two corners. </a:t>
            </a:r>
          </a:p>
          <a:p>
            <a:r>
              <a:rPr lang="en-US" sz="1200" kern="1200" dirty="0" smtClean="0">
                <a:solidFill>
                  <a:schemeClr val="tx1"/>
                </a:solidFill>
                <a:effectLst/>
                <a:latin typeface="+mn-lt"/>
                <a:ea typeface="+mn-ea"/>
                <a:cs typeface="+mn-cs"/>
              </a:rPr>
              <a:t>Elongating your corners requires the addition of horizontal and vertical values. The illustration in our slide shows how this variation adds a different layer of visual interest. </a:t>
            </a:r>
          </a:p>
          <a:p>
            <a:r>
              <a:rPr lang="en-US" sz="1200" kern="1200" dirty="0" smtClean="0">
                <a:solidFill>
                  <a:schemeClr val="tx1"/>
                </a:solidFill>
                <a:effectLst/>
                <a:latin typeface="+mn-lt"/>
                <a:ea typeface="+mn-ea"/>
                <a:cs typeface="+mn-cs"/>
              </a:rPr>
              <a:t>Next slide.</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50220F3-EBCE-4D22-9A41-3EED5F6067A8}" type="slidenum">
              <a:rPr lang="en-US" smtClean="0"/>
              <a:pPr/>
              <a:t>7</a:t>
            </a:fld>
            <a:endParaRPr lang="en-US" dirty="0"/>
          </a:p>
        </p:txBody>
      </p:sp>
    </p:spTree>
    <p:extLst>
      <p:ext uri="{BB962C8B-B14F-4D97-AF65-F5344CB8AC3E}">
        <p14:creationId xmlns:p14="http://schemas.microsoft.com/office/powerpoint/2010/main" val="7232544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Browser extensions are necessary for older versions of browsers. This illustration gives a good visual in understanding both how the extensions are applied and what the corners will look like. The good news for designers is that the newer versions of Firefox and Safari support the CSS3 syntax so you’ll only need to be concerned with the extensions for older browsers. </a:t>
            </a:r>
          </a:p>
          <a:p>
            <a:r>
              <a:rPr lang="en-US" sz="1200" kern="1200" dirty="0" smtClean="0">
                <a:solidFill>
                  <a:schemeClr val="tx1"/>
                </a:solidFill>
                <a:effectLst/>
                <a:latin typeface="+mn-lt"/>
                <a:ea typeface="+mn-ea"/>
                <a:cs typeface="+mn-cs"/>
              </a:rPr>
              <a:t>If you do not use the extensions the browsers will display differently although most will simply show a square border for your elements. </a:t>
            </a:r>
          </a:p>
          <a:p>
            <a:r>
              <a:rPr lang="en-US" sz="1200" kern="1200" dirty="0" smtClean="0">
                <a:solidFill>
                  <a:schemeClr val="tx1"/>
                </a:solidFill>
                <a:effectLst/>
                <a:latin typeface="+mn-lt"/>
                <a:ea typeface="+mn-ea"/>
                <a:cs typeface="+mn-cs"/>
              </a:rPr>
              <a:t>Next slide.</a:t>
            </a:r>
          </a:p>
          <a:p>
            <a:r>
              <a:rPr lang="en-US" sz="1200" kern="1200" dirty="0" smtClean="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50220F3-EBCE-4D22-9A41-3EED5F6067A8}" type="slidenum">
              <a:rPr lang="en-US" smtClean="0"/>
              <a:pPr/>
              <a:t>8</a:t>
            </a:fld>
            <a:endParaRPr lang="en-US" dirty="0"/>
          </a:p>
        </p:txBody>
      </p:sp>
    </p:spTree>
    <p:extLst>
      <p:ext uri="{BB962C8B-B14F-4D97-AF65-F5344CB8AC3E}">
        <p14:creationId xmlns:p14="http://schemas.microsoft.com/office/powerpoint/2010/main" val="18711414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When you are working on your layout don’t forget to add together the width of all of your elements on the page. This is most noticeable for pages that are using different sections with positioning to create a look and feel of a newsletter or printed material.</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One technique to help you reduce the overall size of divisions on your page is to set your padding on the left and right sides to zero and use your margins to help control your spacing. Remember when you’re adding up all the different parts that you have to account for all four sides and it can become very confusing.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Another way to help you think through the process is draw out your storyboard for the page on graph paper adding the padding and margins as necessary. Then you’ll need to decide on the maximum width of your page beforehand but the graph paper makes it easy to see how the pieces all come together.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Next slide.</a:t>
            </a:r>
          </a:p>
          <a:p>
            <a:r>
              <a:rPr lang="en-US" sz="1200" kern="1200" dirty="0" smtClean="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50220F3-EBCE-4D22-9A41-3EED5F6067A8}" type="slidenum">
              <a:rPr lang="en-US" smtClean="0"/>
              <a:pPr/>
              <a:t>9</a:t>
            </a:fld>
            <a:endParaRPr lang="en-US" dirty="0"/>
          </a:p>
        </p:txBody>
      </p:sp>
    </p:spTree>
    <p:extLst>
      <p:ext uri="{BB962C8B-B14F-4D97-AF65-F5344CB8AC3E}">
        <p14:creationId xmlns:p14="http://schemas.microsoft.com/office/powerpoint/2010/main" val="32670779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0" name="Picture 9"/>
          <p:cNvPicPr>
            <a:picLocks noChangeAspect="1"/>
          </p:cNvPicPr>
          <p:nvPr userDrawn="1">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Title 1"/>
          <p:cNvSpPr>
            <a:spLocks noGrp="1"/>
          </p:cNvSpPr>
          <p:nvPr>
            <p:ph type="ctrTitle" hasCustomPrompt="1"/>
          </p:nvPr>
        </p:nvSpPr>
        <p:spPr>
          <a:xfrm>
            <a:off x="1828800" y="4143375"/>
            <a:ext cx="7162800" cy="1190625"/>
          </a:xfrm>
        </p:spPr>
        <p:txBody>
          <a:bodyPr anchor="b">
            <a:noAutofit/>
          </a:bodyPr>
          <a:lstStyle>
            <a:lvl1pPr>
              <a:defRPr sz="2800">
                <a:solidFill>
                  <a:schemeClr val="bg1"/>
                </a:solidFill>
                <a:latin typeface="Myriad Pro" pitchFamily="34" charset="0"/>
              </a:defRPr>
            </a:lvl1pPr>
          </a:lstStyle>
          <a:p>
            <a:r>
              <a:rPr lang="en-US" dirty="0" smtClean="0"/>
              <a:t>Course Name</a:t>
            </a:r>
            <a:br>
              <a:rPr lang="en-US" dirty="0" smtClean="0"/>
            </a:br>
            <a:r>
              <a:rPr lang="en-US" dirty="0" smtClean="0"/>
              <a:t>Course ID</a:t>
            </a:r>
            <a:endParaRPr lang="en-US" dirty="0"/>
          </a:p>
        </p:txBody>
      </p:sp>
      <p:sp>
        <p:nvSpPr>
          <p:cNvPr id="12" name="Subtitle 2"/>
          <p:cNvSpPr>
            <a:spLocks noGrp="1"/>
          </p:cNvSpPr>
          <p:nvPr>
            <p:ph type="subTitle" idx="1" hasCustomPrompt="1"/>
          </p:nvPr>
        </p:nvSpPr>
        <p:spPr>
          <a:xfrm>
            <a:off x="1828800" y="5638800"/>
            <a:ext cx="7162800" cy="914400"/>
          </a:xfrm>
        </p:spPr>
        <p:txBody>
          <a:bodyPr>
            <a:normAutofit/>
          </a:bodyPr>
          <a:lstStyle>
            <a:lvl1pPr marL="0" indent="0" algn="ctr">
              <a:buNone/>
              <a:defRPr sz="2400">
                <a:solidFill>
                  <a:schemeClr val="bg1"/>
                </a:solidFill>
                <a:latin typeface="Myriad Pro"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Lecture Title</a:t>
            </a:r>
            <a:endParaRPr lang="en-US" dirty="0"/>
          </a:p>
        </p:txBody>
      </p:sp>
    </p:spTree>
    <p:extLst>
      <p:ext uri="{BB962C8B-B14F-4D97-AF65-F5344CB8AC3E}">
        <p14:creationId xmlns:p14="http://schemas.microsoft.com/office/powerpoint/2010/main" val="1647345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Picture 6"/>
          <p:cNvPicPr>
            <a:picLocks noChangeAspect="1"/>
          </p:cNvPicPr>
          <p:nvPr userDrawn="1">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8" name="Title 1"/>
          <p:cNvSpPr>
            <a:spLocks noGrp="1"/>
          </p:cNvSpPr>
          <p:nvPr>
            <p:ph type="title"/>
          </p:nvPr>
        </p:nvSpPr>
        <p:spPr>
          <a:xfrm>
            <a:off x="457200" y="0"/>
            <a:ext cx="8229600" cy="838200"/>
          </a:xfrm>
        </p:spPr>
        <p:txBody>
          <a:bodyPr>
            <a:normAutofit/>
          </a:bodyPr>
          <a:lstStyle>
            <a:lvl1pPr>
              <a:defRPr sz="3600" b="0">
                <a:solidFill>
                  <a:schemeClr val="bg1"/>
                </a:solidFill>
                <a:latin typeface="Myriad Pro" pitchFamily="34" charset="0"/>
                <a:cs typeface="Arial" pitchFamily="34" charset="0"/>
              </a:defRPr>
            </a:lvl1pPr>
          </a:lstStyle>
          <a:p>
            <a:r>
              <a:rPr lang="en-US" smtClean="0"/>
              <a:t>Click to edit Master title style</a:t>
            </a:r>
            <a:endParaRPr lang="en-US" dirty="0"/>
          </a:p>
        </p:txBody>
      </p:sp>
      <p:sp>
        <p:nvSpPr>
          <p:cNvPr id="9" name="Content Placeholder 2"/>
          <p:cNvSpPr>
            <a:spLocks noGrp="1"/>
          </p:cNvSpPr>
          <p:nvPr>
            <p:ph idx="1"/>
          </p:nvPr>
        </p:nvSpPr>
        <p:spPr>
          <a:xfrm>
            <a:off x="457200" y="1600200"/>
            <a:ext cx="8229600" cy="4525963"/>
          </a:xfrm>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37260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7356F26-5741-4E88-993B-7A0E51CA2BD7}" type="datetimeFigureOut">
              <a:rPr lang="en-US" smtClean="0"/>
              <a:pPr/>
              <a:t>7/17/2012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1179E6B-75F7-4852-BEC9-333ACD162558}" type="slidenum">
              <a:rPr lang="en-US" smtClean="0"/>
              <a:pPr/>
              <a:t>‹#›</a:t>
            </a:fld>
            <a:endParaRPr lang="en-US" dirty="0"/>
          </a:p>
        </p:txBody>
      </p:sp>
    </p:spTree>
    <p:extLst>
      <p:ext uri="{BB962C8B-B14F-4D97-AF65-F5344CB8AC3E}">
        <p14:creationId xmlns:p14="http://schemas.microsoft.com/office/powerpoint/2010/main" val="85507865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356F26-5741-4E88-993B-7A0E51CA2BD7}" type="datetimeFigureOut">
              <a:rPr lang="en-US" smtClean="0"/>
              <a:pPr/>
              <a:t>7/17/2012</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179E6B-75F7-4852-BEC9-333ACD162558}" type="slidenum">
              <a:rPr lang="en-US" smtClean="0"/>
              <a:pPr/>
              <a:t>‹#›</a:t>
            </a:fld>
            <a:endParaRPr lang="en-US" dirty="0"/>
          </a:p>
        </p:txBody>
      </p:sp>
    </p:spTree>
    <p:extLst>
      <p:ext uri="{BB962C8B-B14F-4D97-AF65-F5344CB8AC3E}">
        <p14:creationId xmlns:p14="http://schemas.microsoft.com/office/powerpoint/2010/main" val="37818637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4.xml"/></Relationships>
</file>

<file path=ppt/slides/_rels/slide10.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15.xml"/><Relationship Id="rId7" Type="http://schemas.openxmlformats.org/officeDocument/2006/relationships/image" Target="../media/image8.png"/><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image" Target="../media/image7.jpg"/><Relationship Id="rId5" Type="http://schemas.openxmlformats.org/officeDocument/2006/relationships/slideLayout" Target="../slideLayouts/slideLayout3.xml"/><Relationship Id="rId10" Type="http://schemas.openxmlformats.org/officeDocument/2006/relationships/image" Target="../media/image11.png"/><Relationship Id="rId4" Type="http://schemas.openxmlformats.org/officeDocument/2006/relationships/tags" Target="../tags/tag16.xml"/><Relationship Id="rId9"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10.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5.gif"/></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CIS 273</a:t>
            </a:r>
            <a:br>
              <a:rPr lang="en-US" dirty="0" smtClean="0"/>
            </a:br>
            <a:r>
              <a:rPr lang="en-US" dirty="0" smtClean="0"/>
              <a:t>Web Design and Development</a:t>
            </a:r>
            <a:endParaRPr lang="en-US" dirty="0"/>
          </a:p>
        </p:txBody>
      </p:sp>
      <p:sp>
        <p:nvSpPr>
          <p:cNvPr id="5" name="Subtitle 4"/>
          <p:cNvSpPr>
            <a:spLocks noGrp="1"/>
          </p:cNvSpPr>
          <p:nvPr>
            <p:ph type="subTitle" idx="1"/>
          </p:nvPr>
        </p:nvSpPr>
        <p:spPr/>
        <p:txBody>
          <a:bodyPr/>
          <a:lstStyle/>
          <a:p>
            <a:r>
              <a:rPr lang="en-US" dirty="0" smtClean="0"/>
              <a:t>Creating Page Layouts with CSS</a:t>
            </a:r>
            <a:endParaRPr lang="en-US" dirty="0"/>
          </a:p>
        </p:txBody>
      </p:sp>
    </p:spTree>
    <p:custDataLst>
      <p:tags r:id="rId1"/>
    </p:custDataLst>
    <p:extLst>
      <p:ext uri="{BB962C8B-B14F-4D97-AF65-F5344CB8AC3E}">
        <p14:creationId xmlns:p14="http://schemas.microsoft.com/office/powerpoint/2010/main" val="334148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bg>
      <p:bgPr>
        <a:blipFill>
          <a:blip r:embed="rId6"/>
          <a:stretch>
            <a:fillRect/>
          </a:stretch>
        </a:blipFill>
        <a:effectLst/>
      </p:bgPr>
    </p:bg>
    <p:spTree>
      <p:nvGrpSpPr>
        <p:cNvPr id="1" name=""/>
        <p:cNvGrpSpPr/>
        <p:nvPr/>
      </p:nvGrpSpPr>
      <p:grpSpPr>
        <a:xfrm>
          <a:off x="0" y="0"/>
          <a:ext cx="0" cy="0"/>
          <a:chOff x="0" y="0"/>
          <a:chExt cx="0" cy="0"/>
        </a:xfrm>
      </p:grpSpPr>
      <p:sp>
        <p:nvSpPr>
          <p:cNvPr id="27" name="Title 26" hidden="1"/>
          <p:cNvSpPr>
            <a:spLocks noGrp="1"/>
          </p:cNvSpPr>
          <p:nvPr>
            <p:ph type="title"/>
          </p:nvPr>
        </p:nvSpPr>
        <p:spPr/>
        <p:txBody>
          <a:bodyPr/>
          <a:lstStyle/>
          <a:p>
            <a:r>
              <a:rPr lang="en-US" dirty="0" smtClean="0"/>
              <a:t>Check Your Understanding</a:t>
            </a:r>
            <a:endParaRPr lang="en-US" dirty="0"/>
          </a:p>
        </p:txBody>
      </p:sp>
      <p:pic>
        <p:nvPicPr>
          <p:cNvPr id="28" name="Picture 27"/>
          <p:cNvPicPr>
            <a:picLocks/>
          </p:cNvPicPr>
          <p:nvPr/>
        </p:nvPicPr>
        <p:blipFill>
          <a:blip r:embed="rId7">
            <a:extLst>
              <a:ext uri="{28A0092B-C50C-407E-A947-70E740481C1C}">
                <a14:useLocalDpi xmlns:a14="http://schemas.microsoft.com/office/drawing/2010/main" val="0"/>
              </a:ext>
            </a:extLst>
          </a:blip>
          <a:stretch>
            <a:fillRect/>
          </a:stretch>
        </p:blipFill>
        <p:spPr>
          <a:xfrm>
            <a:off x="0" y="5588000"/>
            <a:ext cx="9144000" cy="1270000"/>
          </a:xfrm>
          <a:prstGeom prst="rect">
            <a:avLst/>
          </a:prstGeom>
        </p:spPr>
      </p:pic>
      <p:pic>
        <p:nvPicPr>
          <p:cNvPr id="30" name="Picture 29"/>
          <p:cNvPicPr>
            <a:picLocks/>
          </p:cNvPicPr>
          <p:nvPr>
            <p:custDataLst>
              <p:tags r:id="rId2"/>
            </p:custDataLst>
          </p:nvPr>
        </p:nvPicPr>
        <p:blipFill>
          <a:blip r:embed="rId8" cstate="print">
            <a:extLst>
              <a:ext uri="{28A0092B-C50C-407E-A947-70E740481C1C}">
                <a14:useLocalDpi xmlns:a14="http://schemas.microsoft.com/office/drawing/2010/main" val="0"/>
              </a:ext>
            </a:extLst>
          </a:blip>
          <a:stretch>
            <a:fillRect/>
          </a:stretch>
        </p:blipFill>
        <p:spPr>
          <a:xfrm>
            <a:off x="63500" y="5579058"/>
            <a:ext cx="5740400" cy="1230734"/>
          </a:xfrm>
          <a:prstGeom prst="rect">
            <a:avLst/>
          </a:prstGeom>
        </p:spPr>
      </p:pic>
      <p:pic>
        <p:nvPicPr>
          <p:cNvPr id="31" name="Picture 30"/>
          <p:cNvPicPr>
            <a:picLocks/>
          </p:cNvPicPr>
          <p:nvPr>
            <p:custDataLst>
              <p:tags r:id="rId3"/>
            </p:custDataLst>
          </p:nvPr>
        </p:nvPicPr>
        <p:blipFill>
          <a:blip r:embed="rId9">
            <a:extLst>
              <a:ext uri="{28A0092B-C50C-407E-A947-70E740481C1C}">
                <a14:useLocalDpi xmlns:a14="http://schemas.microsoft.com/office/drawing/2010/main" val="0"/>
              </a:ext>
            </a:extLst>
          </a:blip>
          <a:stretch>
            <a:fillRect/>
          </a:stretch>
        </p:blipFill>
        <p:spPr>
          <a:xfrm>
            <a:off x="4959350" y="5986463"/>
            <a:ext cx="1473200" cy="431800"/>
          </a:xfrm>
          <a:prstGeom prst="rect">
            <a:avLst/>
          </a:prstGeom>
        </p:spPr>
      </p:pic>
      <p:pic>
        <p:nvPicPr>
          <p:cNvPr id="32" name="Picture 31"/>
          <p:cNvPicPr>
            <a:picLocks/>
          </p:cNvPicPr>
          <p:nvPr>
            <p:custDataLst>
              <p:tags r:id="rId4"/>
            </p:custDataLst>
          </p:nvPr>
        </p:nvPicPr>
        <p:blipFill>
          <a:blip r:embed="rId10">
            <a:extLst>
              <a:ext uri="{28A0092B-C50C-407E-A947-70E740481C1C}">
                <a14:useLocalDpi xmlns:a14="http://schemas.microsoft.com/office/drawing/2010/main" val="0"/>
              </a:ext>
            </a:extLst>
          </a:blip>
          <a:stretch>
            <a:fillRect/>
          </a:stretch>
        </p:blipFill>
        <p:spPr>
          <a:xfrm>
            <a:off x="7135813" y="5986463"/>
            <a:ext cx="1731963" cy="431800"/>
          </a:xfrm>
          <a:prstGeom prst="rect">
            <a:avLst/>
          </a:prstGeom>
        </p:spPr>
      </p:pic>
    </p:spTree>
    <p:custDataLst>
      <p:tags r:id="rId1"/>
    </p:custDataLst>
    <p:extLst>
      <p:ext uri="{BB962C8B-B14F-4D97-AF65-F5344CB8AC3E}">
        <p14:creationId xmlns:p14="http://schemas.microsoft.com/office/powerpoint/2010/main" val="13592429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a:t>Setting Margins and Padding</a:t>
            </a:r>
          </a:p>
          <a:p>
            <a:r>
              <a:rPr lang="en-US" dirty="0"/>
              <a:t>Working with Borders</a:t>
            </a:r>
          </a:p>
          <a:p>
            <a:r>
              <a:rPr lang="en-US" dirty="0"/>
              <a:t>Creating Rounded Corners</a:t>
            </a:r>
          </a:p>
          <a:p>
            <a:r>
              <a:rPr lang="en-US" dirty="0"/>
              <a:t>Managing Your Layout </a:t>
            </a:r>
          </a:p>
          <a:p>
            <a:pPr marL="0" indent="0">
              <a:buNone/>
            </a:pPr>
            <a:r>
              <a:rPr lang="en-US" dirty="0"/>
              <a:t> </a:t>
            </a:r>
          </a:p>
        </p:txBody>
      </p:sp>
    </p:spTree>
    <p:custDataLst>
      <p:tags r:id="rId1"/>
    </p:custDataLst>
    <p:extLst>
      <p:ext uri="{BB962C8B-B14F-4D97-AF65-F5344CB8AC3E}">
        <p14:creationId xmlns:p14="http://schemas.microsoft.com/office/powerpoint/2010/main" val="28531599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a:t>
            </a:r>
            <a:endParaRPr lang="en-US" dirty="0"/>
          </a:p>
        </p:txBody>
      </p:sp>
      <p:sp>
        <p:nvSpPr>
          <p:cNvPr id="3" name="Content Placeholder 2"/>
          <p:cNvSpPr>
            <a:spLocks noGrp="1"/>
          </p:cNvSpPr>
          <p:nvPr>
            <p:ph idx="1"/>
          </p:nvPr>
        </p:nvSpPr>
        <p:spPr/>
        <p:txBody>
          <a:bodyPr>
            <a:normAutofit/>
          </a:bodyPr>
          <a:lstStyle/>
          <a:p>
            <a:pPr lvl="0"/>
            <a:r>
              <a:rPr lang="en-US" dirty="0" smtClean="0"/>
              <a:t>Setting Margins and Padding</a:t>
            </a:r>
          </a:p>
          <a:p>
            <a:pPr lvl="0"/>
            <a:r>
              <a:rPr lang="en-US" dirty="0" smtClean="0"/>
              <a:t>Working </a:t>
            </a:r>
            <a:r>
              <a:rPr lang="en-US" dirty="0"/>
              <a:t>with </a:t>
            </a:r>
            <a:r>
              <a:rPr lang="en-US" dirty="0" smtClean="0"/>
              <a:t>Borders</a:t>
            </a:r>
          </a:p>
          <a:p>
            <a:pPr lvl="0"/>
            <a:r>
              <a:rPr lang="en-US" dirty="0" smtClean="0"/>
              <a:t>Creating Rounded Corners</a:t>
            </a:r>
          </a:p>
          <a:p>
            <a:pPr lvl="0"/>
            <a:r>
              <a:rPr lang="en-US" dirty="0" smtClean="0"/>
              <a:t>Managing Your Layout</a:t>
            </a:r>
            <a:endParaRPr lang="en-US" dirty="0"/>
          </a:p>
        </p:txBody>
      </p:sp>
    </p:spTree>
    <p:custDataLst>
      <p:tags r:id="rId1"/>
    </p:custDataLst>
    <p:extLst>
      <p:ext uri="{BB962C8B-B14F-4D97-AF65-F5344CB8AC3E}">
        <p14:creationId xmlns:p14="http://schemas.microsoft.com/office/powerpoint/2010/main" val="34768809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a:t>Setting </a:t>
            </a:r>
            <a:r>
              <a:rPr lang="en-US" dirty="0" smtClean="0"/>
              <a:t>Margins</a:t>
            </a:r>
            <a:endParaRPr lang="en-US" dirty="0"/>
          </a:p>
        </p:txBody>
      </p:sp>
      <p:sp>
        <p:nvSpPr>
          <p:cNvPr id="3" name="Content Placeholder 2"/>
          <p:cNvSpPr>
            <a:spLocks noGrp="1"/>
          </p:cNvSpPr>
          <p:nvPr>
            <p:ph idx="1"/>
          </p:nvPr>
        </p:nvSpPr>
        <p:spPr>
          <a:xfrm>
            <a:off x="457200" y="1600200"/>
            <a:ext cx="8229600" cy="4525963"/>
          </a:xfrm>
        </p:spPr>
        <p:txBody>
          <a:bodyPr>
            <a:normAutofit/>
          </a:bodyPr>
          <a:lstStyle/>
          <a:p>
            <a:pPr marL="223838" indent="-223838">
              <a:buNone/>
            </a:pPr>
            <a:r>
              <a:rPr lang="en-US" dirty="0" smtClean="0">
                <a:ea typeface="Tahoma" pitchFamily="34" charset="0"/>
              </a:rPr>
              <a:t>The Code Syntax:</a:t>
            </a:r>
            <a:br>
              <a:rPr lang="en-US" dirty="0" smtClean="0">
                <a:ea typeface="Tahoma" pitchFamily="34" charset="0"/>
              </a:rPr>
            </a:br>
            <a:r>
              <a:rPr lang="en-US" sz="2400" dirty="0" smtClean="0">
                <a:latin typeface="Tahoma" pitchFamily="34" charset="0"/>
                <a:ea typeface="Tahoma" pitchFamily="34" charset="0"/>
                <a:cs typeface="Tahoma" pitchFamily="34" charset="0"/>
              </a:rPr>
              <a:t>margin-top: </a:t>
            </a:r>
            <a:r>
              <a:rPr lang="en-US" sz="2400" i="1" dirty="0" smtClean="0">
                <a:latin typeface="Tahoma" pitchFamily="34" charset="0"/>
                <a:ea typeface="Tahoma" pitchFamily="34" charset="0"/>
                <a:cs typeface="Tahoma" pitchFamily="34" charset="0"/>
              </a:rPr>
              <a:t>length;</a:t>
            </a:r>
            <a:endParaRPr lang="en-US" sz="2400" dirty="0" smtClean="0">
              <a:latin typeface="Tahoma" pitchFamily="34" charset="0"/>
              <a:ea typeface="Tahoma" pitchFamily="34" charset="0"/>
              <a:cs typeface="Tahoma" pitchFamily="34" charset="0"/>
            </a:endParaRPr>
          </a:p>
          <a:p>
            <a:pPr marL="223838" indent="-223838">
              <a:buNone/>
            </a:pPr>
            <a:r>
              <a:rPr lang="en-US" sz="2400" dirty="0" smtClean="0">
                <a:latin typeface="Tahoma" pitchFamily="34" charset="0"/>
                <a:ea typeface="Tahoma" pitchFamily="34" charset="0"/>
                <a:cs typeface="Tahoma" pitchFamily="34" charset="0"/>
              </a:rPr>
              <a:t>  margin-right: </a:t>
            </a:r>
            <a:r>
              <a:rPr lang="en-US" sz="2400" i="1" dirty="0" smtClean="0">
                <a:latin typeface="Tahoma" pitchFamily="34" charset="0"/>
                <a:ea typeface="Tahoma" pitchFamily="34" charset="0"/>
                <a:cs typeface="Tahoma" pitchFamily="34" charset="0"/>
              </a:rPr>
              <a:t>length;</a:t>
            </a:r>
            <a:endParaRPr lang="en-US" sz="2400" dirty="0" smtClean="0">
              <a:latin typeface="Tahoma" pitchFamily="34" charset="0"/>
              <a:ea typeface="Tahoma" pitchFamily="34" charset="0"/>
              <a:cs typeface="Tahoma" pitchFamily="34" charset="0"/>
            </a:endParaRPr>
          </a:p>
          <a:p>
            <a:pPr marL="223838" indent="-223838">
              <a:buNone/>
            </a:pPr>
            <a:r>
              <a:rPr lang="en-US" sz="2400" dirty="0" smtClean="0">
                <a:latin typeface="Tahoma" pitchFamily="34" charset="0"/>
                <a:ea typeface="Tahoma" pitchFamily="34" charset="0"/>
                <a:cs typeface="Tahoma" pitchFamily="34" charset="0"/>
              </a:rPr>
              <a:t>  margin-bottom: </a:t>
            </a:r>
            <a:r>
              <a:rPr lang="en-US" sz="2400" i="1" dirty="0" smtClean="0">
                <a:latin typeface="Tahoma" pitchFamily="34" charset="0"/>
                <a:ea typeface="Tahoma" pitchFamily="34" charset="0"/>
                <a:cs typeface="Tahoma" pitchFamily="34" charset="0"/>
              </a:rPr>
              <a:t>length;</a:t>
            </a:r>
            <a:endParaRPr lang="en-US" sz="2400" dirty="0" smtClean="0">
              <a:latin typeface="Tahoma" pitchFamily="34" charset="0"/>
              <a:ea typeface="Tahoma" pitchFamily="34" charset="0"/>
              <a:cs typeface="Tahoma" pitchFamily="34" charset="0"/>
            </a:endParaRPr>
          </a:p>
          <a:p>
            <a:pPr marL="223838" indent="-223838">
              <a:buNone/>
            </a:pPr>
            <a:r>
              <a:rPr lang="en-US" sz="2400" dirty="0" smtClean="0">
                <a:latin typeface="Tahoma" pitchFamily="34" charset="0"/>
                <a:ea typeface="Tahoma" pitchFamily="34" charset="0"/>
                <a:cs typeface="Tahoma" pitchFamily="34" charset="0"/>
              </a:rPr>
              <a:t>  margin-left: </a:t>
            </a:r>
            <a:r>
              <a:rPr lang="en-US" sz="2400" i="1" dirty="0" smtClean="0">
                <a:latin typeface="Tahoma" pitchFamily="34" charset="0"/>
                <a:ea typeface="Tahoma" pitchFamily="34" charset="0"/>
                <a:cs typeface="Tahoma" pitchFamily="34" charset="0"/>
              </a:rPr>
              <a:t>length;</a:t>
            </a:r>
          </a:p>
          <a:p>
            <a:pPr marL="223838" indent="-223838">
              <a:buNone/>
            </a:pPr>
            <a:r>
              <a:rPr lang="en-US" dirty="0">
                <a:ea typeface="Tahoma" pitchFamily="34" charset="0"/>
              </a:rPr>
              <a:t>Syntax for a Single Line</a:t>
            </a:r>
            <a:r>
              <a:rPr lang="en-US" dirty="0" smtClean="0">
                <a:ea typeface="Tahoma" pitchFamily="34" charset="0"/>
              </a:rPr>
              <a:t>:</a:t>
            </a:r>
          </a:p>
          <a:p>
            <a:pPr marL="223838" indent="-223838">
              <a:buNone/>
            </a:pPr>
            <a:r>
              <a:rPr lang="en-US" sz="2400" dirty="0" smtClean="0">
                <a:latin typeface="Tahoma" pitchFamily="34" charset="0"/>
                <a:ea typeface="Tahoma" pitchFamily="34" charset="0"/>
                <a:cs typeface="Tahoma" pitchFamily="34" charset="0"/>
              </a:rPr>
              <a:t>  margin: </a:t>
            </a:r>
            <a:r>
              <a:rPr lang="en-US" sz="2400" i="1" dirty="0">
                <a:latin typeface="Tahoma" pitchFamily="34" charset="0"/>
                <a:ea typeface="Tahoma" pitchFamily="34" charset="0"/>
                <a:cs typeface="Tahoma" pitchFamily="34" charset="0"/>
              </a:rPr>
              <a:t>top right bottom left</a:t>
            </a:r>
            <a:r>
              <a:rPr lang="en-US" sz="2400" dirty="0" smtClean="0">
                <a:latin typeface="Tahoma" pitchFamily="34" charset="0"/>
                <a:ea typeface="Tahoma" pitchFamily="34" charset="0"/>
                <a:cs typeface="Tahoma" pitchFamily="34" charset="0"/>
              </a:rPr>
              <a:t>;</a:t>
            </a:r>
          </a:p>
          <a:p>
            <a:pPr marL="223838" indent="-223838">
              <a:buNone/>
            </a:pPr>
            <a:r>
              <a:rPr lang="en-US" dirty="0">
                <a:ea typeface="Tahoma" pitchFamily="34" charset="0"/>
              </a:rPr>
              <a:t>Application of the Syntax:</a:t>
            </a:r>
          </a:p>
          <a:p>
            <a:pPr marL="223838" indent="-223838">
              <a:buNone/>
            </a:pPr>
            <a:r>
              <a:rPr lang="en-US" sz="2400" dirty="0" smtClean="0">
                <a:latin typeface="Tahoma" pitchFamily="34" charset="0"/>
                <a:ea typeface="Tahoma" pitchFamily="34" charset="0"/>
                <a:cs typeface="Tahoma" pitchFamily="34" charset="0"/>
              </a:rPr>
              <a:t>	h2   {25px 30px 25px 30px; }</a:t>
            </a:r>
            <a:endParaRPr lang="en-US" sz="2400" dirty="0">
              <a:latin typeface="Tahoma" pitchFamily="34" charset="0"/>
              <a:ea typeface="Tahoma" pitchFamily="34" charset="0"/>
              <a:cs typeface="Tahoma" pitchFamily="34" charset="0"/>
            </a:endParaRPr>
          </a:p>
        </p:txBody>
      </p:sp>
      <p:sp>
        <p:nvSpPr>
          <p:cNvPr id="4" name="Content Placeholder 2"/>
          <p:cNvSpPr txBox="1">
            <a:spLocks/>
          </p:cNvSpPr>
          <p:nvPr/>
        </p:nvSpPr>
        <p:spPr>
          <a:xfrm>
            <a:off x="4724400" y="1600200"/>
            <a:ext cx="39624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p>
        </p:txBody>
      </p:sp>
    </p:spTree>
    <p:custDataLst>
      <p:tags r:id="rId1"/>
    </p:custDataLst>
    <p:extLst>
      <p:ext uri="{BB962C8B-B14F-4D97-AF65-F5344CB8AC3E}">
        <p14:creationId xmlns:p14="http://schemas.microsoft.com/office/powerpoint/2010/main" val="26756388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Padding</a:t>
            </a:r>
            <a:endParaRPr lang="en-US" dirty="0"/>
          </a:p>
        </p:txBody>
      </p:sp>
      <p:sp>
        <p:nvSpPr>
          <p:cNvPr id="3" name="Content Placeholder 2"/>
          <p:cNvSpPr>
            <a:spLocks noGrp="1"/>
          </p:cNvSpPr>
          <p:nvPr>
            <p:ph idx="1"/>
          </p:nvPr>
        </p:nvSpPr>
        <p:spPr/>
        <p:txBody>
          <a:bodyPr>
            <a:normAutofit fontScale="92500" lnSpcReduction="10000"/>
          </a:bodyPr>
          <a:lstStyle/>
          <a:p>
            <a:pPr marL="223838" indent="-223838">
              <a:buNone/>
            </a:pPr>
            <a:r>
              <a:rPr lang="en-US" dirty="0">
                <a:ea typeface="Tahoma" pitchFamily="34" charset="0"/>
              </a:rPr>
              <a:t>The Code Syntax:</a:t>
            </a:r>
            <a:br>
              <a:rPr lang="en-US" dirty="0">
                <a:ea typeface="Tahoma" pitchFamily="34" charset="0"/>
              </a:rPr>
            </a:br>
            <a:r>
              <a:rPr lang="en-US" dirty="0" smtClean="0">
                <a:latin typeface="Tahoma" pitchFamily="34" charset="0"/>
                <a:ea typeface="Tahoma" pitchFamily="34" charset="0"/>
                <a:cs typeface="Tahoma" pitchFamily="34" charset="0"/>
              </a:rPr>
              <a:t>padding-top</a:t>
            </a:r>
            <a:r>
              <a:rPr lang="en-US" dirty="0">
                <a:latin typeface="Tahoma" pitchFamily="34" charset="0"/>
                <a:ea typeface="Tahoma" pitchFamily="34" charset="0"/>
                <a:cs typeface="Tahoma" pitchFamily="34" charset="0"/>
              </a:rPr>
              <a:t>: </a:t>
            </a:r>
            <a:r>
              <a:rPr lang="en-US" i="1" dirty="0">
                <a:latin typeface="Tahoma" pitchFamily="34" charset="0"/>
                <a:ea typeface="Tahoma" pitchFamily="34" charset="0"/>
                <a:cs typeface="Tahoma" pitchFamily="34" charset="0"/>
              </a:rPr>
              <a:t>length;</a:t>
            </a:r>
            <a:endParaRPr lang="en-US" dirty="0">
              <a:latin typeface="Tahoma" pitchFamily="34" charset="0"/>
              <a:ea typeface="Tahoma" pitchFamily="34" charset="0"/>
              <a:cs typeface="Tahoma" pitchFamily="34" charset="0"/>
            </a:endParaRPr>
          </a:p>
          <a:p>
            <a:pPr marL="223838" indent="-223838">
              <a:buNone/>
            </a:pPr>
            <a:r>
              <a:rPr lang="en-US" dirty="0">
                <a:latin typeface="Tahoma" pitchFamily="34" charset="0"/>
                <a:ea typeface="Tahoma" pitchFamily="34" charset="0"/>
                <a:cs typeface="Tahoma" pitchFamily="34" charset="0"/>
              </a:rPr>
              <a:t>  </a:t>
            </a:r>
            <a:r>
              <a:rPr lang="en-US" dirty="0" smtClean="0">
                <a:latin typeface="Tahoma" pitchFamily="34" charset="0"/>
                <a:ea typeface="Tahoma" pitchFamily="34" charset="0"/>
                <a:cs typeface="Tahoma" pitchFamily="34" charset="0"/>
              </a:rPr>
              <a:t>padding-right</a:t>
            </a:r>
            <a:r>
              <a:rPr lang="en-US" dirty="0">
                <a:latin typeface="Tahoma" pitchFamily="34" charset="0"/>
                <a:ea typeface="Tahoma" pitchFamily="34" charset="0"/>
                <a:cs typeface="Tahoma" pitchFamily="34" charset="0"/>
              </a:rPr>
              <a:t>: </a:t>
            </a:r>
            <a:r>
              <a:rPr lang="en-US" i="1" dirty="0">
                <a:latin typeface="Tahoma" pitchFamily="34" charset="0"/>
                <a:ea typeface="Tahoma" pitchFamily="34" charset="0"/>
                <a:cs typeface="Tahoma" pitchFamily="34" charset="0"/>
              </a:rPr>
              <a:t>length;</a:t>
            </a:r>
            <a:endParaRPr lang="en-US" dirty="0">
              <a:latin typeface="Tahoma" pitchFamily="34" charset="0"/>
              <a:ea typeface="Tahoma" pitchFamily="34" charset="0"/>
              <a:cs typeface="Tahoma" pitchFamily="34" charset="0"/>
            </a:endParaRPr>
          </a:p>
          <a:p>
            <a:pPr marL="223838" indent="-223838">
              <a:buNone/>
            </a:pPr>
            <a:r>
              <a:rPr lang="en-US" dirty="0">
                <a:latin typeface="Tahoma" pitchFamily="34" charset="0"/>
                <a:ea typeface="Tahoma" pitchFamily="34" charset="0"/>
                <a:cs typeface="Tahoma" pitchFamily="34" charset="0"/>
              </a:rPr>
              <a:t>  </a:t>
            </a:r>
            <a:r>
              <a:rPr lang="en-US" dirty="0" smtClean="0">
                <a:latin typeface="Tahoma" pitchFamily="34" charset="0"/>
                <a:ea typeface="Tahoma" pitchFamily="34" charset="0"/>
                <a:cs typeface="Tahoma" pitchFamily="34" charset="0"/>
              </a:rPr>
              <a:t>padding-bottom</a:t>
            </a:r>
            <a:r>
              <a:rPr lang="en-US" dirty="0">
                <a:latin typeface="Tahoma" pitchFamily="34" charset="0"/>
                <a:ea typeface="Tahoma" pitchFamily="34" charset="0"/>
                <a:cs typeface="Tahoma" pitchFamily="34" charset="0"/>
              </a:rPr>
              <a:t>: </a:t>
            </a:r>
            <a:r>
              <a:rPr lang="en-US" i="1" dirty="0">
                <a:latin typeface="Tahoma" pitchFamily="34" charset="0"/>
                <a:ea typeface="Tahoma" pitchFamily="34" charset="0"/>
                <a:cs typeface="Tahoma" pitchFamily="34" charset="0"/>
              </a:rPr>
              <a:t>length;</a:t>
            </a:r>
            <a:endParaRPr lang="en-US" dirty="0">
              <a:latin typeface="Tahoma" pitchFamily="34" charset="0"/>
              <a:ea typeface="Tahoma" pitchFamily="34" charset="0"/>
              <a:cs typeface="Tahoma" pitchFamily="34" charset="0"/>
            </a:endParaRPr>
          </a:p>
          <a:p>
            <a:pPr marL="223838" indent="-223838">
              <a:buNone/>
            </a:pPr>
            <a:r>
              <a:rPr lang="en-US" dirty="0">
                <a:latin typeface="Tahoma" pitchFamily="34" charset="0"/>
                <a:ea typeface="Tahoma" pitchFamily="34" charset="0"/>
                <a:cs typeface="Tahoma" pitchFamily="34" charset="0"/>
              </a:rPr>
              <a:t>  </a:t>
            </a:r>
            <a:r>
              <a:rPr lang="en-US" dirty="0" smtClean="0">
                <a:latin typeface="Tahoma" pitchFamily="34" charset="0"/>
                <a:ea typeface="Tahoma" pitchFamily="34" charset="0"/>
                <a:cs typeface="Tahoma" pitchFamily="34" charset="0"/>
              </a:rPr>
              <a:t>padding-left</a:t>
            </a:r>
            <a:r>
              <a:rPr lang="en-US" dirty="0">
                <a:latin typeface="Tahoma" pitchFamily="34" charset="0"/>
                <a:ea typeface="Tahoma" pitchFamily="34" charset="0"/>
                <a:cs typeface="Tahoma" pitchFamily="34" charset="0"/>
              </a:rPr>
              <a:t>: </a:t>
            </a:r>
            <a:r>
              <a:rPr lang="en-US" i="1" dirty="0">
                <a:latin typeface="Tahoma" pitchFamily="34" charset="0"/>
                <a:ea typeface="Tahoma" pitchFamily="34" charset="0"/>
                <a:cs typeface="Tahoma" pitchFamily="34" charset="0"/>
              </a:rPr>
              <a:t>length;</a:t>
            </a:r>
          </a:p>
          <a:p>
            <a:pPr marL="223838" indent="-223838">
              <a:buNone/>
            </a:pPr>
            <a:r>
              <a:rPr lang="en-US" dirty="0">
                <a:ea typeface="Tahoma" pitchFamily="34" charset="0"/>
              </a:rPr>
              <a:t>Syntax for a Single Line:</a:t>
            </a:r>
          </a:p>
          <a:p>
            <a:pPr marL="223838" indent="-223838">
              <a:buNone/>
            </a:pPr>
            <a:r>
              <a:rPr lang="en-US" dirty="0">
                <a:latin typeface="Tahoma" pitchFamily="34" charset="0"/>
                <a:ea typeface="Tahoma" pitchFamily="34" charset="0"/>
                <a:cs typeface="Tahoma" pitchFamily="34" charset="0"/>
              </a:rPr>
              <a:t>  </a:t>
            </a:r>
            <a:r>
              <a:rPr lang="en-US" dirty="0" smtClean="0">
                <a:latin typeface="Tahoma" pitchFamily="34" charset="0"/>
                <a:ea typeface="Tahoma" pitchFamily="34" charset="0"/>
                <a:cs typeface="Tahoma" pitchFamily="34" charset="0"/>
              </a:rPr>
              <a:t>padding: </a:t>
            </a:r>
            <a:r>
              <a:rPr lang="en-US" i="1" dirty="0">
                <a:latin typeface="Tahoma" pitchFamily="34" charset="0"/>
                <a:ea typeface="Tahoma" pitchFamily="34" charset="0"/>
                <a:cs typeface="Tahoma" pitchFamily="34" charset="0"/>
              </a:rPr>
              <a:t>top right bottom left</a:t>
            </a:r>
            <a:r>
              <a:rPr lang="en-US" dirty="0">
                <a:latin typeface="Tahoma" pitchFamily="34" charset="0"/>
                <a:ea typeface="Tahoma" pitchFamily="34" charset="0"/>
                <a:cs typeface="Tahoma" pitchFamily="34" charset="0"/>
              </a:rPr>
              <a:t>;</a:t>
            </a:r>
          </a:p>
          <a:p>
            <a:pPr marL="223838" indent="-223838">
              <a:buNone/>
            </a:pPr>
            <a:r>
              <a:rPr lang="en-US" dirty="0">
                <a:ea typeface="Tahoma" pitchFamily="34" charset="0"/>
              </a:rPr>
              <a:t>Application of the Syntax:</a:t>
            </a:r>
          </a:p>
          <a:p>
            <a:pPr marL="223838" indent="-223838">
              <a:buNone/>
            </a:pPr>
            <a:r>
              <a:rPr lang="en-US" dirty="0">
                <a:latin typeface="Tahoma" pitchFamily="34" charset="0"/>
                <a:ea typeface="Tahoma" pitchFamily="34" charset="0"/>
                <a:cs typeface="Tahoma" pitchFamily="34" charset="0"/>
              </a:rPr>
              <a:t>	</a:t>
            </a:r>
            <a:r>
              <a:rPr lang="en-US" dirty="0" smtClean="0">
                <a:latin typeface="Tahoma" pitchFamily="34" charset="0"/>
                <a:ea typeface="Tahoma" pitchFamily="34" charset="0"/>
                <a:cs typeface="Tahoma" pitchFamily="34" charset="0"/>
              </a:rPr>
              <a:t>td   {5px 8px 5px 8px</a:t>
            </a:r>
            <a:r>
              <a:rPr lang="en-US" dirty="0">
                <a:latin typeface="Tahoma" pitchFamily="34" charset="0"/>
                <a:ea typeface="Tahoma" pitchFamily="34" charset="0"/>
                <a:cs typeface="Tahoma" pitchFamily="34" charset="0"/>
              </a:rPr>
              <a:t>; }</a:t>
            </a:r>
          </a:p>
        </p:txBody>
      </p:sp>
    </p:spTree>
    <p:custDataLst>
      <p:tags r:id="rId1"/>
    </p:custDataLst>
    <p:extLst>
      <p:ext uri="{BB962C8B-B14F-4D97-AF65-F5344CB8AC3E}">
        <p14:creationId xmlns:p14="http://schemas.microsoft.com/office/powerpoint/2010/main" val="26237791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Border Widths, Colors &amp; Styles</a:t>
            </a:r>
            <a:endParaRPr lang="en-US" dirty="0"/>
          </a:p>
        </p:txBody>
      </p:sp>
      <p:sp>
        <p:nvSpPr>
          <p:cNvPr id="3" name="Content Placeholder 2"/>
          <p:cNvSpPr>
            <a:spLocks noGrp="1"/>
          </p:cNvSpPr>
          <p:nvPr>
            <p:ph idx="1"/>
          </p:nvPr>
        </p:nvSpPr>
        <p:spPr>
          <a:xfrm>
            <a:off x="457200" y="1600200"/>
            <a:ext cx="4114800" cy="4525963"/>
          </a:xfrm>
        </p:spPr>
        <p:txBody>
          <a:bodyPr>
            <a:normAutofit/>
          </a:bodyPr>
          <a:lstStyle/>
          <a:p>
            <a:pPr marL="223838" indent="-223838">
              <a:buNone/>
            </a:pPr>
            <a:r>
              <a:rPr lang="en-US" sz="2800" dirty="0">
                <a:ea typeface="Tahoma" pitchFamily="34" charset="0"/>
              </a:rPr>
              <a:t>The Code </a:t>
            </a:r>
            <a:r>
              <a:rPr lang="en-US" sz="2800" dirty="0" smtClean="0">
                <a:ea typeface="Tahoma" pitchFamily="34" charset="0"/>
              </a:rPr>
              <a:t>Syntax Width:</a:t>
            </a:r>
            <a:r>
              <a:rPr lang="en-US" dirty="0">
                <a:ea typeface="Tahoma" pitchFamily="34" charset="0"/>
              </a:rPr>
              <a:t/>
            </a:r>
            <a:br>
              <a:rPr lang="en-US" dirty="0">
                <a:ea typeface="Tahoma" pitchFamily="34" charset="0"/>
              </a:rPr>
            </a:br>
            <a:r>
              <a:rPr lang="en-US" sz="2200" dirty="0" smtClean="0">
                <a:latin typeface="Tahoma" pitchFamily="34" charset="0"/>
                <a:ea typeface="Tahoma" pitchFamily="34" charset="0"/>
                <a:cs typeface="Tahoma" pitchFamily="34" charset="0"/>
              </a:rPr>
              <a:t>border-top-width: </a:t>
            </a:r>
            <a:r>
              <a:rPr lang="en-US" sz="2200" i="1" dirty="0">
                <a:latin typeface="Tahoma" pitchFamily="34" charset="0"/>
                <a:ea typeface="Tahoma" pitchFamily="34" charset="0"/>
                <a:cs typeface="Tahoma" pitchFamily="34" charset="0"/>
              </a:rPr>
              <a:t>length;</a:t>
            </a:r>
            <a:endParaRPr lang="en-US" sz="2200" dirty="0">
              <a:latin typeface="Tahoma" pitchFamily="34" charset="0"/>
              <a:ea typeface="Tahoma" pitchFamily="34" charset="0"/>
              <a:cs typeface="Tahoma" pitchFamily="34" charset="0"/>
            </a:endParaRPr>
          </a:p>
          <a:p>
            <a:pPr marL="223838" indent="-223838">
              <a:buNone/>
            </a:pPr>
            <a:r>
              <a:rPr lang="en-US" sz="2200" dirty="0">
                <a:latin typeface="Tahoma" pitchFamily="34" charset="0"/>
                <a:ea typeface="Tahoma" pitchFamily="34" charset="0"/>
                <a:cs typeface="Tahoma" pitchFamily="34" charset="0"/>
              </a:rPr>
              <a:t>  </a:t>
            </a:r>
            <a:r>
              <a:rPr lang="en-US" sz="2200" dirty="0" smtClean="0">
                <a:latin typeface="Tahoma" pitchFamily="34" charset="0"/>
                <a:ea typeface="Tahoma" pitchFamily="34" charset="0"/>
                <a:cs typeface="Tahoma" pitchFamily="34" charset="0"/>
              </a:rPr>
              <a:t>border-right</a:t>
            </a:r>
            <a:r>
              <a:rPr lang="en-US" sz="2200" dirty="0">
                <a:solidFill>
                  <a:prstClr val="black"/>
                </a:solidFill>
                <a:latin typeface="Tahoma" pitchFamily="34" charset="0"/>
                <a:ea typeface="Tahoma" pitchFamily="34" charset="0"/>
                <a:cs typeface="Tahoma" pitchFamily="34" charset="0"/>
              </a:rPr>
              <a:t>-width</a:t>
            </a:r>
            <a:r>
              <a:rPr lang="en-US" sz="2200" dirty="0" smtClean="0">
                <a:latin typeface="Tahoma" pitchFamily="34" charset="0"/>
                <a:ea typeface="Tahoma" pitchFamily="34" charset="0"/>
                <a:cs typeface="Tahoma" pitchFamily="34" charset="0"/>
              </a:rPr>
              <a:t>: </a:t>
            </a:r>
            <a:r>
              <a:rPr lang="en-US" sz="2200" i="1" dirty="0">
                <a:latin typeface="Tahoma" pitchFamily="34" charset="0"/>
                <a:ea typeface="Tahoma" pitchFamily="34" charset="0"/>
                <a:cs typeface="Tahoma" pitchFamily="34" charset="0"/>
              </a:rPr>
              <a:t>length;</a:t>
            </a:r>
            <a:endParaRPr lang="en-US" sz="2200" dirty="0">
              <a:latin typeface="Tahoma" pitchFamily="34" charset="0"/>
              <a:ea typeface="Tahoma" pitchFamily="34" charset="0"/>
              <a:cs typeface="Tahoma" pitchFamily="34" charset="0"/>
            </a:endParaRPr>
          </a:p>
          <a:p>
            <a:pPr marL="223838" indent="-223838">
              <a:buNone/>
            </a:pPr>
            <a:r>
              <a:rPr lang="en-US" sz="2200" dirty="0">
                <a:latin typeface="Tahoma" pitchFamily="34" charset="0"/>
                <a:ea typeface="Tahoma" pitchFamily="34" charset="0"/>
                <a:cs typeface="Tahoma" pitchFamily="34" charset="0"/>
              </a:rPr>
              <a:t>  </a:t>
            </a:r>
            <a:r>
              <a:rPr lang="en-US" sz="2200" dirty="0" smtClean="0">
                <a:latin typeface="Tahoma" pitchFamily="34" charset="0"/>
                <a:ea typeface="Tahoma" pitchFamily="34" charset="0"/>
                <a:cs typeface="Tahoma" pitchFamily="34" charset="0"/>
              </a:rPr>
              <a:t>border-bottom</a:t>
            </a:r>
            <a:r>
              <a:rPr lang="en-US" sz="2200" dirty="0">
                <a:latin typeface="Tahoma" pitchFamily="34" charset="0"/>
                <a:ea typeface="Tahoma" pitchFamily="34" charset="0"/>
                <a:cs typeface="Tahoma" pitchFamily="34" charset="0"/>
              </a:rPr>
              <a:t>-width</a:t>
            </a:r>
            <a:r>
              <a:rPr lang="en-US" sz="2200" dirty="0" smtClean="0">
                <a:latin typeface="Tahoma" pitchFamily="34" charset="0"/>
                <a:ea typeface="Tahoma" pitchFamily="34" charset="0"/>
                <a:cs typeface="Tahoma" pitchFamily="34" charset="0"/>
              </a:rPr>
              <a:t>: </a:t>
            </a:r>
            <a:r>
              <a:rPr lang="en-US" sz="2200" i="1" dirty="0">
                <a:latin typeface="Tahoma" pitchFamily="34" charset="0"/>
                <a:ea typeface="Tahoma" pitchFamily="34" charset="0"/>
                <a:cs typeface="Tahoma" pitchFamily="34" charset="0"/>
              </a:rPr>
              <a:t>length;</a:t>
            </a:r>
            <a:endParaRPr lang="en-US" sz="2200" dirty="0">
              <a:latin typeface="Tahoma" pitchFamily="34" charset="0"/>
              <a:ea typeface="Tahoma" pitchFamily="34" charset="0"/>
              <a:cs typeface="Tahoma" pitchFamily="34" charset="0"/>
            </a:endParaRPr>
          </a:p>
          <a:p>
            <a:pPr marL="223838" indent="-223838">
              <a:buNone/>
            </a:pPr>
            <a:r>
              <a:rPr lang="en-US" sz="2200" dirty="0">
                <a:latin typeface="Tahoma" pitchFamily="34" charset="0"/>
                <a:ea typeface="Tahoma" pitchFamily="34" charset="0"/>
                <a:cs typeface="Tahoma" pitchFamily="34" charset="0"/>
              </a:rPr>
              <a:t>  </a:t>
            </a:r>
            <a:r>
              <a:rPr lang="en-US" sz="2200" dirty="0" smtClean="0">
                <a:latin typeface="Tahoma" pitchFamily="34" charset="0"/>
                <a:ea typeface="Tahoma" pitchFamily="34" charset="0"/>
                <a:cs typeface="Tahoma" pitchFamily="34" charset="0"/>
              </a:rPr>
              <a:t>border-left</a:t>
            </a:r>
            <a:r>
              <a:rPr lang="en-US" sz="2200" dirty="0">
                <a:latin typeface="Tahoma" pitchFamily="34" charset="0"/>
                <a:ea typeface="Tahoma" pitchFamily="34" charset="0"/>
                <a:cs typeface="Tahoma" pitchFamily="34" charset="0"/>
              </a:rPr>
              <a:t>-width</a:t>
            </a:r>
            <a:r>
              <a:rPr lang="en-US" sz="2200" dirty="0" smtClean="0">
                <a:latin typeface="Tahoma" pitchFamily="34" charset="0"/>
                <a:ea typeface="Tahoma" pitchFamily="34" charset="0"/>
                <a:cs typeface="Tahoma" pitchFamily="34" charset="0"/>
              </a:rPr>
              <a:t>: </a:t>
            </a:r>
            <a:r>
              <a:rPr lang="en-US" sz="2200" i="1" dirty="0">
                <a:latin typeface="Tahoma" pitchFamily="34" charset="0"/>
                <a:ea typeface="Tahoma" pitchFamily="34" charset="0"/>
                <a:cs typeface="Tahoma" pitchFamily="34" charset="0"/>
              </a:rPr>
              <a:t>length;</a:t>
            </a:r>
          </a:p>
          <a:p>
            <a:pPr marL="223838" indent="-223838">
              <a:buNone/>
            </a:pPr>
            <a:r>
              <a:rPr lang="en-US" sz="2200" dirty="0" smtClean="0">
                <a:latin typeface="Tahoma" pitchFamily="34" charset="0"/>
                <a:ea typeface="Tahoma" pitchFamily="34" charset="0"/>
                <a:cs typeface="Tahoma" pitchFamily="34" charset="0"/>
              </a:rPr>
              <a:t>  </a:t>
            </a:r>
          </a:p>
          <a:p>
            <a:pPr marL="223838" lvl="0" indent="-223838">
              <a:buNone/>
            </a:pPr>
            <a:r>
              <a:rPr lang="en-US" sz="2200" dirty="0" smtClean="0">
                <a:solidFill>
                  <a:prstClr val="black"/>
                </a:solidFill>
                <a:latin typeface="Tahoma" pitchFamily="34" charset="0"/>
                <a:ea typeface="Tahoma" pitchFamily="34" charset="0"/>
                <a:cs typeface="Tahoma" pitchFamily="34" charset="0"/>
              </a:rPr>
              <a:t>  </a:t>
            </a:r>
            <a:endParaRPr lang="en-US" dirty="0"/>
          </a:p>
        </p:txBody>
      </p:sp>
      <p:sp>
        <p:nvSpPr>
          <p:cNvPr id="4" name="Content Placeholder 2"/>
          <p:cNvSpPr txBox="1">
            <a:spLocks/>
          </p:cNvSpPr>
          <p:nvPr/>
        </p:nvSpPr>
        <p:spPr>
          <a:xfrm>
            <a:off x="4724400" y="1600200"/>
            <a:ext cx="41148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23838" indent="-223838">
              <a:buNone/>
            </a:pPr>
            <a:r>
              <a:rPr lang="en-US" sz="2800" dirty="0" smtClean="0">
                <a:ea typeface="Tahoma" pitchFamily="34" charset="0"/>
              </a:rPr>
              <a:t>The Code Syntax Color:</a:t>
            </a:r>
            <a:endParaRPr lang="en-US" dirty="0">
              <a:ea typeface="Tahoma" pitchFamily="34" charset="0"/>
            </a:endParaRPr>
          </a:p>
          <a:p>
            <a:pPr marL="223838" indent="-223838">
              <a:buNone/>
            </a:pPr>
            <a:r>
              <a:rPr lang="en-US" sz="2200" dirty="0" smtClean="0">
                <a:latin typeface="Tahoma" pitchFamily="34" charset="0"/>
                <a:ea typeface="Tahoma" pitchFamily="34" charset="0"/>
                <a:cs typeface="Tahoma" pitchFamily="34" charset="0"/>
              </a:rPr>
              <a:t>  border-top-color: </a:t>
            </a:r>
            <a:r>
              <a:rPr lang="en-US" sz="2200" i="1" dirty="0" smtClean="0">
                <a:latin typeface="Tahoma" pitchFamily="34" charset="0"/>
                <a:ea typeface="Tahoma" pitchFamily="34" charset="0"/>
                <a:cs typeface="Tahoma" pitchFamily="34" charset="0"/>
              </a:rPr>
              <a:t>length;</a:t>
            </a:r>
            <a:endParaRPr lang="en-US" sz="2200" dirty="0" smtClean="0">
              <a:latin typeface="Tahoma" pitchFamily="34" charset="0"/>
              <a:ea typeface="Tahoma" pitchFamily="34" charset="0"/>
              <a:cs typeface="Tahoma" pitchFamily="34" charset="0"/>
            </a:endParaRPr>
          </a:p>
          <a:p>
            <a:pPr marL="223838" indent="-223838">
              <a:buNone/>
            </a:pPr>
            <a:r>
              <a:rPr lang="en-US" sz="2200" dirty="0" smtClean="0">
                <a:latin typeface="Tahoma" pitchFamily="34" charset="0"/>
                <a:ea typeface="Tahoma" pitchFamily="34" charset="0"/>
                <a:cs typeface="Tahoma" pitchFamily="34" charset="0"/>
              </a:rPr>
              <a:t>  border-right</a:t>
            </a:r>
            <a:r>
              <a:rPr lang="en-US" sz="2200" dirty="0">
                <a:latin typeface="Tahoma" pitchFamily="34" charset="0"/>
                <a:ea typeface="Tahoma" pitchFamily="34" charset="0"/>
                <a:cs typeface="Tahoma" pitchFamily="34" charset="0"/>
              </a:rPr>
              <a:t>-color</a:t>
            </a:r>
            <a:r>
              <a:rPr lang="en-US" sz="2200" dirty="0" smtClean="0">
                <a:latin typeface="Tahoma" pitchFamily="34" charset="0"/>
                <a:ea typeface="Tahoma" pitchFamily="34" charset="0"/>
                <a:cs typeface="Tahoma" pitchFamily="34" charset="0"/>
              </a:rPr>
              <a:t>: </a:t>
            </a:r>
            <a:r>
              <a:rPr lang="en-US" sz="2200" i="1" dirty="0" smtClean="0">
                <a:latin typeface="Tahoma" pitchFamily="34" charset="0"/>
                <a:ea typeface="Tahoma" pitchFamily="34" charset="0"/>
                <a:cs typeface="Tahoma" pitchFamily="34" charset="0"/>
              </a:rPr>
              <a:t>length;</a:t>
            </a:r>
            <a:endParaRPr lang="en-US" sz="2200" dirty="0" smtClean="0">
              <a:latin typeface="Tahoma" pitchFamily="34" charset="0"/>
              <a:ea typeface="Tahoma" pitchFamily="34" charset="0"/>
              <a:cs typeface="Tahoma" pitchFamily="34" charset="0"/>
            </a:endParaRPr>
          </a:p>
          <a:p>
            <a:pPr marL="223838" indent="-223838">
              <a:buNone/>
            </a:pPr>
            <a:r>
              <a:rPr lang="en-US" sz="2200" dirty="0" smtClean="0">
                <a:latin typeface="Tahoma" pitchFamily="34" charset="0"/>
                <a:ea typeface="Tahoma" pitchFamily="34" charset="0"/>
                <a:cs typeface="Tahoma" pitchFamily="34" charset="0"/>
              </a:rPr>
              <a:t>  border-bottom</a:t>
            </a:r>
            <a:r>
              <a:rPr lang="en-US" sz="2200" dirty="0">
                <a:latin typeface="Tahoma" pitchFamily="34" charset="0"/>
                <a:ea typeface="Tahoma" pitchFamily="34" charset="0"/>
                <a:cs typeface="Tahoma" pitchFamily="34" charset="0"/>
              </a:rPr>
              <a:t>-color</a:t>
            </a:r>
            <a:r>
              <a:rPr lang="en-US" sz="2200" dirty="0" smtClean="0">
                <a:latin typeface="Tahoma" pitchFamily="34" charset="0"/>
                <a:ea typeface="Tahoma" pitchFamily="34" charset="0"/>
                <a:cs typeface="Tahoma" pitchFamily="34" charset="0"/>
              </a:rPr>
              <a:t>: </a:t>
            </a:r>
            <a:r>
              <a:rPr lang="en-US" sz="2200" i="1" dirty="0" smtClean="0">
                <a:latin typeface="Tahoma" pitchFamily="34" charset="0"/>
                <a:ea typeface="Tahoma" pitchFamily="34" charset="0"/>
                <a:cs typeface="Tahoma" pitchFamily="34" charset="0"/>
              </a:rPr>
              <a:t>length;</a:t>
            </a:r>
            <a:endParaRPr lang="en-US" sz="2200" dirty="0" smtClean="0">
              <a:latin typeface="Tahoma" pitchFamily="34" charset="0"/>
              <a:ea typeface="Tahoma" pitchFamily="34" charset="0"/>
              <a:cs typeface="Tahoma" pitchFamily="34" charset="0"/>
            </a:endParaRPr>
          </a:p>
          <a:p>
            <a:pPr marL="223838" indent="-223838">
              <a:buNone/>
            </a:pPr>
            <a:r>
              <a:rPr lang="en-US" sz="2200" dirty="0" smtClean="0">
                <a:latin typeface="Tahoma" pitchFamily="34" charset="0"/>
                <a:ea typeface="Tahoma" pitchFamily="34" charset="0"/>
                <a:cs typeface="Tahoma" pitchFamily="34" charset="0"/>
              </a:rPr>
              <a:t>  border-left</a:t>
            </a:r>
            <a:r>
              <a:rPr lang="en-US" sz="2200" dirty="0">
                <a:latin typeface="Tahoma" pitchFamily="34" charset="0"/>
                <a:ea typeface="Tahoma" pitchFamily="34" charset="0"/>
                <a:cs typeface="Tahoma" pitchFamily="34" charset="0"/>
              </a:rPr>
              <a:t>-color</a:t>
            </a:r>
            <a:r>
              <a:rPr lang="en-US" sz="2200" dirty="0" smtClean="0">
                <a:latin typeface="Tahoma" pitchFamily="34" charset="0"/>
                <a:ea typeface="Tahoma" pitchFamily="34" charset="0"/>
                <a:cs typeface="Tahoma" pitchFamily="34" charset="0"/>
              </a:rPr>
              <a:t>: </a:t>
            </a:r>
            <a:r>
              <a:rPr lang="en-US" sz="2200" i="1" dirty="0" smtClean="0">
                <a:latin typeface="Tahoma" pitchFamily="34" charset="0"/>
                <a:ea typeface="Tahoma" pitchFamily="34" charset="0"/>
                <a:cs typeface="Tahoma" pitchFamily="34" charset="0"/>
              </a:rPr>
              <a:t>length;</a:t>
            </a:r>
          </a:p>
          <a:p>
            <a:pPr marL="223838" indent="-223838">
              <a:buFont typeface="Arial" pitchFamily="34" charset="0"/>
              <a:buNone/>
            </a:pPr>
            <a:r>
              <a:rPr lang="en-US" sz="2200" dirty="0" smtClean="0">
                <a:latin typeface="Tahoma" pitchFamily="34" charset="0"/>
                <a:ea typeface="Tahoma" pitchFamily="34" charset="0"/>
                <a:cs typeface="Tahoma" pitchFamily="34" charset="0"/>
              </a:rPr>
              <a:t>  </a:t>
            </a:r>
          </a:p>
          <a:p>
            <a:pPr marL="223838" indent="-223838">
              <a:buFont typeface="Arial" pitchFamily="34" charset="0"/>
              <a:buNone/>
            </a:pPr>
            <a:r>
              <a:rPr lang="en-US" sz="2200" dirty="0" smtClean="0">
                <a:solidFill>
                  <a:prstClr val="black"/>
                </a:solidFill>
                <a:latin typeface="Tahoma" pitchFamily="34" charset="0"/>
                <a:ea typeface="Tahoma" pitchFamily="34" charset="0"/>
                <a:cs typeface="Tahoma" pitchFamily="34" charset="0"/>
              </a:rPr>
              <a:t>  </a:t>
            </a:r>
            <a:endParaRPr lang="en-US" dirty="0"/>
          </a:p>
        </p:txBody>
      </p:sp>
      <p:sp>
        <p:nvSpPr>
          <p:cNvPr id="5" name="TextBox 4"/>
          <p:cNvSpPr txBox="1"/>
          <p:nvPr/>
        </p:nvSpPr>
        <p:spPr>
          <a:xfrm>
            <a:off x="2723417" y="4218317"/>
            <a:ext cx="4022255" cy="2154436"/>
          </a:xfrm>
          <a:prstGeom prst="rect">
            <a:avLst/>
          </a:prstGeom>
          <a:noFill/>
        </p:spPr>
        <p:txBody>
          <a:bodyPr wrap="none" rtlCol="0">
            <a:spAutoFit/>
          </a:bodyPr>
          <a:lstStyle/>
          <a:p>
            <a:pPr marL="223838" lvl="0" indent="-223838"/>
            <a:r>
              <a:rPr lang="en-US" sz="2800" dirty="0">
                <a:latin typeface="Arial" pitchFamily="34" charset="0"/>
                <a:ea typeface="Tahoma" pitchFamily="34" charset="0"/>
                <a:cs typeface="Arial" pitchFamily="34" charset="0"/>
              </a:rPr>
              <a:t>The Code Syntax Color:</a:t>
            </a:r>
          </a:p>
          <a:p>
            <a:pPr marL="223838" lvl="0" indent="-223838"/>
            <a:r>
              <a:rPr lang="en-US" sz="2200" dirty="0">
                <a:latin typeface="Tahoma" pitchFamily="34" charset="0"/>
                <a:ea typeface="Tahoma" pitchFamily="34" charset="0"/>
                <a:cs typeface="Tahoma" pitchFamily="34" charset="0"/>
              </a:rPr>
              <a:t>  border-top-style: </a:t>
            </a:r>
            <a:r>
              <a:rPr lang="en-US" sz="2200" i="1" dirty="0">
                <a:latin typeface="Tahoma" pitchFamily="34" charset="0"/>
                <a:ea typeface="Tahoma" pitchFamily="34" charset="0"/>
                <a:cs typeface="Tahoma" pitchFamily="34" charset="0"/>
              </a:rPr>
              <a:t>style</a:t>
            </a:r>
            <a:r>
              <a:rPr lang="en-US" sz="2200" dirty="0">
                <a:latin typeface="Tahoma" pitchFamily="34" charset="0"/>
                <a:ea typeface="Tahoma" pitchFamily="34" charset="0"/>
                <a:cs typeface="Tahoma" pitchFamily="34" charset="0"/>
              </a:rPr>
              <a:t>;</a:t>
            </a:r>
          </a:p>
          <a:p>
            <a:pPr marL="223838" lvl="0" indent="-223838"/>
            <a:r>
              <a:rPr lang="en-US" sz="2200" dirty="0">
                <a:latin typeface="Tahoma" pitchFamily="34" charset="0"/>
                <a:ea typeface="Tahoma" pitchFamily="34" charset="0"/>
                <a:cs typeface="Tahoma" pitchFamily="34" charset="0"/>
              </a:rPr>
              <a:t>  border-right-style: </a:t>
            </a:r>
            <a:r>
              <a:rPr lang="en-US" sz="2200" i="1" dirty="0">
                <a:latin typeface="Tahoma" pitchFamily="34" charset="0"/>
                <a:ea typeface="Tahoma" pitchFamily="34" charset="0"/>
                <a:cs typeface="Tahoma" pitchFamily="34" charset="0"/>
              </a:rPr>
              <a:t>style</a:t>
            </a:r>
            <a:r>
              <a:rPr lang="en-US" sz="2200" dirty="0">
                <a:latin typeface="Tahoma" pitchFamily="34" charset="0"/>
                <a:ea typeface="Tahoma" pitchFamily="34" charset="0"/>
                <a:cs typeface="Tahoma" pitchFamily="34" charset="0"/>
              </a:rPr>
              <a:t>;</a:t>
            </a:r>
          </a:p>
          <a:p>
            <a:pPr marL="223838" lvl="0" indent="-223838"/>
            <a:r>
              <a:rPr lang="en-US" sz="2200" dirty="0">
                <a:latin typeface="Tahoma" pitchFamily="34" charset="0"/>
                <a:ea typeface="Tahoma" pitchFamily="34" charset="0"/>
                <a:cs typeface="Tahoma" pitchFamily="34" charset="0"/>
              </a:rPr>
              <a:t>  border-bottom-style: </a:t>
            </a:r>
            <a:r>
              <a:rPr lang="en-US" sz="2200" i="1" dirty="0">
                <a:latin typeface="Tahoma" pitchFamily="34" charset="0"/>
                <a:ea typeface="Tahoma" pitchFamily="34" charset="0"/>
                <a:cs typeface="Tahoma" pitchFamily="34" charset="0"/>
              </a:rPr>
              <a:t>style</a:t>
            </a:r>
            <a:r>
              <a:rPr lang="en-US" sz="2200" dirty="0">
                <a:latin typeface="Tahoma" pitchFamily="34" charset="0"/>
                <a:ea typeface="Tahoma" pitchFamily="34" charset="0"/>
                <a:cs typeface="Tahoma" pitchFamily="34" charset="0"/>
              </a:rPr>
              <a:t>;</a:t>
            </a:r>
          </a:p>
          <a:p>
            <a:pPr marL="223838" lvl="0" indent="-223838"/>
            <a:r>
              <a:rPr lang="en-US" sz="2200" dirty="0">
                <a:latin typeface="Tahoma" pitchFamily="34" charset="0"/>
                <a:ea typeface="Tahoma" pitchFamily="34" charset="0"/>
                <a:cs typeface="Tahoma" pitchFamily="34" charset="0"/>
              </a:rPr>
              <a:t>  border-left-style: </a:t>
            </a:r>
            <a:r>
              <a:rPr lang="en-US" sz="2200" i="1" dirty="0">
                <a:latin typeface="Tahoma" pitchFamily="34" charset="0"/>
                <a:ea typeface="Tahoma" pitchFamily="34" charset="0"/>
                <a:cs typeface="Tahoma" pitchFamily="34" charset="0"/>
              </a:rPr>
              <a:t>style</a:t>
            </a:r>
            <a:r>
              <a:rPr lang="en-US" sz="2200" dirty="0">
                <a:latin typeface="Tahoma" pitchFamily="34" charset="0"/>
                <a:ea typeface="Tahoma" pitchFamily="34" charset="0"/>
                <a:cs typeface="Tahoma" pitchFamily="34" charset="0"/>
              </a:rPr>
              <a:t>;</a:t>
            </a:r>
          </a:p>
          <a:p>
            <a:endParaRPr lang="en-US" dirty="0"/>
          </a:p>
        </p:txBody>
      </p:sp>
    </p:spTree>
    <p:custDataLst>
      <p:tags r:id="rId1"/>
    </p:custDataLst>
    <p:extLst>
      <p:ext uri="{BB962C8B-B14F-4D97-AF65-F5344CB8AC3E}">
        <p14:creationId xmlns:p14="http://schemas.microsoft.com/office/powerpoint/2010/main" val="22905171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Border Styles</a:t>
            </a:r>
            <a:endParaRPr lang="en-US" dirty="0"/>
          </a:p>
        </p:txBody>
      </p:sp>
      <p:pic>
        <p:nvPicPr>
          <p:cNvPr id="1026" name="Picture 2" descr="http://www.w3.org/TR/2002/WD-css3-border-20021107/borderstyle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48170" y="1600200"/>
            <a:ext cx="6447660" cy="4450490"/>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9270924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a:t>Creating Rounded Corners</a:t>
            </a:r>
          </a:p>
        </p:txBody>
      </p:sp>
      <p:sp>
        <p:nvSpPr>
          <p:cNvPr id="3" name="Content Placeholder 2"/>
          <p:cNvSpPr>
            <a:spLocks noGrp="1"/>
          </p:cNvSpPr>
          <p:nvPr>
            <p:ph idx="1"/>
          </p:nvPr>
        </p:nvSpPr>
        <p:spPr/>
        <p:txBody>
          <a:bodyPr>
            <a:normAutofit/>
          </a:bodyPr>
          <a:lstStyle/>
          <a:p>
            <a:pPr marL="223838" lvl="0" indent="-223838">
              <a:buNone/>
            </a:pPr>
            <a:r>
              <a:rPr lang="en-US" dirty="0" smtClean="0">
                <a:solidFill>
                  <a:prstClr val="black"/>
                </a:solidFill>
                <a:ea typeface="Tahoma" pitchFamily="34" charset="0"/>
              </a:rPr>
              <a:t>The </a:t>
            </a:r>
            <a:r>
              <a:rPr lang="en-US" dirty="0">
                <a:solidFill>
                  <a:prstClr val="black"/>
                </a:solidFill>
                <a:ea typeface="Tahoma" pitchFamily="34" charset="0"/>
              </a:rPr>
              <a:t>Code Syntax Width:</a:t>
            </a:r>
            <a:br>
              <a:rPr lang="en-US" dirty="0">
                <a:solidFill>
                  <a:prstClr val="black"/>
                </a:solidFill>
                <a:ea typeface="Tahoma" pitchFamily="34" charset="0"/>
              </a:rPr>
            </a:br>
            <a:r>
              <a:rPr lang="en-US" sz="2400" dirty="0" smtClean="0">
                <a:solidFill>
                  <a:prstClr val="black"/>
                </a:solidFill>
                <a:latin typeface="Tahoma" pitchFamily="34" charset="0"/>
                <a:ea typeface="Tahoma" pitchFamily="34" charset="0"/>
                <a:cs typeface="Tahoma" pitchFamily="34" charset="0"/>
              </a:rPr>
              <a:t>border-top-left-radius: </a:t>
            </a:r>
            <a:r>
              <a:rPr lang="en-US" sz="2400" i="1" dirty="0" smtClean="0">
                <a:solidFill>
                  <a:prstClr val="black"/>
                </a:solidFill>
                <a:latin typeface="Tahoma" pitchFamily="34" charset="0"/>
                <a:ea typeface="Tahoma" pitchFamily="34" charset="0"/>
                <a:cs typeface="Tahoma" pitchFamily="34" charset="0"/>
              </a:rPr>
              <a:t>radius;</a:t>
            </a:r>
            <a:endParaRPr lang="en-US" sz="2400" dirty="0">
              <a:solidFill>
                <a:prstClr val="black"/>
              </a:solidFill>
              <a:latin typeface="Tahoma" pitchFamily="34" charset="0"/>
              <a:ea typeface="Tahoma" pitchFamily="34" charset="0"/>
              <a:cs typeface="Tahoma" pitchFamily="34" charset="0"/>
            </a:endParaRPr>
          </a:p>
          <a:p>
            <a:pPr marL="223838" lvl="0" indent="-223838">
              <a:buNone/>
            </a:pPr>
            <a:r>
              <a:rPr lang="en-US" sz="2400" dirty="0">
                <a:solidFill>
                  <a:prstClr val="black"/>
                </a:solidFill>
                <a:latin typeface="Tahoma" pitchFamily="34" charset="0"/>
                <a:ea typeface="Tahoma" pitchFamily="34" charset="0"/>
                <a:cs typeface="Tahoma" pitchFamily="34" charset="0"/>
              </a:rPr>
              <a:t>  </a:t>
            </a:r>
            <a:r>
              <a:rPr lang="en-US" sz="2400" dirty="0" smtClean="0">
                <a:solidFill>
                  <a:prstClr val="black"/>
                </a:solidFill>
                <a:latin typeface="Tahoma" pitchFamily="34" charset="0"/>
                <a:ea typeface="Tahoma" pitchFamily="34" charset="0"/>
                <a:cs typeface="Tahoma" pitchFamily="34" charset="0"/>
              </a:rPr>
              <a:t>border-top-right-radius: </a:t>
            </a:r>
            <a:r>
              <a:rPr lang="en-US" sz="2400" i="1" dirty="0">
                <a:solidFill>
                  <a:prstClr val="black"/>
                </a:solidFill>
                <a:latin typeface="Tahoma" pitchFamily="34" charset="0"/>
                <a:ea typeface="Tahoma" pitchFamily="34" charset="0"/>
                <a:cs typeface="Tahoma" pitchFamily="34" charset="0"/>
              </a:rPr>
              <a:t>radius</a:t>
            </a:r>
            <a:r>
              <a:rPr lang="en-US" sz="2400" i="1" dirty="0" smtClean="0">
                <a:solidFill>
                  <a:prstClr val="black"/>
                </a:solidFill>
                <a:latin typeface="Tahoma" pitchFamily="34" charset="0"/>
                <a:ea typeface="Tahoma" pitchFamily="34" charset="0"/>
                <a:cs typeface="Tahoma" pitchFamily="34" charset="0"/>
              </a:rPr>
              <a:t>;</a:t>
            </a:r>
            <a:endParaRPr lang="en-US" sz="2400" dirty="0">
              <a:solidFill>
                <a:prstClr val="black"/>
              </a:solidFill>
              <a:latin typeface="Tahoma" pitchFamily="34" charset="0"/>
              <a:ea typeface="Tahoma" pitchFamily="34" charset="0"/>
              <a:cs typeface="Tahoma" pitchFamily="34" charset="0"/>
            </a:endParaRPr>
          </a:p>
          <a:p>
            <a:pPr marL="223838" lvl="0" indent="-223838">
              <a:buNone/>
            </a:pPr>
            <a:r>
              <a:rPr lang="en-US" sz="2400" dirty="0">
                <a:solidFill>
                  <a:prstClr val="black"/>
                </a:solidFill>
                <a:latin typeface="Tahoma" pitchFamily="34" charset="0"/>
                <a:ea typeface="Tahoma" pitchFamily="34" charset="0"/>
                <a:cs typeface="Tahoma" pitchFamily="34" charset="0"/>
              </a:rPr>
              <a:t>  </a:t>
            </a:r>
            <a:r>
              <a:rPr lang="en-US" sz="2400" dirty="0" smtClean="0">
                <a:solidFill>
                  <a:prstClr val="black"/>
                </a:solidFill>
                <a:latin typeface="Tahoma" pitchFamily="34" charset="0"/>
                <a:ea typeface="Tahoma" pitchFamily="34" charset="0"/>
                <a:cs typeface="Tahoma" pitchFamily="34" charset="0"/>
              </a:rPr>
              <a:t>border-bottom-left-radius: </a:t>
            </a:r>
            <a:r>
              <a:rPr lang="en-US" sz="2400" i="1" dirty="0">
                <a:solidFill>
                  <a:prstClr val="black"/>
                </a:solidFill>
                <a:latin typeface="Tahoma" pitchFamily="34" charset="0"/>
                <a:ea typeface="Tahoma" pitchFamily="34" charset="0"/>
                <a:cs typeface="Tahoma" pitchFamily="34" charset="0"/>
              </a:rPr>
              <a:t>radius</a:t>
            </a:r>
            <a:r>
              <a:rPr lang="en-US" sz="2400" i="1" dirty="0" smtClean="0">
                <a:solidFill>
                  <a:prstClr val="black"/>
                </a:solidFill>
                <a:latin typeface="Tahoma" pitchFamily="34" charset="0"/>
                <a:ea typeface="Tahoma" pitchFamily="34" charset="0"/>
                <a:cs typeface="Tahoma" pitchFamily="34" charset="0"/>
              </a:rPr>
              <a:t>;</a:t>
            </a:r>
            <a:endParaRPr lang="en-US" sz="2400" dirty="0">
              <a:solidFill>
                <a:prstClr val="black"/>
              </a:solidFill>
              <a:latin typeface="Tahoma" pitchFamily="34" charset="0"/>
              <a:ea typeface="Tahoma" pitchFamily="34" charset="0"/>
              <a:cs typeface="Tahoma" pitchFamily="34" charset="0"/>
            </a:endParaRPr>
          </a:p>
          <a:p>
            <a:pPr marL="223838" lvl="0" indent="-223838">
              <a:buNone/>
            </a:pPr>
            <a:r>
              <a:rPr lang="en-US" sz="2400" dirty="0">
                <a:solidFill>
                  <a:prstClr val="black"/>
                </a:solidFill>
                <a:latin typeface="Tahoma" pitchFamily="34" charset="0"/>
                <a:ea typeface="Tahoma" pitchFamily="34" charset="0"/>
                <a:cs typeface="Tahoma" pitchFamily="34" charset="0"/>
              </a:rPr>
              <a:t>  </a:t>
            </a:r>
            <a:r>
              <a:rPr lang="en-US" sz="2400" dirty="0" smtClean="0">
                <a:solidFill>
                  <a:prstClr val="black"/>
                </a:solidFill>
                <a:latin typeface="Tahoma" pitchFamily="34" charset="0"/>
                <a:ea typeface="Tahoma" pitchFamily="34" charset="0"/>
                <a:cs typeface="Tahoma" pitchFamily="34" charset="0"/>
              </a:rPr>
              <a:t>border-bottom-right-radius: </a:t>
            </a:r>
            <a:r>
              <a:rPr lang="en-US" sz="2400" i="1" dirty="0">
                <a:solidFill>
                  <a:prstClr val="black"/>
                </a:solidFill>
                <a:latin typeface="Tahoma" pitchFamily="34" charset="0"/>
                <a:ea typeface="Tahoma" pitchFamily="34" charset="0"/>
                <a:cs typeface="Tahoma" pitchFamily="34" charset="0"/>
              </a:rPr>
              <a:t>radius</a:t>
            </a:r>
            <a:r>
              <a:rPr lang="en-US" sz="2400" i="1" dirty="0" smtClean="0">
                <a:solidFill>
                  <a:prstClr val="black"/>
                </a:solidFill>
                <a:latin typeface="Tahoma" pitchFamily="34" charset="0"/>
                <a:ea typeface="Tahoma" pitchFamily="34" charset="0"/>
                <a:cs typeface="Tahoma" pitchFamily="34" charset="0"/>
              </a:rPr>
              <a:t>;</a:t>
            </a:r>
            <a:endParaRPr lang="en-US" sz="2400" i="1" dirty="0">
              <a:solidFill>
                <a:prstClr val="black"/>
              </a:solidFill>
              <a:latin typeface="Tahoma" pitchFamily="34" charset="0"/>
              <a:ea typeface="Tahoma" pitchFamily="34" charset="0"/>
              <a:cs typeface="Tahoma" pitchFamily="34" charset="0"/>
            </a:endParaRPr>
          </a:p>
          <a:p>
            <a:pPr marL="0" indent="0">
              <a:buNone/>
            </a:pPr>
            <a:endParaRPr lang="en-US" sz="2400" dirty="0">
              <a:latin typeface="Tahoma" pitchFamily="34" charset="0"/>
              <a:ea typeface="Tahoma" pitchFamily="34" charset="0"/>
              <a:cs typeface="Tahoma" pitchFamily="34" charset="0"/>
            </a:endParaRPr>
          </a:p>
        </p:txBody>
      </p:sp>
      <p:pic>
        <p:nvPicPr>
          <p:cNvPr id="2050"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36415" t="38920" r="33396" b="26321"/>
          <a:stretch/>
        </p:blipFill>
        <p:spPr bwMode="auto">
          <a:xfrm>
            <a:off x="859279" y="3962400"/>
            <a:ext cx="3691155"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4724400" y="4876799"/>
            <a:ext cx="4200637" cy="1015663"/>
          </a:xfrm>
          <a:prstGeom prst="rect">
            <a:avLst/>
          </a:prstGeom>
          <a:noFill/>
        </p:spPr>
        <p:txBody>
          <a:bodyPr wrap="none" rtlCol="0">
            <a:spAutoFit/>
          </a:bodyPr>
          <a:lstStyle/>
          <a:p>
            <a:r>
              <a:rPr lang="en-US" sz="2000" dirty="0" smtClean="0">
                <a:latin typeface="Tahoma" pitchFamily="34" charset="0"/>
                <a:ea typeface="Tahoma" pitchFamily="34" charset="0"/>
                <a:cs typeface="Tahoma" pitchFamily="34" charset="0"/>
              </a:rPr>
              <a:t>An example of an elongated radius </a:t>
            </a:r>
          </a:p>
          <a:p>
            <a:r>
              <a:rPr lang="en-US" sz="2000" dirty="0" smtClean="0">
                <a:latin typeface="Tahoma" pitchFamily="34" charset="0"/>
                <a:ea typeface="Tahoma" pitchFamily="34" charset="0"/>
                <a:cs typeface="Tahoma" pitchFamily="34" charset="0"/>
              </a:rPr>
              <a:t>Which gives your corner additional </a:t>
            </a:r>
          </a:p>
          <a:p>
            <a:r>
              <a:rPr lang="en-US" sz="2000" dirty="0" smtClean="0">
                <a:latin typeface="Tahoma" pitchFamily="34" charset="0"/>
                <a:ea typeface="Tahoma" pitchFamily="34" charset="0"/>
                <a:cs typeface="Tahoma" pitchFamily="34" charset="0"/>
              </a:rPr>
              <a:t>interest.</a:t>
            </a:r>
            <a:endParaRPr lang="en-US" sz="2000" dirty="0">
              <a:latin typeface="Tahoma" pitchFamily="34" charset="0"/>
              <a:ea typeface="Tahoma" pitchFamily="34" charset="0"/>
              <a:cs typeface="Tahoma" pitchFamily="34" charset="0"/>
            </a:endParaRPr>
          </a:p>
        </p:txBody>
      </p:sp>
    </p:spTree>
    <p:custDataLst>
      <p:tags r:id="rId1"/>
    </p:custDataLst>
    <p:extLst>
      <p:ext uri="{BB962C8B-B14F-4D97-AF65-F5344CB8AC3E}">
        <p14:creationId xmlns:p14="http://schemas.microsoft.com/office/powerpoint/2010/main" val="36145934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Browser Extensions to Rounded Corners</a:t>
            </a:r>
            <a:endParaRPr lang="en-US" dirty="0"/>
          </a:p>
        </p:txBody>
      </p:sp>
      <p:pic>
        <p:nvPicPr>
          <p:cNvPr id="3074" name="Picture 2" descr="http://www.the-art-of-web.com/images/border-radius.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5518" y="1600200"/>
            <a:ext cx="6992964" cy="421005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828800" y="1905000"/>
            <a:ext cx="1066800" cy="304800"/>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1676400" y="2743200"/>
            <a:ext cx="1066800" cy="304800"/>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1828800" y="3552825"/>
            <a:ext cx="1066800" cy="304800"/>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1881996" y="4419600"/>
            <a:ext cx="1066800" cy="304800"/>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1797168" y="5208918"/>
            <a:ext cx="1066800" cy="304800"/>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ustDataLst>
      <p:tags r:id="rId1"/>
    </p:custDataLst>
    <p:extLst>
      <p:ext uri="{BB962C8B-B14F-4D97-AF65-F5344CB8AC3E}">
        <p14:creationId xmlns:p14="http://schemas.microsoft.com/office/powerpoint/2010/main" val="31371763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a:t>Managing Your Layout</a:t>
            </a:r>
          </a:p>
        </p:txBody>
      </p:sp>
      <p:sp>
        <p:nvSpPr>
          <p:cNvPr id="3" name="Content Placeholder 2"/>
          <p:cNvSpPr>
            <a:spLocks noGrp="1"/>
          </p:cNvSpPr>
          <p:nvPr>
            <p:ph idx="1"/>
          </p:nvPr>
        </p:nvSpPr>
        <p:spPr>
          <a:xfrm>
            <a:off x="457200" y="1600200"/>
            <a:ext cx="8305800" cy="4525963"/>
          </a:xfrm>
        </p:spPr>
        <p:txBody>
          <a:bodyPr/>
          <a:lstStyle/>
          <a:p>
            <a:pPr marL="0" indent="0">
              <a:buNone/>
            </a:pPr>
            <a:r>
              <a:rPr lang="en-US" dirty="0" smtClean="0"/>
              <a:t>A Simple Formula:</a:t>
            </a:r>
          </a:p>
          <a:p>
            <a:pPr marL="0" indent="0">
              <a:buNone/>
            </a:pPr>
            <a:r>
              <a:rPr lang="en-US" sz="2800" dirty="0">
                <a:latin typeface="Tahoma" pitchFamily="34" charset="0"/>
                <a:ea typeface="Tahoma" pitchFamily="34" charset="0"/>
                <a:cs typeface="Tahoma" pitchFamily="34" charset="0"/>
              </a:rPr>
              <a:t>t</a:t>
            </a:r>
            <a:r>
              <a:rPr lang="en-US" sz="2800" dirty="0" smtClean="0">
                <a:latin typeface="Tahoma" pitchFamily="34" charset="0"/>
                <a:ea typeface="Tahoma" pitchFamily="34" charset="0"/>
                <a:cs typeface="Tahoma" pitchFamily="34" charset="0"/>
              </a:rPr>
              <a:t>otal width = content width + padding + border width</a:t>
            </a:r>
            <a:endParaRPr lang="en-US" sz="2800" dirty="0">
              <a:latin typeface="Tahoma" pitchFamily="34" charset="0"/>
              <a:ea typeface="Tahoma" pitchFamily="34" charset="0"/>
              <a:cs typeface="Tahoma" pitchFamily="34" charset="0"/>
            </a:endParaRPr>
          </a:p>
        </p:txBody>
      </p:sp>
      <p:pic>
        <p:nvPicPr>
          <p:cNvPr id="4098" name="Picture 2" descr="http://n390.com/files/images/webpagelayout.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2984740"/>
            <a:ext cx="4572000" cy="3429000"/>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377761663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CHECK" val="0"/>
  <p:tag name="ARTICULATE_PROJECT_OPEN" val="1"/>
  <p:tag name="ARTICULATE_REFERENCE_COUNT" val="2"/>
  <p:tag name="ARTICULATE_REFERENCE_TYPE_1" val="1"/>
  <p:tag name="ARTICULATE_REFERENCE_TITLE_1" val="Week 4, Part 2 Slides"/>
  <p:tag name="ARTICULATE_REFERENCE_1" val="C:\Users\justin.link\Desktop\Strayer\COURSE BUILDS\Summer2012\CIS273-FullBuild\Week4\CIS273_W4_P2.pptx"/>
  <p:tag name="ARTICULATE_REFERENCE_TYPE_2" val="1"/>
  <p:tag name="ARTICULATE_REFERENCE_TITLE_2" val="Week 4, Part 2 Audio Script"/>
  <p:tag name="ARTICULATE_REFERENCE_2" val="C:\Users\justin.link\Desktop\Strayer\COURSE BUILDS\Summer2012\CIS273-FullBuild\Week4\CIS273_W4_P2.doc"/>
  <p:tag name="PRESENTATION_PLAYLIST_COUNT" val="0"/>
  <p:tag name="PRESENTATION_PRESENTER_SLIDE_LEVEL" val="0"/>
  <p:tag name="ARTICULATE_PRESENTER_VERSION" val="6"/>
</p:tagLst>
</file>

<file path=ppt/tags/tag10.xml><?xml version="1.0" encoding="utf-8"?>
<p:tagLst xmlns:a="http://schemas.openxmlformats.org/drawingml/2006/main" xmlns:r="http://schemas.openxmlformats.org/officeDocument/2006/relationships" xmlns:p="http://schemas.openxmlformats.org/presentationml/2006/main">
  <p:tag name="ARTICULATE_SLIDE_PAUSE" val="1"/>
  <p:tag name="ARTICULATE_NAV_LEVEL" val="1"/>
  <p:tag name="ARTICULATE_PLAYLIST_ID" val="-1"/>
  <p:tag name="ARTICULATE_LOCK_SLIDE" val="0"/>
  <p:tag name="AUDIO_IMPORT" val="C:\Users\justin.link\Desktop\Strayer\COURSE BUILDS\Summer2012\CIS273-FullBuild\Week4\CIS273_4\CIS273_4\CIS273_4_2_7.mp3"/>
  <p:tag name="AUDIO_ID" val="260"/>
  <p:tag name="ELAPSEDTIME" val="58.326"/>
</p:tagLst>
</file>

<file path=ppt/tags/tag11.xml><?xml version="1.0" encoding="utf-8"?>
<p:tagLst xmlns:a="http://schemas.openxmlformats.org/drawingml/2006/main" xmlns:r="http://schemas.openxmlformats.org/officeDocument/2006/relationships" xmlns:p="http://schemas.openxmlformats.org/presentationml/2006/main">
  <p:tag name="ARTICULATE_SLIDE_PAUSE" val="1"/>
  <p:tag name="ARTICULATE_NAV_LEVEL" val="1"/>
  <p:tag name="ARTICULATE_PLAYLIST_ID" val="-1"/>
  <p:tag name="ARTICULATE_LOCK_SLIDE" val="0"/>
  <p:tag name="AUDIO_IMPORT" val="C:\Users\justin.link\Desktop\Strayer\COURSE BUILDS\Summer2012\CIS273-FullBuild\Week4\CIS273_4\CIS273_4\CIS273_4_2_8.mp3"/>
  <p:tag name="AUDIO_ID" val="278"/>
  <p:tag name="ELAPSEDTIME" val="36.827"/>
</p:tagLst>
</file>

<file path=ppt/tags/tag12.xml><?xml version="1.0" encoding="utf-8"?>
<p:tagLst xmlns:a="http://schemas.openxmlformats.org/drawingml/2006/main" xmlns:r="http://schemas.openxmlformats.org/officeDocument/2006/relationships" xmlns:p="http://schemas.openxmlformats.org/presentationml/2006/main">
  <p:tag name="ARTICULATE_SLIDE_PAUSE" val="1"/>
  <p:tag name="ARTICULATE_NAV_LEVEL" val="1"/>
  <p:tag name="ARTICULATE_PLAYLIST_ID" val="-1"/>
  <p:tag name="ARTICULATE_LOCK_SLIDE" val="0"/>
  <p:tag name="AUDIO_IMPORT" val="C:\Users\justin.link\Desktop\Strayer\COURSE BUILDS\Summer2012\CIS273-FullBuild\Week4\CIS273_4\CIS273_4\CIS273_4_2_9.mp3"/>
  <p:tag name="AUDIO_ID" val="261"/>
  <p:tag name="ELAPSEDTIME" val="58.535"/>
</p:tagLst>
</file>

<file path=ppt/tags/tag13.xml><?xml version="1.0" encoding="utf-8"?>
<p:tagLst xmlns:a="http://schemas.openxmlformats.org/drawingml/2006/main" xmlns:r="http://schemas.openxmlformats.org/officeDocument/2006/relationships" xmlns:p="http://schemas.openxmlformats.org/presentationml/2006/main">
  <p:tag name="QUIZMAKER_QUIZ_FILENAME" val="C:\Users\justin.link\Desktop\Strayer\COURSE BUILDS\Summer2012\CIS273-FullBuild\Week4\CheckYourUnderstandingTF_W4_P2_Slide10.quiz"/>
  <p:tag name="QUIZMAKER_QUIZ_SLIDE_ID" val="279"/>
  <p:tag name="OVERRIDE" val="QUIZMAKER_QUIZ_SLIDE"/>
  <p:tag name="QUIZMAKER_QUIZ_TITLE" val="Check Your Understanding"/>
  <p:tag name="AQP_PASS_SCORE" val="80"/>
  <p:tag name="QUIZMAKER_LAST_MODIFY_DATE" val="41107.4763888889"/>
  <p:tag name="ELAPSEDTIME" val="5"/>
  <p:tag name="AQP_PASS_ACTION" val="2"/>
  <p:tag name="AQP_FAIL_ACTION" val="2"/>
  <p:tag name="AQP_TRAP" val="0"/>
  <p:tag name="ARTICULATE_SLIDE_PAUSE" val="1"/>
  <p:tag name="ARTICULATE_NAV_LEVEL" val="1"/>
  <p:tag name="ARTICULATE_PLAYLIST_ID" val="-1"/>
  <p:tag name="ARTICULATE_LOCK_SLIDE" val="0"/>
</p:tagLst>
</file>

<file path=ppt/tags/tag14.xml><?xml version="1.0" encoding="utf-8"?>
<p:tagLst xmlns:a="http://schemas.openxmlformats.org/drawingml/2006/main" xmlns:r="http://schemas.openxmlformats.org/officeDocument/2006/relationships" xmlns:p="http://schemas.openxmlformats.org/presentationml/2006/main">
  <p:tag name="QM_PROPERTY" val="1"/>
  <p:tag name="ART_QM_A" val="1"/>
</p:tagLst>
</file>

<file path=ppt/tags/tag15.xml><?xml version="1.0" encoding="utf-8"?>
<p:tagLst xmlns:a="http://schemas.openxmlformats.org/drawingml/2006/main" xmlns:r="http://schemas.openxmlformats.org/officeDocument/2006/relationships" xmlns:p="http://schemas.openxmlformats.org/presentationml/2006/main">
  <p:tag name="ART_QM_A" val="1"/>
</p:tagLst>
</file>

<file path=ppt/tags/tag16.xml><?xml version="1.0" encoding="utf-8"?>
<p:tagLst xmlns:a="http://schemas.openxmlformats.org/drawingml/2006/main" xmlns:r="http://schemas.openxmlformats.org/officeDocument/2006/relationships" xmlns:p="http://schemas.openxmlformats.org/presentationml/2006/main">
  <p:tag name="ART_QM_B" val="1"/>
</p:tagLst>
</file>

<file path=ppt/tags/tag17.xml><?xml version="1.0" encoding="utf-8"?>
<p:tagLst xmlns:a="http://schemas.openxmlformats.org/drawingml/2006/main" xmlns:r="http://schemas.openxmlformats.org/officeDocument/2006/relationships" xmlns:p="http://schemas.openxmlformats.org/presentationml/2006/main">
  <p:tag name="ARTICULATE_SLIDE_PAUSE" val="1"/>
  <p:tag name="ARTICULATE_NAV_LEVEL" val="1"/>
  <p:tag name="ARTICULATE_PLAYLIST_ID" val="-1"/>
  <p:tag name="ARTICULATE_LOCK_SLIDE" val="0"/>
  <p:tag name="AUDIO_IMPORT" val="C:\Users\justin.link\Desktop\Strayer\COURSE BUILDS\Summer2012\CIS273-FullBuild\Week4\CIS273_4\CIS273_4\CIS273_4_2_11.mp3"/>
  <p:tag name="AUDIO_ID" val="269"/>
  <p:tag name="ELAPSEDTIME" val="43.514"/>
</p:tagLst>
</file>

<file path=ppt/tags/tag2.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Users\LEESMI~1\AppData\Local\Temp\articulate\presenter\imgtemp\JgHredpB_files\slide0001_image001.jpg"/>
</p:tagLst>
</file>

<file path=ppt/tags/tag3.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Users\LEESMI~1\AppData\Local\Temp\articulate\presenter\imgtemp\PcKXZWhS_files\slide0001_image001.png"/>
</p:tagLst>
</file>

<file path=ppt/tags/tag4.xml><?xml version="1.0" encoding="utf-8"?>
<p:tagLst xmlns:a="http://schemas.openxmlformats.org/drawingml/2006/main" xmlns:r="http://schemas.openxmlformats.org/officeDocument/2006/relationships" xmlns:p="http://schemas.openxmlformats.org/presentationml/2006/main">
  <p:tag name="ARTICULATE_TITLE_TAG" val="Introduction"/>
  <p:tag name="ARTICULATE_SLIDE_PAUSE" val="1"/>
  <p:tag name="ARTICULATE_NAV_LEVEL" val="1"/>
  <p:tag name="ARTICULATE_PLAYLIST_ID" val="-1"/>
  <p:tag name="ARTICULATE_LOCK_SLIDE" val="0"/>
  <p:tag name="AUDIO_IMPORT" val="C:\Users\justin.link\Desktop\Strayer\COURSE BUILDS\Summer2012\CIS273-FullBuild\Week4\CIS273_4\CIS273_4\CIS273_4_2_1.mp3"/>
  <p:tag name="AUDIO_ID" val="256"/>
  <p:tag name="ELAPSEDTIME" val="10.051"/>
</p:tagLst>
</file>

<file path=ppt/tags/tag5.xml><?xml version="1.0" encoding="utf-8"?>
<p:tagLst xmlns:a="http://schemas.openxmlformats.org/drawingml/2006/main" xmlns:r="http://schemas.openxmlformats.org/officeDocument/2006/relationships" xmlns:p="http://schemas.openxmlformats.org/presentationml/2006/main">
  <p:tag name="ARTICULATE_SLIDE_PAUSE" val="1"/>
  <p:tag name="ARTICULATE_NAV_LEVEL" val="1"/>
  <p:tag name="ARTICULATE_PLAYLIST_ID" val="-1"/>
  <p:tag name="ARTICULATE_LOCK_SLIDE" val="0"/>
  <p:tag name="AUDIO_IMPORT" val="C:\Users\justin.link\Desktop\Strayer\COURSE BUILDS\Summer2012\CIS273-FullBuild\Week4\CIS273_4\CIS273_4\CIS273_4_2_2.mp3"/>
  <p:tag name="AUDIO_ID" val="259"/>
  <p:tag name="ELAPSEDTIME" val="15.354"/>
</p:tagLst>
</file>

<file path=ppt/tags/tag6.xml><?xml version="1.0" encoding="utf-8"?>
<p:tagLst xmlns:a="http://schemas.openxmlformats.org/drawingml/2006/main" xmlns:r="http://schemas.openxmlformats.org/officeDocument/2006/relationships" xmlns:p="http://schemas.openxmlformats.org/presentationml/2006/main">
  <p:tag name="ARTICULATE_SLIDE_PAUSE" val="1"/>
  <p:tag name="ARTICULATE_NAV_LEVEL" val="1"/>
  <p:tag name="ARTICULATE_PLAYLIST_ID" val="-1"/>
  <p:tag name="ARTICULATE_LOCK_SLIDE" val="0"/>
  <p:tag name="AUDIO_IMPORT" val="C:\Users\justin.link\Desktop\Strayer\COURSE BUILDS\Summer2012\CIS273-FullBuild\Week4\CIS273_4\CIS273_4\CIS273_4_2_3.mp3"/>
  <p:tag name="AUDIO_ID" val="257"/>
  <p:tag name="ELAPSEDTIME" val="72.249"/>
</p:tagLst>
</file>

<file path=ppt/tags/tag7.xml><?xml version="1.0" encoding="utf-8"?>
<p:tagLst xmlns:a="http://schemas.openxmlformats.org/drawingml/2006/main" xmlns:r="http://schemas.openxmlformats.org/officeDocument/2006/relationships" xmlns:p="http://schemas.openxmlformats.org/presentationml/2006/main">
  <p:tag name="ARTICULATE_SLIDE_PAUSE" val="1"/>
  <p:tag name="ARTICULATE_NAV_LEVEL" val="1"/>
  <p:tag name="ARTICULATE_PLAYLIST_ID" val="-1"/>
  <p:tag name="ARTICULATE_LOCK_SLIDE" val="0"/>
  <p:tag name="AUDIO_IMPORT" val="C:\Users\justin.link\Desktop\Strayer\COURSE BUILDS\Summer2012\CIS273-FullBuild\Week4\CIS273_4\CIS273_4\CIS273_4_2_4.mp3"/>
  <p:tag name="AUDIO_ID" val="275"/>
  <p:tag name="ELAPSEDTIME" val="67.103"/>
</p:tagLst>
</file>

<file path=ppt/tags/tag8.xml><?xml version="1.0" encoding="utf-8"?>
<p:tagLst xmlns:a="http://schemas.openxmlformats.org/drawingml/2006/main" xmlns:r="http://schemas.openxmlformats.org/officeDocument/2006/relationships" xmlns:p="http://schemas.openxmlformats.org/presentationml/2006/main">
  <p:tag name="ARTICULATE_SLIDE_PAUSE" val="1"/>
  <p:tag name="ARTICULATE_NAV_LEVEL" val="1"/>
  <p:tag name="ARTICULATE_PLAYLIST_ID" val="-1"/>
  <p:tag name="ARTICULATE_LOCK_SLIDE" val="0"/>
  <p:tag name="AUDIO_IMPORT" val="C:\Users\justin.link\Desktop\Strayer\COURSE BUILDS\Summer2012\CIS273-FullBuild\Week4\CIS273_4\CIS273_4\CIS273_4_2_5.mp3"/>
  <p:tag name="AUDIO_ID" val="276"/>
  <p:tag name="ELAPSEDTIME" val="53.65"/>
</p:tagLst>
</file>

<file path=ppt/tags/tag9.xml><?xml version="1.0" encoding="utf-8"?>
<p:tagLst xmlns:a="http://schemas.openxmlformats.org/drawingml/2006/main" xmlns:r="http://schemas.openxmlformats.org/officeDocument/2006/relationships" xmlns:p="http://schemas.openxmlformats.org/presentationml/2006/main">
  <p:tag name="ARTICULATE_SLIDE_PAUSE" val="1"/>
  <p:tag name="ARTICULATE_NAV_LEVEL" val="1"/>
  <p:tag name="ARTICULATE_PLAYLIST_ID" val="-1"/>
  <p:tag name="ARTICULATE_LOCK_SLIDE" val="0"/>
  <p:tag name="AUDIO_IMPORT" val="C:\Users\justin.link\Desktop\Strayer\COURSE BUILDS\Summer2012\CIS273-FullBuild\Week4\CIS273_4\CIS273_4\CIS273_4_2_6.mp3"/>
  <p:tag name="AUDIO_ID" val="277"/>
  <p:tag name="ELAPSEDTIME" val="42.051"/>
</p:tagLst>
</file>

<file path=ppt/theme/theme1.xml><?xml version="1.0" encoding="utf-8"?>
<a:theme xmlns:a="http://schemas.openxmlformats.org/drawingml/2006/main" name="Strayer Lecture Template_201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Strayer Lecture Template_2012</Template>
  <TotalTime>3313</TotalTime>
  <Words>895</Words>
  <Application>Microsoft Office PowerPoint</Application>
  <PresentationFormat>On-screen Show (4:3)</PresentationFormat>
  <Paragraphs>134</Paragraphs>
  <Slides>11</Slides>
  <Notes>10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Strayer Lecture Template_2012</vt:lpstr>
      <vt:lpstr>CIS 273 Web Design and Development</vt:lpstr>
      <vt:lpstr>Topics</vt:lpstr>
      <vt:lpstr>Setting Margins</vt:lpstr>
      <vt:lpstr>Setting Padding</vt:lpstr>
      <vt:lpstr>Setting Border Widths, Colors &amp; Styles</vt:lpstr>
      <vt:lpstr>Border Styles</vt:lpstr>
      <vt:lpstr>Creating Rounded Corners</vt:lpstr>
      <vt:lpstr>Browser Extensions to Rounded Corners</vt:lpstr>
      <vt:lpstr>Managing Your Layout</vt:lpstr>
      <vt:lpstr>Check Your Understanding</vt:lpstr>
      <vt:lpstr>Summary</vt:lpstr>
    </vt:vector>
  </TitlesOfParts>
  <Company>Drexel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CIS 273 Web Design and Development</dc:title>
  <dc:creator>Tzipora Katz</dc:creator>
  <cp:lastModifiedBy>admin</cp:lastModifiedBy>
  <cp:revision>123</cp:revision>
  <dcterms:created xsi:type="dcterms:W3CDTF">2012-05-29T01:01:13Z</dcterms:created>
  <dcterms:modified xsi:type="dcterms:W3CDTF">2012-07-17T15:29:47Z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UseProject">
    <vt:lpwstr>1</vt:lpwstr>
  </property>
  <property fmtid="{D5CDD505-2E9C-101B-9397-08002B2CF9AE}" pid="3" name="ArticulateGUID">
    <vt:lpwstr>E9CE529F-2D60-4101-8183-0DA3D994DE33</vt:lpwstr>
  </property>
  <property fmtid="{D5CDD505-2E9C-101B-9397-08002B2CF9AE}" pid="4" name="ArticulatePath">
    <vt:lpwstr>CIS273_W4_P2</vt:lpwstr>
  </property>
  <property fmtid="{D5CDD505-2E9C-101B-9397-08002B2CF9AE}" pid="5" name="ArticulateProjectFull">
    <vt:lpwstr>C:\Users\justin.link\Desktop\Strayer\COURSE BUILDS\Summer2012\CIS273-FullBuild\Week4\CIS273_W4_P2.ppta</vt:lpwstr>
  </property>
</Properties>
</file>