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75" r:id="rId5"/>
    <p:sldId id="276" r:id="rId6"/>
    <p:sldId id="277" r:id="rId7"/>
    <p:sldId id="260" r:id="rId8"/>
    <p:sldId id="278" r:id="rId9"/>
    <p:sldId id="261" r:id="rId10"/>
    <p:sldId id="279" r:id="rId11"/>
    <p:sldId id="269"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03" autoAdjust="0"/>
  </p:normalViewPr>
  <p:slideViewPr>
    <p:cSldViewPr>
      <p:cViewPr varScale="1">
        <p:scale>
          <a:sx n="79" d="100"/>
          <a:sy n="79" d="100"/>
        </p:scale>
        <p:origin x="-1908" y="-96"/>
      </p:cViewPr>
      <p:guideLst>
        <p:guide orient="horz" pos="2160"/>
        <p:guide pos="2880"/>
      </p:guideLst>
    </p:cSldViewPr>
  </p:slid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pPr/>
              <a:t>7/17/2012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pPr/>
              <a:t>‹#›</a:t>
            </a:fld>
            <a:endParaRPr lang="en-US"/>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Web Design and Development. In this lesson will discuss creating positioning objects with CSS.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a:t>
            </a:fld>
            <a:endParaRPr lang="en-US"/>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started our discussion by examining different kinds of positioning available to control their exact placement on our pages.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examined how to use overflow and clipping to help enhance layouts and control the amount of space being used.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looked at how stacking allows elements to overlap each other on pages and how by using the z-index we can control that order.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completes this lesson.</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11</a:t>
            </a:fld>
            <a:endParaRPr lang="en-US"/>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Positioning Objects;</a:t>
            </a:r>
          </a:p>
          <a:p>
            <a:r>
              <a:rPr lang="en-US" sz="1200" kern="1200" dirty="0" smtClean="0">
                <a:solidFill>
                  <a:schemeClr val="tx1"/>
                </a:solidFill>
                <a:effectLst/>
                <a:latin typeface="+mn-lt"/>
                <a:ea typeface="+mn-ea"/>
                <a:cs typeface="+mn-cs"/>
              </a:rPr>
              <a:t>Working With Overflow and Clipping; and</a:t>
            </a:r>
          </a:p>
          <a:p>
            <a:r>
              <a:rPr lang="en-US" sz="1200" kern="1200" dirty="0" smtClean="0">
                <a:solidFill>
                  <a:schemeClr val="tx1"/>
                </a:solidFill>
                <a:effectLst/>
                <a:latin typeface="+mn-lt"/>
                <a:ea typeface="+mn-ea"/>
                <a:cs typeface="+mn-cs"/>
              </a:rPr>
              <a:t>Stacking Elements.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2</a:t>
            </a:fld>
            <a:endParaRPr lang="en-US"/>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exciting and innovative changes that CSS brought to web design was the ability to assign positioning on the page. Now through the use of our code we can have pixel perfect positioning through the use of the coordinates for each element. All of the coordinates relate to the upper left corner of the page. Generally speaking we only need to add the left and top coordinates because our width and height dimensions will imply the rest. Here is another place where using graph paper for your storyboard can come in handy. You can move items around on the graph paper easily before you start to apply your actual coding. This will not bypass the need to test in your browsers, but it can help cut down on some frustration as you 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slide shows some of the basic syntax patterns used for positioning elements.  The </a:t>
            </a:r>
            <a:r>
              <a:rPr lang="en-US" sz="1200" i="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references one of five different ways to apply your positions and we’ll examine each one in future slides in more detail. For now they are: </a:t>
            </a:r>
            <a:r>
              <a:rPr lang="en-US" sz="1200" i="1" kern="1200" dirty="0" smtClean="0">
                <a:solidFill>
                  <a:schemeClr val="tx1"/>
                </a:solidFill>
                <a:effectLst/>
                <a:latin typeface="+mn-lt"/>
                <a:ea typeface="+mn-ea"/>
                <a:cs typeface="+mn-cs"/>
              </a:rPr>
              <a:t>static</a:t>
            </a:r>
            <a:r>
              <a:rPr lang="en-US" sz="1200" kern="1200" dirty="0" smtClean="0">
                <a:solidFill>
                  <a:schemeClr val="tx1"/>
                </a:solidFill>
                <a:effectLst/>
                <a:latin typeface="+mn-lt"/>
                <a:ea typeface="+mn-ea"/>
                <a:cs typeface="+mn-cs"/>
              </a:rPr>
              <a:t> which is the default, </a:t>
            </a:r>
            <a:r>
              <a:rPr lang="en-US" sz="1200" i="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fixed</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inherit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3</a:t>
            </a:fld>
            <a:endParaRPr lang="en-US"/>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the name implies, </a:t>
            </a:r>
            <a:r>
              <a:rPr lang="en-US" sz="1200" b="1" kern="1200" dirty="0" smtClean="0">
                <a:solidFill>
                  <a:schemeClr val="tx1"/>
                </a:solidFill>
                <a:effectLst/>
                <a:latin typeface="+mn-lt"/>
                <a:ea typeface="+mn-ea"/>
                <a:cs typeface="+mn-cs"/>
              </a:rPr>
              <a:t>absolute positioning</a:t>
            </a:r>
            <a:r>
              <a:rPr lang="en-US" sz="1200" kern="1200" dirty="0" smtClean="0">
                <a:solidFill>
                  <a:schemeClr val="tx1"/>
                </a:solidFill>
                <a:effectLst/>
                <a:latin typeface="+mn-lt"/>
                <a:ea typeface="+mn-ea"/>
                <a:cs typeface="+mn-cs"/>
              </a:rPr>
              <a:t> places the element exactly where you want it to be positioned on the page. One of the advantages here is that you are taking complete control of that placement. The danger is that the element is removed from the document flow and any other elements might not line up with the element you have placed. In very general terms, once you introduce a kind of positioning you’ll need to continue throughout your page so that everything goes where you want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illustration here gives an idea of how you might combine your positioning with the width and height of an element on your page. This is not to scale, but you can see how you might be able to place something with precision. The star is an example of where you might have placed a logo on the page as an image with no repeating so you need the positioning to ensure that your heading does not overlap with the logo.</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4</a:t>
            </a:fld>
            <a:endParaRPr lang="en-US"/>
          </a:p>
        </p:txBody>
      </p:sp>
    </p:spTree>
    <p:extLst>
      <p:ext uri="{BB962C8B-B14F-4D97-AF65-F5344CB8AC3E}">
        <p14:creationId xmlns:p14="http://schemas.microsoft.com/office/powerpoint/2010/main" val="124440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Relative positioning </a:t>
            </a:r>
            <a:r>
              <a:rPr lang="en-US" sz="1200" kern="1200" dirty="0" smtClean="0">
                <a:solidFill>
                  <a:schemeClr val="tx1"/>
                </a:solidFill>
                <a:effectLst/>
                <a:latin typeface="+mn-lt"/>
                <a:ea typeface="+mn-ea"/>
                <a:cs typeface="+mn-cs"/>
              </a:rPr>
              <a:t>is used to place elements relative to where the browser would have placed them if no positioning had been applied. The element is still a part of the document flow with a change in the placement that is </a:t>
            </a:r>
            <a:r>
              <a:rPr lang="en-US" sz="1200" i="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to the default placement.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illustration has moved the white box for the special slightly down and left of the document flow’s default layout.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way you can use relative positioning is to center or place an element inside of another element. For example, you might wish to have a division that holds a small image as well as text. Relative positioning will allow you to place the image inside the division with precision. This involves using the width and height of your elements to place them, especially if you want to center an object either vertically or horizontally.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5</a:t>
            </a:fld>
            <a:endParaRPr lang="en-US"/>
          </a:p>
        </p:txBody>
      </p:sp>
    </p:spTree>
    <p:extLst>
      <p:ext uri="{BB962C8B-B14F-4D97-AF65-F5344CB8AC3E}">
        <p14:creationId xmlns:p14="http://schemas.microsoft.com/office/powerpoint/2010/main" val="204613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a:t>
            </a:r>
            <a:r>
              <a:rPr lang="en-US" sz="1200" i="1" kern="1200" dirty="0" smtClean="0">
                <a:solidFill>
                  <a:schemeClr val="tx1"/>
                </a:solidFill>
                <a:effectLst/>
                <a:latin typeface="+mn-lt"/>
                <a:ea typeface="+mn-ea"/>
                <a:cs typeface="+mn-cs"/>
              </a:rPr>
              <a:t>fix</a:t>
            </a:r>
            <a:r>
              <a:rPr lang="en-US" sz="1200" kern="1200" dirty="0" smtClean="0">
                <a:solidFill>
                  <a:schemeClr val="tx1"/>
                </a:solidFill>
                <a:effectLst/>
                <a:latin typeface="+mn-lt"/>
                <a:ea typeface="+mn-ea"/>
                <a:cs typeface="+mn-cs"/>
              </a:rPr>
              <a:t> an element through positioning you are fixing to a specified spot even while the pages are scrolling. This is not supported in the older browsers so be careful how you use this one. It can completely throw your alignment and page layout to the four winds!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inherit</a:t>
            </a:r>
            <a:r>
              <a:rPr lang="en-US" sz="1200" kern="1200" dirty="0" smtClean="0">
                <a:solidFill>
                  <a:schemeClr val="tx1"/>
                </a:solidFill>
                <a:effectLst/>
                <a:latin typeface="+mn-lt"/>
                <a:ea typeface="+mn-ea"/>
                <a:cs typeface="+mn-cs"/>
              </a:rPr>
              <a:t> positioning allows the element to inherit the position of a parent element. This follows the same pattern we explored with styles being inherited on your pages. Once again, you’ll want to take some extra precautions in while previewing your pages in different browsers.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6</a:t>
            </a:fld>
            <a:endParaRPr lang="en-US"/>
          </a:p>
        </p:txBody>
      </p:sp>
    </p:spTree>
    <p:extLst>
      <p:ext uri="{BB962C8B-B14F-4D97-AF65-F5344CB8AC3E}">
        <p14:creationId xmlns:p14="http://schemas.microsoft.com/office/powerpoint/2010/main" val="378168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happens when you want to have the same layout for all your elements on your pages but sometimes your content doesn’t quite fit the section? You cannot edit the text because that’s not your job. You’ll need to use </a:t>
            </a:r>
            <a:r>
              <a:rPr lang="en-US" sz="1200" b="1" kern="1200" dirty="0" smtClean="0">
                <a:solidFill>
                  <a:schemeClr val="tx1"/>
                </a:solidFill>
                <a:effectLst/>
                <a:latin typeface="+mn-lt"/>
                <a:ea typeface="+mn-ea"/>
                <a:cs typeface="+mn-cs"/>
              </a:rPr>
              <a:t>overflow </a:t>
            </a:r>
            <a:r>
              <a:rPr lang="en-US" sz="1200" kern="1200" dirty="0" smtClean="0">
                <a:solidFill>
                  <a:schemeClr val="tx1"/>
                </a:solidFill>
                <a:effectLst/>
                <a:latin typeface="+mn-lt"/>
                <a:ea typeface="+mn-ea"/>
                <a:cs typeface="+mn-cs"/>
              </a:rPr>
              <a:t>to help keep your layout intact and still display all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Overflow supports several different types such as </a:t>
            </a:r>
            <a:r>
              <a:rPr lang="en-US" sz="1200" i="1" kern="1200" dirty="0" smtClean="0">
                <a:solidFill>
                  <a:schemeClr val="tx1"/>
                </a:solidFill>
                <a:effectLst/>
                <a:latin typeface="+mn-lt"/>
                <a:ea typeface="+mn-ea"/>
                <a:cs typeface="+mn-cs"/>
              </a:rPr>
              <a:t>visible</a:t>
            </a:r>
            <a:r>
              <a:rPr lang="en-US" sz="1200" kern="1200" dirty="0" smtClean="0">
                <a:solidFill>
                  <a:schemeClr val="tx1"/>
                </a:solidFill>
                <a:effectLst/>
                <a:latin typeface="+mn-lt"/>
                <a:ea typeface="+mn-ea"/>
                <a:cs typeface="+mn-cs"/>
              </a:rPr>
              <a:t> which is the default, </a:t>
            </a:r>
            <a:r>
              <a:rPr lang="en-US" sz="1200" i="1" kern="1200" dirty="0" smtClean="0">
                <a:solidFill>
                  <a:schemeClr val="tx1"/>
                </a:solidFill>
                <a:effectLst/>
                <a:latin typeface="+mn-lt"/>
                <a:ea typeface="+mn-ea"/>
                <a:cs typeface="+mn-cs"/>
              </a:rPr>
              <a:t>hidden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scroll</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auto</a:t>
            </a:r>
            <a:r>
              <a:rPr lang="en-US" sz="1200" kern="1200" dirty="0" smtClean="0">
                <a:solidFill>
                  <a:schemeClr val="tx1"/>
                </a:solidFill>
                <a:effectLst/>
                <a:latin typeface="+mn-lt"/>
                <a:ea typeface="+mn-ea"/>
                <a:cs typeface="+mn-cs"/>
              </a:rPr>
              <a:t>. Visible will allow the element to grow in order to accommodate all of the content. This defeats your goal of keeping everything the same size. Hidden will cut off the extra content which not helpful if you want all of the text to be on the page. Scroll will add a vertical and horizontal scroll bar so that your visitors can scroll to read the text that didn’t fit the section. Auto will add the scrollbars when necessary and not show them otherwise. Most designers tend to use auto so they have more freedom if their clients add content at the last minute.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7</a:t>
            </a:fld>
            <a:endParaRPr lang="en-US"/>
          </a:p>
        </p:txBody>
      </p:sp>
    </p:spTree>
    <p:extLst>
      <p:ext uri="{BB962C8B-B14F-4D97-AF65-F5344CB8AC3E}">
        <p14:creationId xmlns:p14="http://schemas.microsoft.com/office/powerpoint/2010/main" val="72325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a:t>
            </a:r>
            <a:r>
              <a:rPr lang="en-US" sz="1200" b="1" kern="1200" dirty="0" smtClean="0">
                <a:solidFill>
                  <a:schemeClr val="tx1"/>
                </a:solidFill>
                <a:effectLst/>
                <a:latin typeface="+mn-lt"/>
                <a:ea typeface="+mn-ea"/>
                <a:cs typeface="+mn-cs"/>
              </a:rPr>
              <a:t>clip</a:t>
            </a:r>
            <a:r>
              <a:rPr lang="en-US" sz="1200" kern="1200" dirty="0" smtClean="0">
                <a:solidFill>
                  <a:schemeClr val="tx1"/>
                </a:solidFill>
                <a:effectLst/>
                <a:latin typeface="+mn-lt"/>
                <a:ea typeface="+mn-ea"/>
                <a:cs typeface="+mn-cs"/>
              </a:rPr>
              <a:t> an element you are defining what portions of the element are visible on the page leaving the rest hidden. This is similar to what you do when masking an image, in that you are not changing the actual size but defining what shows on your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this creatively in conjunction with the semitransparent properties that are supported in CSS3 but once again, this newer technology might not be supported in all browsers. You are also not changing the size of an image – as shown in the slide – so you will not be changing the download time for your page either.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8</a:t>
            </a:fld>
            <a:endParaRPr lang="en-US"/>
          </a:p>
        </p:txBody>
      </p:sp>
    </p:spTree>
    <p:extLst>
      <p:ext uri="{BB962C8B-B14F-4D97-AF65-F5344CB8AC3E}">
        <p14:creationId xmlns:p14="http://schemas.microsoft.com/office/powerpoint/2010/main" val="187114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begin to use positioning on your pages you may have instances where one element appears on top of another element. This is known as </a:t>
            </a:r>
            <a:r>
              <a:rPr lang="en-US" sz="1200" b="1" kern="1200" dirty="0" smtClean="0">
                <a:solidFill>
                  <a:schemeClr val="tx1"/>
                </a:solidFill>
                <a:effectLst/>
                <a:latin typeface="+mn-lt"/>
                <a:ea typeface="+mn-ea"/>
                <a:cs typeface="+mn-cs"/>
              </a:rPr>
              <a:t>stacking</a:t>
            </a:r>
            <a:r>
              <a:rPr lang="en-US" sz="1200" kern="1200" dirty="0" smtClean="0">
                <a:solidFill>
                  <a:schemeClr val="tx1"/>
                </a:solidFill>
                <a:effectLst/>
                <a:latin typeface="+mn-lt"/>
                <a:ea typeface="+mn-ea"/>
                <a:cs typeface="+mn-cs"/>
              </a:rPr>
              <a:t>. While this can add some interesting visual interest to your pages, you might need to change the order that the elements are stacked in. That’s where the </a:t>
            </a:r>
            <a:r>
              <a:rPr lang="en-US" sz="1200" b="1" kern="1200" dirty="0" smtClean="0">
                <a:solidFill>
                  <a:schemeClr val="tx1"/>
                </a:solidFill>
                <a:effectLst/>
                <a:latin typeface="+mn-lt"/>
                <a:ea typeface="+mn-ea"/>
                <a:cs typeface="+mn-cs"/>
              </a:rPr>
              <a:t>z-index </a:t>
            </a:r>
            <a:r>
              <a:rPr lang="en-US" sz="1200" kern="1200" dirty="0" smtClean="0">
                <a:solidFill>
                  <a:schemeClr val="tx1"/>
                </a:solidFill>
                <a:effectLst/>
                <a:latin typeface="+mn-lt"/>
                <a:ea typeface="+mn-ea"/>
                <a:cs typeface="+mn-cs"/>
              </a:rPr>
              <a:t>comes into play. The higher the number the further up on the stacking it will appear.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illustration in this slide demonstrates three elements on the page stacked. Transparency was added to the elements to allow us to easily see how they are layered or stacked on top of each other.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9</a:t>
            </a:fld>
            <a:endParaRPr lang="en-US"/>
          </a:p>
        </p:txBody>
      </p:sp>
    </p:spTree>
    <p:extLst>
      <p:ext uri="{BB962C8B-B14F-4D97-AF65-F5344CB8AC3E}">
        <p14:creationId xmlns:p14="http://schemas.microsoft.com/office/powerpoint/2010/main" val="32670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smtClean="0"/>
              <a:t>Course Name</a:t>
            </a:r>
            <a:br>
              <a:rPr lang="en-US" dirty="0" smtClean="0"/>
            </a:br>
            <a:r>
              <a:rPr lang="en-US" dirty="0" smtClean="0"/>
              <a:t>Course ID</a:t>
            </a:r>
            <a:endParaRPr lang="en-US" dirty="0"/>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Title</a:t>
            </a:r>
            <a:endParaRPr lang="en-US" dirty="0"/>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56F26-5741-4E88-993B-7A0E51CA2BD7}" type="datetimeFigureOut">
              <a:rPr lang="en-US" smtClean="0"/>
              <a:pPr/>
              <a:t>7/17/2012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79E6B-75F7-4852-BEC9-333ACD162558}" type="slidenum">
              <a:rPr lang="en-US" smtClean="0"/>
              <a:pPr/>
              <a:t>‹#›</a:t>
            </a:fld>
            <a:endParaRPr lang="en-US"/>
          </a:p>
        </p:txBody>
      </p:sp>
    </p:spTree>
    <p:extLst>
      <p:ext uri="{BB962C8B-B14F-4D97-AF65-F5344CB8AC3E}">
        <p14:creationId xmlns:p14="http://schemas.microsoft.com/office/powerpoint/2010/main" val="946836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pPr/>
              <a:t>7/17/2012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pPr/>
              <a:t>‹#›</a:t>
            </a:fld>
            <a:endParaRPr lang="en-US"/>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jpg"/><Relationship Id="rId5" Type="http://schemas.openxmlformats.org/officeDocument/2006/relationships/slideLayout" Target="../slideLayouts/slideLayout3.xml"/><Relationship Id="rId10"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CIS 273</a:t>
            </a:r>
            <a:br>
              <a:rPr lang="en-US" dirty="0" smtClean="0"/>
            </a:br>
            <a:r>
              <a:rPr lang="en-US" dirty="0" smtClean="0"/>
              <a:t>Web Design and Development</a:t>
            </a:r>
            <a:endParaRPr lang="en-US" dirty="0"/>
          </a:p>
        </p:txBody>
      </p:sp>
      <p:sp>
        <p:nvSpPr>
          <p:cNvPr id="5" name="Subtitle 4"/>
          <p:cNvSpPr>
            <a:spLocks noGrp="1"/>
          </p:cNvSpPr>
          <p:nvPr>
            <p:ph type="subTitle" idx="1"/>
          </p:nvPr>
        </p:nvSpPr>
        <p:spPr/>
        <p:txBody>
          <a:bodyPr/>
          <a:lstStyle/>
          <a:p>
            <a:r>
              <a:rPr lang="en-US" dirty="0" smtClean="0"/>
              <a:t>Creating Page Layouts with CSS</a:t>
            </a:r>
            <a:endParaRPr lang="en-US" dirty="0"/>
          </a:p>
        </p:txBody>
      </p:sp>
    </p:spTree>
    <p:custDataLst>
      <p:tags r:id="rId1"/>
    </p:custDataLst>
    <p:extLst>
      <p:ext uri="{BB962C8B-B14F-4D97-AF65-F5344CB8AC3E}">
        <p14:creationId xmlns:p14="http://schemas.microsoft.com/office/powerpoint/2010/main" val="334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27" name="Title 26" hidden="1"/>
          <p:cNvSpPr>
            <a:spLocks noGrp="1"/>
          </p:cNvSpPr>
          <p:nvPr>
            <p:ph type="title"/>
          </p:nvPr>
        </p:nvSpPr>
        <p:spPr/>
        <p:txBody>
          <a:bodyPr/>
          <a:lstStyle/>
          <a:p>
            <a:r>
              <a:rPr lang="en-US" smtClean="0"/>
              <a:t>Check Your Understanding</a:t>
            </a:r>
            <a:endParaRPr lang="en-US"/>
          </a:p>
        </p:txBody>
      </p:sp>
      <p:pic>
        <p:nvPicPr>
          <p:cNvPr id="28" name="Picture 27"/>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0" name="Picture 2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1" name="Picture 30"/>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2" name="Picture 31"/>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902125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Positioning Objects</a:t>
            </a:r>
          </a:p>
          <a:p>
            <a:r>
              <a:rPr lang="en-US" dirty="0" smtClean="0"/>
              <a:t>Working With Overflow &amp; Clipping</a:t>
            </a:r>
          </a:p>
          <a:p>
            <a:r>
              <a:rPr lang="en-US" dirty="0" smtClean="0"/>
              <a:t>Stacking Elements </a:t>
            </a:r>
            <a:endParaRPr lang="en-US" dirty="0"/>
          </a:p>
        </p:txBody>
      </p:sp>
    </p:spTree>
    <p:custDataLst>
      <p:tags r:id="rId1"/>
    </p:custDataLst>
    <p:extLst>
      <p:ext uri="{BB962C8B-B14F-4D97-AF65-F5344CB8AC3E}">
        <p14:creationId xmlns:p14="http://schemas.microsoft.com/office/powerpoint/2010/main" val="285315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US" dirty="0"/>
          </a:p>
        </p:txBody>
      </p:sp>
      <p:sp>
        <p:nvSpPr>
          <p:cNvPr id="3" name="Content Placeholder 2"/>
          <p:cNvSpPr>
            <a:spLocks noGrp="1"/>
          </p:cNvSpPr>
          <p:nvPr>
            <p:ph idx="1"/>
          </p:nvPr>
        </p:nvSpPr>
        <p:spPr/>
        <p:txBody>
          <a:bodyPr>
            <a:normAutofit/>
          </a:bodyPr>
          <a:lstStyle/>
          <a:p>
            <a:r>
              <a:rPr lang="en-US" dirty="0"/>
              <a:t>Positioning Objects</a:t>
            </a:r>
          </a:p>
          <a:p>
            <a:r>
              <a:rPr lang="en-US" dirty="0"/>
              <a:t>Working With Overflow &amp; Clipping</a:t>
            </a:r>
          </a:p>
          <a:p>
            <a:r>
              <a:rPr lang="en-US" dirty="0"/>
              <a:t>Stacking Elements </a:t>
            </a:r>
          </a:p>
        </p:txBody>
      </p:sp>
    </p:spTree>
    <p:custDataLst>
      <p:tags r:id="rId1"/>
    </p:custDataLst>
    <p:extLst>
      <p:ext uri="{BB962C8B-B14F-4D97-AF65-F5344CB8AC3E}">
        <p14:creationId xmlns:p14="http://schemas.microsoft.com/office/powerpoint/2010/main" val="347688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Positioning Objects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223838" indent="-223838">
              <a:buNone/>
            </a:pPr>
            <a:r>
              <a:rPr lang="en-US" dirty="0" smtClean="0">
                <a:ea typeface="Tahoma" pitchFamily="34" charset="0"/>
              </a:rPr>
              <a:t>Coding Syntax:</a:t>
            </a:r>
          </a:p>
          <a:p>
            <a:pPr marL="223838" indent="-223838">
              <a:buNone/>
            </a:pPr>
            <a:r>
              <a:rPr lang="en-US" dirty="0">
                <a:ea typeface="Tahoma" pitchFamily="34" charset="0"/>
              </a:rPr>
              <a:t> </a:t>
            </a:r>
            <a:r>
              <a:rPr lang="en-US" dirty="0" smtClean="0">
                <a:ea typeface="Tahoma" pitchFamily="34" charset="0"/>
              </a:rPr>
              <a:t> </a:t>
            </a:r>
            <a:r>
              <a:rPr lang="en-US" sz="2800" dirty="0" smtClean="0">
                <a:latin typeface="Tahoma" pitchFamily="34" charset="0"/>
                <a:ea typeface="Tahoma" pitchFamily="34" charset="0"/>
                <a:cs typeface="Tahoma" pitchFamily="34" charset="0"/>
              </a:rPr>
              <a:t>position: </a:t>
            </a:r>
            <a:r>
              <a:rPr lang="en-US" sz="2800" i="1" dirty="0" smtClean="0">
                <a:latin typeface="Tahoma" pitchFamily="34" charset="0"/>
                <a:ea typeface="Tahoma" pitchFamily="34" charset="0"/>
                <a:cs typeface="Tahoma" pitchFamily="34" charset="0"/>
              </a:rPr>
              <a:t>type;</a:t>
            </a:r>
            <a:endParaRPr lang="en-US" sz="2800" dirty="0" smtClean="0">
              <a:latin typeface="Tahoma" pitchFamily="34" charset="0"/>
              <a:ea typeface="Tahoma" pitchFamily="34" charset="0"/>
              <a:cs typeface="Tahoma" pitchFamily="34" charset="0"/>
            </a:endParaRPr>
          </a:p>
          <a:p>
            <a:pPr marL="223838" indent="-223838">
              <a:buNone/>
            </a:pP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top: </a:t>
            </a:r>
            <a:r>
              <a:rPr lang="en-US" sz="2800" i="1" dirty="0" smtClean="0">
                <a:latin typeface="Tahoma" pitchFamily="34" charset="0"/>
                <a:ea typeface="Tahoma" pitchFamily="34" charset="0"/>
                <a:cs typeface="Tahoma" pitchFamily="34" charset="0"/>
              </a:rPr>
              <a:t>value;</a:t>
            </a:r>
          </a:p>
          <a:p>
            <a:pPr marL="223838" indent="-223838">
              <a:buNone/>
            </a:pP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right: </a:t>
            </a:r>
            <a:r>
              <a:rPr lang="en-US" sz="2800" i="1" dirty="0">
                <a:latin typeface="Tahoma" pitchFamily="34" charset="0"/>
                <a:ea typeface="Tahoma" pitchFamily="34" charset="0"/>
                <a:cs typeface="Tahoma" pitchFamily="34" charset="0"/>
              </a:rPr>
              <a:t>value;</a:t>
            </a:r>
            <a:endParaRPr lang="en-US" sz="2800" dirty="0" smtClean="0">
              <a:latin typeface="Tahoma" pitchFamily="34" charset="0"/>
              <a:ea typeface="Tahoma" pitchFamily="34" charset="0"/>
              <a:cs typeface="Tahoma" pitchFamily="34" charset="0"/>
            </a:endParaRPr>
          </a:p>
          <a:p>
            <a:pPr marL="223838" indent="-223838">
              <a:buNone/>
            </a:pP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bottom: </a:t>
            </a:r>
            <a:r>
              <a:rPr lang="en-US" sz="2800" i="1" dirty="0">
                <a:latin typeface="Tahoma" pitchFamily="34" charset="0"/>
                <a:ea typeface="Tahoma" pitchFamily="34" charset="0"/>
                <a:cs typeface="Tahoma" pitchFamily="34" charset="0"/>
              </a:rPr>
              <a:t>value;</a:t>
            </a:r>
            <a:endParaRPr lang="en-US" sz="2800" dirty="0" smtClean="0">
              <a:latin typeface="Tahoma" pitchFamily="34" charset="0"/>
              <a:ea typeface="Tahoma" pitchFamily="34" charset="0"/>
              <a:cs typeface="Tahoma" pitchFamily="34" charset="0"/>
            </a:endParaRPr>
          </a:p>
          <a:p>
            <a:pPr marL="223838" indent="-223838">
              <a:buNone/>
            </a:pP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left: </a:t>
            </a:r>
            <a:r>
              <a:rPr lang="en-US" sz="2800" i="1" dirty="0">
                <a:latin typeface="Tahoma" pitchFamily="34" charset="0"/>
                <a:ea typeface="Tahoma" pitchFamily="34" charset="0"/>
                <a:cs typeface="Tahoma" pitchFamily="34" charset="0"/>
              </a:rPr>
              <a:t>value;</a:t>
            </a:r>
            <a:endParaRPr lang="en-US" sz="2800" dirty="0">
              <a:latin typeface="Tahoma" pitchFamily="34" charset="0"/>
              <a:ea typeface="Tahoma" pitchFamily="34" charset="0"/>
              <a:cs typeface="Tahoma" pitchFamily="34" charset="0"/>
            </a:endParaRPr>
          </a:p>
        </p:txBody>
      </p:sp>
      <p:sp>
        <p:nvSpPr>
          <p:cNvPr id="4" name="Content Placeholder 2"/>
          <p:cNvSpPr txBox="1">
            <a:spLocks/>
          </p:cNvSpPr>
          <p:nvPr/>
        </p:nvSpPr>
        <p:spPr>
          <a:xfrm>
            <a:off x="47244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5122" name="Picture 2" descr="http://www.sitepoint.com/blogs/wp-content/uploads/2007/10/cssgridpos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832" y="2209800"/>
            <a:ext cx="3929535" cy="30493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563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Positioning</a:t>
            </a:r>
            <a:endParaRPr lang="en-US" dirty="0"/>
          </a:p>
        </p:txBody>
      </p:sp>
      <p:sp>
        <p:nvSpPr>
          <p:cNvPr id="3" name="Content Placeholder 2"/>
          <p:cNvSpPr>
            <a:spLocks noGrp="1"/>
          </p:cNvSpPr>
          <p:nvPr>
            <p:ph idx="1"/>
          </p:nvPr>
        </p:nvSpPr>
        <p:spPr/>
        <p:txBody>
          <a:bodyPr>
            <a:normAutofit/>
          </a:bodyPr>
          <a:lstStyle/>
          <a:p>
            <a:pPr marL="223838" indent="-223838">
              <a:buNone/>
            </a:pPr>
            <a:r>
              <a:rPr lang="en-US" dirty="0">
                <a:ea typeface="Tahoma" pitchFamily="34" charset="0"/>
              </a:rPr>
              <a:t>The </a:t>
            </a:r>
            <a:r>
              <a:rPr lang="en-US" dirty="0" smtClean="0">
                <a:ea typeface="Tahoma" pitchFamily="34" charset="0"/>
              </a:rPr>
              <a:t>Code:</a:t>
            </a:r>
          </a:p>
          <a:p>
            <a:pPr marL="223838" indent="-223838">
              <a:buNone/>
            </a:pPr>
            <a:r>
              <a:rPr lang="en-US" sz="2400" dirty="0" smtClean="0">
                <a:latin typeface="Tahoma" pitchFamily="34" charset="0"/>
                <a:ea typeface="Tahoma" pitchFamily="34" charset="0"/>
                <a:cs typeface="Tahoma" pitchFamily="34" charset="0"/>
              </a:rPr>
              <a:t>#heading1  {</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position: absolute;</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left: 75px;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top: 117px;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width: 650px;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height: 125px;</a:t>
            </a:r>
          </a:p>
          <a:p>
            <a:pPr marL="223838" indent="-223838">
              <a:buNone/>
            </a:pPr>
            <a:r>
              <a:rPr lang="en-US" sz="2400" dirty="0">
                <a:latin typeface="Tahoma" pitchFamily="34" charset="0"/>
                <a:ea typeface="Tahoma" pitchFamily="34" charset="0"/>
                <a:cs typeface="Tahoma" pitchFamily="34" charset="0"/>
              </a:rPr>
              <a:t>  }</a:t>
            </a:r>
          </a:p>
        </p:txBody>
      </p:sp>
      <p:sp>
        <p:nvSpPr>
          <p:cNvPr id="4" name="Rectangle 3"/>
          <p:cNvSpPr/>
          <p:nvPr/>
        </p:nvSpPr>
        <p:spPr>
          <a:xfrm>
            <a:off x="4724400" y="1981200"/>
            <a:ext cx="37338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29200" y="2667000"/>
            <a:ext cx="3276600" cy="45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4976723" y="2056681"/>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23779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Positioning</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pPr marL="223838" indent="-223838">
              <a:buNone/>
            </a:pPr>
            <a:r>
              <a:rPr lang="en-US" sz="2800" dirty="0" smtClean="0">
                <a:ea typeface="Tahoma" pitchFamily="34" charset="0"/>
              </a:rPr>
              <a:t>The Code:</a:t>
            </a:r>
          </a:p>
          <a:p>
            <a:pPr marL="223838" indent="-223838">
              <a:buNone/>
            </a:pPr>
            <a:r>
              <a:rPr lang="en-US" sz="2400" dirty="0" smtClean="0">
                <a:latin typeface="Tahoma" pitchFamily="34" charset="0"/>
                <a:ea typeface="Tahoma" pitchFamily="34" charset="0"/>
                <a:cs typeface="Tahoma" pitchFamily="34" charset="0"/>
              </a:rPr>
              <a:t>#special  {</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position: relative;</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left: 25px;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top: 225px;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width: 200px;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height: 210px;</a:t>
            </a:r>
          </a:p>
          <a:p>
            <a:pPr marL="223838" indent="-223838">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 }</a:t>
            </a:r>
            <a:endParaRPr lang="en-US" sz="2400" dirty="0">
              <a:latin typeface="Tahoma" pitchFamily="34" charset="0"/>
              <a:ea typeface="Tahoma" pitchFamily="34" charset="0"/>
              <a:cs typeface="Tahoma" pitchFamily="34" charset="0"/>
            </a:endParaRPr>
          </a:p>
        </p:txBody>
      </p:sp>
      <p:sp>
        <p:nvSpPr>
          <p:cNvPr id="6" name="Rectangle 5"/>
          <p:cNvSpPr/>
          <p:nvPr/>
        </p:nvSpPr>
        <p:spPr>
          <a:xfrm>
            <a:off x="4724400" y="1981200"/>
            <a:ext cx="37338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2667000"/>
            <a:ext cx="3276600" cy="45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4976723" y="2056681"/>
            <a:ext cx="533400" cy="533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10123" y="3924300"/>
            <a:ext cx="966877" cy="876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9051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&amp; Inherited Positioning</a:t>
            </a:r>
            <a:endParaRPr lang="en-US" dirty="0"/>
          </a:p>
        </p:txBody>
      </p:sp>
      <p:pic>
        <p:nvPicPr>
          <p:cNvPr id="1029" name="Picture 5" descr="http://afishel.com/LearnHTML/lib/images/fix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429" y="1398917"/>
            <a:ext cx="4648200" cy="4648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2709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Working with Overflow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ea typeface="Tahoma" pitchFamily="34" charset="0"/>
              </a:rPr>
              <a:t>The Code Syntax:</a:t>
            </a:r>
          </a:p>
          <a:p>
            <a:pPr marL="0" indent="0">
              <a:buNone/>
            </a:pPr>
            <a:r>
              <a:rPr lang="en-US" sz="2400" dirty="0" smtClean="0">
                <a:latin typeface="Tahoma" pitchFamily="34" charset="0"/>
                <a:ea typeface="Tahoma" pitchFamily="34" charset="0"/>
                <a:cs typeface="Tahoma" pitchFamily="34" charset="0"/>
              </a:rPr>
              <a:t>overflow: </a:t>
            </a:r>
            <a:r>
              <a:rPr lang="en-US" sz="2400" i="1" dirty="0" smtClean="0">
                <a:latin typeface="Tahoma" pitchFamily="34" charset="0"/>
                <a:ea typeface="Tahoma" pitchFamily="34" charset="0"/>
                <a:cs typeface="Tahoma" pitchFamily="34" charset="0"/>
              </a:rPr>
              <a:t>type;</a:t>
            </a:r>
            <a:endParaRPr lang="en-US" sz="2400" dirty="0">
              <a:latin typeface="Tahoma" pitchFamily="34" charset="0"/>
              <a:ea typeface="Tahoma" pitchFamily="34" charset="0"/>
              <a:cs typeface="Tahoma" pitchFamily="34" charset="0"/>
            </a:endParaRPr>
          </a:p>
        </p:txBody>
      </p:sp>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735" t="39099" r="25095" b="20264"/>
          <a:stretch/>
        </p:blipFill>
        <p:spPr bwMode="auto">
          <a:xfrm>
            <a:off x="961115" y="2590800"/>
            <a:ext cx="7221769" cy="368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1459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Clipping Elements</a:t>
            </a:r>
            <a:endParaRPr lang="en-US" dirty="0"/>
          </a:p>
        </p:txBody>
      </p:sp>
      <p:sp>
        <p:nvSpPr>
          <p:cNvPr id="10" name="Content Placeholder 2"/>
          <p:cNvSpPr>
            <a:spLocks noGrp="1"/>
          </p:cNvSpPr>
          <p:nvPr>
            <p:ph idx="1"/>
          </p:nvPr>
        </p:nvSpPr>
        <p:spPr>
          <a:xfrm>
            <a:off x="457200" y="1600200"/>
            <a:ext cx="8229600" cy="4525963"/>
          </a:xfrm>
        </p:spPr>
        <p:txBody>
          <a:bodyPr>
            <a:normAutofit/>
          </a:bodyPr>
          <a:lstStyle/>
          <a:p>
            <a:pPr marL="0" indent="0">
              <a:buNone/>
            </a:pPr>
            <a:r>
              <a:rPr lang="en-US" dirty="0" smtClean="0">
                <a:ea typeface="Tahoma" pitchFamily="34" charset="0"/>
              </a:rPr>
              <a:t>The Code Syntax:</a:t>
            </a:r>
          </a:p>
          <a:p>
            <a:pPr marL="0" indent="0">
              <a:buNone/>
            </a:pPr>
            <a:r>
              <a:rPr lang="en-US" sz="2400" dirty="0" smtClean="0">
                <a:latin typeface="Tahoma" pitchFamily="34" charset="0"/>
                <a:ea typeface="Tahoma" pitchFamily="34" charset="0"/>
                <a:cs typeface="Tahoma" pitchFamily="34" charset="0"/>
              </a:rPr>
              <a:t>  clip: </a:t>
            </a:r>
            <a:r>
              <a:rPr lang="en-US" sz="2400" dirty="0" err="1" smtClean="0">
                <a:latin typeface="Tahoma" pitchFamily="34" charset="0"/>
                <a:ea typeface="Tahoma" pitchFamily="34" charset="0"/>
                <a:cs typeface="Tahoma" pitchFamily="34" charset="0"/>
              </a:rPr>
              <a:t>rect</a:t>
            </a:r>
            <a:r>
              <a:rPr lang="en-US" sz="2400" dirty="0" smtClean="0">
                <a:latin typeface="Tahoma" pitchFamily="34" charset="0"/>
                <a:ea typeface="Tahoma" pitchFamily="34" charset="0"/>
                <a:cs typeface="Tahoma" pitchFamily="34" charset="0"/>
              </a:rPr>
              <a:t>(</a:t>
            </a:r>
            <a:r>
              <a:rPr lang="en-US" sz="2400" i="1" dirty="0" smtClean="0">
                <a:latin typeface="Tahoma" pitchFamily="34" charset="0"/>
                <a:ea typeface="Tahoma" pitchFamily="34" charset="0"/>
                <a:cs typeface="Tahoma" pitchFamily="34" charset="0"/>
              </a:rPr>
              <a:t>top, right, bottom, left</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8400" t="40366" r="26200" b="9606"/>
          <a:stretch/>
        </p:blipFill>
        <p:spPr bwMode="auto">
          <a:xfrm>
            <a:off x="1981200" y="2819400"/>
            <a:ext cx="5181600" cy="33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37176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Stacking Elements</a:t>
            </a:r>
            <a:endParaRPr lang="en-US" dirty="0"/>
          </a:p>
        </p:txBody>
      </p:sp>
      <p:sp>
        <p:nvSpPr>
          <p:cNvPr id="3" name="Content Placeholder 2"/>
          <p:cNvSpPr>
            <a:spLocks noGrp="1"/>
          </p:cNvSpPr>
          <p:nvPr>
            <p:ph idx="1"/>
          </p:nvPr>
        </p:nvSpPr>
        <p:spPr>
          <a:xfrm>
            <a:off x="457200" y="1600200"/>
            <a:ext cx="8305800" cy="4525963"/>
          </a:xfrm>
        </p:spPr>
        <p:txBody>
          <a:bodyPr/>
          <a:lstStyle/>
          <a:p>
            <a:pPr marL="0" indent="0">
              <a:buNone/>
            </a:pPr>
            <a:r>
              <a:rPr lang="en-US" dirty="0" smtClean="0"/>
              <a:t>Code Syntax:</a:t>
            </a:r>
          </a:p>
          <a:p>
            <a:pPr marL="0" indent="0">
              <a:buNone/>
            </a:pPr>
            <a:r>
              <a:rPr lang="en-US" sz="2400" dirty="0" smtClean="0">
                <a:latin typeface="Tahoma" pitchFamily="34" charset="0"/>
                <a:ea typeface="Tahoma" pitchFamily="34" charset="0"/>
                <a:cs typeface="Tahoma" pitchFamily="34" charset="0"/>
              </a:rPr>
              <a:t>  z-index: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p>
        </p:txBody>
      </p:sp>
      <p:sp>
        <p:nvSpPr>
          <p:cNvPr id="4" name="Rectangle 3"/>
          <p:cNvSpPr/>
          <p:nvPr/>
        </p:nvSpPr>
        <p:spPr>
          <a:xfrm>
            <a:off x="990600" y="3276600"/>
            <a:ext cx="3886200" cy="2286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smtClean="0">
                <a:latin typeface="Tahoma" pitchFamily="34" charset="0"/>
                <a:ea typeface="Tahoma" pitchFamily="34" charset="0"/>
                <a:cs typeface="Tahoma" pitchFamily="34" charset="0"/>
              </a:rPr>
              <a:t>z index: 1</a:t>
            </a:r>
            <a:endParaRPr lang="en-US" sz="2400" b="1" dirty="0">
              <a:latin typeface="Tahoma" pitchFamily="34" charset="0"/>
              <a:ea typeface="Tahoma" pitchFamily="34" charset="0"/>
              <a:cs typeface="Tahoma" pitchFamily="34" charset="0"/>
            </a:endParaRPr>
          </a:p>
        </p:txBody>
      </p:sp>
      <p:sp>
        <p:nvSpPr>
          <p:cNvPr id="7" name="Rectangle 6"/>
          <p:cNvSpPr/>
          <p:nvPr/>
        </p:nvSpPr>
        <p:spPr>
          <a:xfrm>
            <a:off x="4529328" y="1905000"/>
            <a:ext cx="3886200" cy="2286000"/>
          </a:xfrm>
          <a:prstGeom prst="rect">
            <a:avLst/>
          </a:prstGeom>
          <a:solidFill>
            <a:srgbClr val="0070C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smtClean="0">
                <a:latin typeface="Tahoma" pitchFamily="34" charset="0"/>
                <a:ea typeface="Tahoma" pitchFamily="34" charset="0"/>
                <a:cs typeface="Tahoma" pitchFamily="34" charset="0"/>
              </a:rPr>
              <a:t>z index: 2</a:t>
            </a:r>
            <a:endParaRPr lang="en-US" sz="2400" b="1" dirty="0">
              <a:latin typeface="Tahoma" pitchFamily="34" charset="0"/>
              <a:ea typeface="Tahoma" pitchFamily="34" charset="0"/>
              <a:cs typeface="Tahoma" pitchFamily="34" charset="0"/>
            </a:endParaRPr>
          </a:p>
        </p:txBody>
      </p:sp>
      <p:sp>
        <p:nvSpPr>
          <p:cNvPr id="8" name="Rectangle 7"/>
          <p:cNvSpPr/>
          <p:nvPr/>
        </p:nvSpPr>
        <p:spPr>
          <a:xfrm>
            <a:off x="4114800" y="3810000"/>
            <a:ext cx="3886200" cy="2286000"/>
          </a:xfrm>
          <a:prstGeom prst="rect">
            <a:avLst/>
          </a:prstGeom>
          <a:solidFill>
            <a:schemeClr val="accent6">
              <a:lumMod val="7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smtClean="0">
                <a:latin typeface="Tahoma" pitchFamily="34" charset="0"/>
                <a:ea typeface="Tahoma" pitchFamily="34" charset="0"/>
                <a:cs typeface="Tahoma" pitchFamily="34" charset="0"/>
              </a:rPr>
              <a:t>z index: 3</a:t>
            </a:r>
            <a:endParaRPr lang="en-US" sz="2400" b="1"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7776166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REFERENCE_COUNT" val="2"/>
  <p:tag name="ARTICULATE_REFERENCE_TYPE_1" val="1"/>
  <p:tag name="ARTICULATE_REFERENCE_TITLE_1" val="Week 4, Part 3 Slides"/>
  <p:tag name="ARTICULATE_REFERENCE_1" val="C:\Users\justin.link\Desktop\Strayer\COURSE BUILDS\Summer2012\CIS273-FullBuild\Week4\CIS273_W4_P3.pptx"/>
  <p:tag name="ARTICULATE_REFERENCE_TYPE_2" val="1"/>
  <p:tag name="ARTICULATE_REFERENCE_TITLE_2" val="Week 4, Part 3 Audio Script"/>
  <p:tag name="ARTICULATE_REFERENCE_2" val="C:\Users\justin.link\Desktop\Strayer\COURSE BUILDS\Summer2012\CIS273-FullBuild\Week4\CIS273_W4_P3.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7.mp3"/>
  <p:tag name="AUDIO_ID" val="260"/>
  <p:tag name="ELAPSEDTIME" val="71.361"/>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8.mp3"/>
  <p:tag name="AUDIO_ID" val="278"/>
  <p:tag name="ELAPSEDTIME" val="42.548"/>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9.mp3"/>
  <p:tag name="AUDIO_ID" val="261"/>
  <p:tag name="ELAPSEDTIME" val="41.424"/>
</p:tagLst>
</file>

<file path=ppt/tags/tag13.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4\CheckYourUnderstandingDragAnd Drop_W4_P3_Slide10.quiz"/>
  <p:tag name="QUIZMAKER_QUIZ_SLIDE_ID" val="279"/>
  <p:tag name="OVERRIDE" val="QUIZMAKER_QUIZ_SLIDE"/>
  <p:tag name="QUIZMAKER_QUIZ_TITLE" val="Check Your Understanding"/>
  <p:tag name="AQP_PASS_SCORE" val="80"/>
  <p:tag name="QUIZMAKER_LAST_MODIFY_DATE" val="41107.4880787037"/>
  <p:tag name="ELAPSEDTIME" val="5"/>
  <p:tag name="AQP_PASS_ACTION" val="2"/>
  <p:tag name="AQP_FAIL_ACTION" val="2"/>
  <p:tag name="AQP_TRAP" val="0"/>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5.xml><?xml version="1.0" encoding="utf-8"?>
<p:tagLst xmlns:a="http://schemas.openxmlformats.org/drawingml/2006/main" xmlns:r="http://schemas.openxmlformats.org/officeDocument/2006/relationships" xmlns:p="http://schemas.openxmlformats.org/presentationml/2006/main">
  <p:tag name="ART_QM_A" val="1"/>
</p:tagLst>
</file>

<file path=ppt/tags/tag16.xml><?xml version="1.0" encoding="utf-8"?>
<p:tagLst xmlns:a="http://schemas.openxmlformats.org/drawingml/2006/main" xmlns:r="http://schemas.openxmlformats.org/officeDocument/2006/relationships" xmlns:p="http://schemas.openxmlformats.org/presentationml/2006/main">
  <p:tag name="ART_QM_B"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11.mp3"/>
  <p:tag name="AUDIO_ID" val="269"/>
  <p:tag name="ELAPSEDTIME" val="33.92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4\CIS273_4\CIS273_4\CIS273_4_3_1.mp3"/>
  <p:tag name="AUDIO_ID" val="256"/>
  <p:tag name="ELAPSEDTIME" val="9.79"/>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2.mp3"/>
  <p:tag name="AUDIO_ID" val="259"/>
  <p:tag name="ELAPSEDTIME" val="12.455"/>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3.mp3"/>
  <p:tag name="AUDIO_ID" val="257"/>
  <p:tag name="ELAPSEDTIME" val="78.962"/>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4.mp3"/>
  <p:tag name="AUDIO_ID" val="275"/>
  <p:tag name="ELAPSEDTIME" val="62.505"/>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5.mp3"/>
  <p:tag name="AUDIO_ID" val="276"/>
  <p:tag name="ELAPSEDTIME" val="58.979"/>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4\CIS273_4\CIS273_4\CIS273_4_3_6.mp3"/>
  <p:tag name="AUDIO_ID" val="277"/>
  <p:tag name="ELAPSEDTIME" val="40.928"/>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3343</TotalTime>
  <Words>1303</Words>
  <Application>Microsoft Office PowerPoint</Application>
  <PresentationFormat>On-screen Show (4:3)</PresentationFormat>
  <Paragraphs>121</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Strayer Lecture Template_2012</vt:lpstr>
      <vt:lpstr>CIS 273 Web Design and Development</vt:lpstr>
      <vt:lpstr>Topics</vt:lpstr>
      <vt:lpstr>Positioning Objects</vt:lpstr>
      <vt:lpstr>Absolute Positioning</vt:lpstr>
      <vt:lpstr>Relative Positioning</vt:lpstr>
      <vt:lpstr>Fixed &amp; Inherited Positioning</vt:lpstr>
      <vt:lpstr>Working with Overflow</vt:lpstr>
      <vt:lpstr>Clipping Elements</vt:lpstr>
      <vt:lpstr>Stacking Elements</vt:lpstr>
      <vt:lpstr>Check Your Understanding</vt:lpstr>
      <vt:lpstr>Summary</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admin</cp:lastModifiedBy>
  <cp:revision>135</cp:revision>
  <dcterms:created xsi:type="dcterms:W3CDTF">2012-05-29T01:01:13Z</dcterms:created>
  <dcterms:modified xsi:type="dcterms:W3CDTF">2012-07-17T15:46:05Z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8629FE4B-382C-42F8-B91A-E75AFE2CB7A6</vt:lpwstr>
  </property>
  <property fmtid="{D5CDD505-2E9C-101B-9397-08002B2CF9AE}" pid="4" name="ArticulatePath">
    <vt:lpwstr>CIS273_W4_P3</vt:lpwstr>
  </property>
  <property fmtid="{D5CDD505-2E9C-101B-9397-08002B2CF9AE}" pid="5" name="ArticulateProjectFull">
    <vt:lpwstr>C:\Users\justin.link\Desktop\Strayer\COURSE BUILDS\Summer2012\CIS273-FullBuild\Week4\CIS273_W4_P3.ppta</vt:lpwstr>
  </property>
</Properties>
</file>