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9" r:id="rId3"/>
    <p:sldId id="257" r:id="rId4"/>
    <p:sldId id="271" r:id="rId5"/>
    <p:sldId id="260" r:id="rId6"/>
    <p:sldId id="261" r:id="rId7"/>
    <p:sldId id="262" r:id="rId8"/>
    <p:sldId id="272" r:id="rId9"/>
    <p:sldId id="277" r:id="rId10"/>
    <p:sldId id="263" r:id="rId11"/>
    <p:sldId id="264" r:id="rId12"/>
    <p:sldId id="266" r:id="rId13"/>
    <p:sldId id="276" r:id="rId14"/>
    <p:sldId id="275" r:id="rId15"/>
    <p:sldId id="274" r:id="rId16"/>
  </p:sldIdLst>
  <p:sldSz cx="9144000" cy="6858000" type="screen4x3"/>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717" autoAdjust="0"/>
  </p:normalViewPr>
  <p:slideViewPr>
    <p:cSldViewPr>
      <p:cViewPr varScale="1">
        <p:scale>
          <a:sx n="63" d="100"/>
          <a:sy n="63" d="100"/>
        </p:scale>
        <p:origin x="-2388"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FD9EE-6932-4203-9122-8EB8680B9CD4}" type="datetimeFigureOut">
              <a:rPr lang="en-US" smtClean="0"/>
              <a:pPr/>
              <a:t>7/25/2012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0220F3-EBCE-4D22-9A41-3EED5F6067A8}" type="slidenum">
              <a:rPr lang="en-US" smtClean="0"/>
              <a:pPr/>
              <a:t>‹#›</a:t>
            </a:fld>
            <a:endParaRPr lang="en-US" dirty="0"/>
          </a:p>
        </p:txBody>
      </p:sp>
    </p:spTree>
    <p:extLst>
      <p:ext uri="{BB962C8B-B14F-4D97-AF65-F5344CB8AC3E}">
        <p14:creationId xmlns:p14="http://schemas.microsoft.com/office/powerpoint/2010/main" val="56054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to Web Design and Development. In this lesson will discuss working with tables and columns.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1</a:t>
            </a:fld>
            <a:endParaRPr lang="en-US" dirty="0"/>
          </a:p>
        </p:txBody>
      </p:sp>
    </p:spTree>
    <p:extLst>
      <p:ext uri="{BB962C8B-B14F-4D97-AF65-F5344CB8AC3E}">
        <p14:creationId xmlns:p14="http://schemas.microsoft.com/office/powerpoint/2010/main" val="480406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the </a:t>
            </a:r>
            <a:r>
              <a:rPr lang="en-US" sz="1200" i="1" kern="1200" dirty="0" smtClean="0">
                <a:solidFill>
                  <a:schemeClr val="tx1"/>
                </a:solidFill>
                <a:effectLst/>
                <a:latin typeface="+mn-lt"/>
                <a:ea typeface="+mn-ea"/>
                <a:cs typeface="+mn-cs"/>
              </a:rPr>
              <a:t>border-collapse</a:t>
            </a:r>
            <a:r>
              <a:rPr lang="en-US" sz="1200" kern="1200" dirty="0" smtClean="0">
                <a:solidFill>
                  <a:schemeClr val="tx1"/>
                </a:solidFill>
                <a:effectLst/>
                <a:latin typeface="+mn-lt"/>
                <a:ea typeface="+mn-ea"/>
                <a:cs typeface="+mn-cs"/>
              </a:rPr>
              <a:t> in CSS allows you to control the spacing between your cells in a way that is similar to </a:t>
            </a:r>
            <a:r>
              <a:rPr lang="en-US" sz="1200" i="1" kern="1200" dirty="0" smtClean="0">
                <a:solidFill>
                  <a:schemeClr val="tx1"/>
                </a:solidFill>
                <a:effectLst/>
                <a:latin typeface="+mn-lt"/>
                <a:ea typeface="+mn-ea"/>
                <a:cs typeface="+mn-cs"/>
              </a:rPr>
              <a:t>cellspacing</a:t>
            </a:r>
            <a:r>
              <a:rPr lang="en-US" sz="1200" kern="1200" dirty="0" smtClean="0">
                <a:solidFill>
                  <a:schemeClr val="tx1"/>
                </a:solidFill>
                <a:effectLst/>
                <a:latin typeface="+mn-lt"/>
                <a:ea typeface="+mn-ea"/>
                <a:cs typeface="+mn-cs"/>
              </a:rPr>
              <a:t> that we viewed earlier.  When you collapse borders they are the thickness of each border added together but are collapsed into a single border. So if you had set your borders to one pixel and then collapsed them the result would still only be one pixel.</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had been working with a hidden border then the collapsed border will remain hidden as well. You’ll need to view these in your browsers to determine which values will give you the cleanest and easiest to read table. Once again, we find there are no right or wrong approaches because each web site is unique and geared for a specific target audience.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11</a:t>
            </a:fld>
            <a:endParaRPr lang="en-US" dirty="0"/>
          </a:p>
        </p:txBody>
      </p:sp>
    </p:spTree>
    <p:extLst>
      <p:ext uri="{BB962C8B-B14F-4D97-AF65-F5344CB8AC3E}">
        <p14:creationId xmlns:p14="http://schemas.microsoft.com/office/powerpoint/2010/main" val="917594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you have a large table it’s often difficult to follow the text across the rows even with borders in place. Creating a table that displays each row in a different color is a nice way to add interest as well as readability to your table. The code in the slide takes our price table and adds some CSS to help separate out different rows.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this were a longer table you can see how this technique will add ease of reading quite easily. A word of caution: for your visitors that might have colorblindness, remember to use colors that will not blend into each other or you will lose the whole point of doing this!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12</a:t>
            </a:fld>
            <a:endParaRPr lang="en-US" dirty="0"/>
          </a:p>
        </p:txBody>
      </p:sp>
    </p:spTree>
    <p:extLst>
      <p:ext uri="{BB962C8B-B14F-4D97-AF65-F5344CB8AC3E}">
        <p14:creationId xmlns:p14="http://schemas.microsoft.com/office/powerpoint/2010/main" val="3586118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of the nicest things about CSS is that we are not always restricted to using the attributes for one element to only that element. The table in our slide demonstrates how we can use different attributes in creative ways.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For example, you could add the display style to a different element on your page to create a more consistent look throughout. This is a relatively newer form of coding and you may find that not all browsers will display as you had hoped.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Take your time to experiment with this code before you commit to using it.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13</a:t>
            </a:fld>
            <a:endParaRPr lang="en-US" dirty="0"/>
          </a:p>
        </p:txBody>
      </p:sp>
    </p:spTree>
    <p:extLst>
      <p:ext uri="{BB962C8B-B14F-4D97-AF65-F5344CB8AC3E}">
        <p14:creationId xmlns:p14="http://schemas.microsoft.com/office/powerpoint/2010/main" val="4212618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Creating columns will help to make it easier for your visitors to comprehend the content more easily. Usability tests have proven that eight to twelve words is the ideal line length for your columns. You’ll be combining several attributes as shown in our syntax examples to make the columns most effective.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t>
            </a:r>
            <a:r>
              <a:rPr lang="en-US" sz="1200" i="1" kern="1200" dirty="0" smtClean="0">
                <a:solidFill>
                  <a:schemeClr val="tx1"/>
                </a:solidFill>
                <a:effectLst/>
                <a:latin typeface="+mn-lt"/>
                <a:ea typeface="+mn-ea"/>
                <a:cs typeface="+mn-cs"/>
              </a:rPr>
              <a:t>column-count</a:t>
            </a:r>
            <a:r>
              <a:rPr lang="en-US" sz="1200" kern="1200" dirty="0" smtClean="0">
                <a:solidFill>
                  <a:schemeClr val="tx1"/>
                </a:solidFill>
                <a:effectLst/>
                <a:latin typeface="+mn-lt"/>
                <a:ea typeface="+mn-ea"/>
                <a:cs typeface="+mn-cs"/>
              </a:rPr>
              <a:t> will set the number of columns you are using. The </a:t>
            </a:r>
            <a:r>
              <a:rPr lang="en-US" sz="1200" i="1" kern="1200" dirty="0" smtClean="0">
                <a:solidFill>
                  <a:schemeClr val="tx1"/>
                </a:solidFill>
                <a:effectLst/>
                <a:latin typeface="+mn-lt"/>
                <a:ea typeface="+mn-ea"/>
                <a:cs typeface="+mn-cs"/>
              </a:rPr>
              <a:t>column-width</a:t>
            </a:r>
            <a:r>
              <a:rPr lang="en-US" sz="1200" kern="1200" dirty="0" smtClean="0">
                <a:solidFill>
                  <a:schemeClr val="tx1"/>
                </a:solidFill>
                <a:effectLst/>
                <a:latin typeface="+mn-lt"/>
                <a:ea typeface="+mn-ea"/>
                <a:cs typeface="+mn-cs"/>
              </a:rPr>
              <a:t> will set how wide. Remember if you are using pixels do not make the width so wide that you’ll force your visitors to scroll. If you’re using percentages it’s best to set the widths so they are less than one hundred percent to allow space for your borders and margins as well.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column-gap is the space between the columns which will default to one </a:t>
            </a:r>
            <a:r>
              <a:rPr lang="en-US" sz="1200" i="1" kern="1200" dirty="0" smtClean="0">
                <a:solidFill>
                  <a:schemeClr val="tx1"/>
                </a:solidFill>
                <a:effectLst/>
                <a:latin typeface="+mn-lt"/>
                <a:ea typeface="+mn-ea"/>
                <a:cs typeface="+mn-cs"/>
              </a:rPr>
              <a:t>em</a:t>
            </a:r>
            <a:r>
              <a:rPr lang="en-US" sz="1200" kern="1200" dirty="0" smtClean="0">
                <a:solidFill>
                  <a:schemeClr val="tx1"/>
                </a:solidFill>
                <a:effectLst/>
                <a:latin typeface="+mn-lt"/>
                <a:ea typeface="+mn-ea"/>
                <a:cs typeface="+mn-cs"/>
              </a:rPr>
              <a:t>. Finally, the </a:t>
            </a:r>
            <a:r>
              <a:rPr lang="en-US" sz="1200" i="1" kern="1200" dirty="0" smtClean="0">
                <a:solidFill>
                  <a:schemeClr val="tx1"/>
                </a:solidFill>
                <a:effectLst/>
                <a:latin typeface="+mn-lt"/>
                <a:ea typeface="+mn-ea"/>
                <a:cs typeface="+mn-cs"/>
              </a:rPr>
              <a:t>column rule</a:t>
            </a:r>
            <a:r>
              <a:rPr lang="en-US" sz="1200" kern="1200" dirty="0" smtClean="0">
                <a:solidFill>
                  <a:schemeClr val="tx1"/>
                </a:solidFill>
                <a:effectLst/>
                <a:latin typeface="+mn-lt"/>
                <a:ea typeface="+mn-ea"/>
                <a:cs typeface="+mn-cs"/>
              </a:rPr>
              <a:t> defines the kind of border or line you wish to place between your columns. You can add more to these with the same patterns we examined for borders earlier by adding the </a:t>
            </a:r>
            <a:r>
              <a:rPr lang="en-US" sz="1200" i="1" kern="1200" dirty="0" smtClean="0">
                <a:solidFill>
                  <a:schemeClr val="tx1"/>
                </a:solidFill>
                <a:effectLst/>
                <a:latin typeface="+mn-lt"/>
                <a:ea typeface="+mn-ea"/>
                <a:cs typeface="+mn-cs"/>
              </a:rPr>
              <a:t>style</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width</a:t>
            </a:r>
            <a:r>
              <a:rPr lang="en-US" sz="1200" kern="1200" dirty="0" smtClean="0">
                <a:solidFill>
                  <a:schemeClr val="tx1"/>
                </a:solidFill>
                <a:effectLst/>
                <a:latin typeface="+mn-lt"/>
                <a:ea typeface="+mn-ea"/>
                <a:cs typeface="+mn-cs"/>
              </a:rPr>
              <a:t>, and so on to the CSS rule.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Finally, you may need to add the browser extensions in order for this newest code to render on your pages. It may take a few extra moments to add the lines necessary – our example shows the code for Firefox – but it will make a huge difference for your visitors.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14</a:t>
            </a:fld>
            <a:endParaRPr lang="en-US" dirty="0"/>
          </a:p>
        </p:txBody>
      </p:sp>
    </p:spTree>
    <p:extLst>
      <p:ext uri="{BB962C8B-B14F-4D97-AF65-F5344CB8AC3E}">
        <p14:creationId xmlns:p14="http://schemas.microsoft.com/office/powerpoint/2010/main" val="1490283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have reached the end of this lesson.  Let’s take a look at what we’ve covered.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started our discussion by examining different attributes we can add to our tables using HTML. We looked at </a:t>
            </a:r>
            <a:r>
              <a:rPr lang="en-US" sz="1200" i="1" kern="1200" dirty="0" smtClean="0">
                <a:solidFill>
                  <a:schemeClr val="tx1"/>
                </a:solidFill>
                <a:effectLst/>
                <a:latin typeface="+mn-lt"/>
                <a:ea typeface="+mn-ea"/>
                <a:cs typeface="+mn-cs"/>
              </a:rPr>
              <a:t>cellpadding</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cellspacing</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table frames</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rules</a:t>
            </a:r>
            <a:r>
              <a:rPr lang="en-US" sz="1200" kern="1200" dirty="0" smtClean="0">
                <a:solidFill>
                  <a:schemeClr val="tx1"/>
                </a:solidFill>
                <a:effectLst/>
                <a:latin typeface="+mn-lt"/>
                <a:ea typeface="+mn-ea"/>
                <a:cs typeface="+mn-cs"/>
              </a:rPr>
              <a:t> as well as </a:t>
            </a:r>
            <a:r>
              <a:rPr lang="en-US" sz="1200" i="1" kern="1200" dirty="0" smtClean="0">
                <a:solidFill>
                  <a:schemeClr val="tx1"/>
                </a:solidFill>
                <a:effectLst/>
                <a:latin typeface="+mn-lt"/>
                <a:ea typeface="+mn-ea"/>
                <a:cs typeface="+mn-cs"/>
              </a:rPr>
              <a:t>cell alignment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Then we examined how to format our tables using CSS which is a newer technology.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week looked at how to create a caption for your table and how that can make it easier to understand what your table is being used to display.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Then we looked at how to apply table styles to other elements and learned that not all browsers will render this code as expected.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Finally, we looked at how to create columnar layouts to increase readability to our pages.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completes this lesson.</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15</a:t>
            </a:fld>
            <a:endParaRPr lang="en-US" dirty="0"/>
          </a:p>
        </p:txBody>
      </p:sp>
    </p:spTree>
    <p:extLst>
      <p:ext uri="{BB962C8B-B14F-4D97-AF65-F5344CB8AC3E}">
        <p14:creationId xmlns:p14="http://schemas.microsoft.com/office/powerpoint/2010/main" val="3160986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following topics will be covered in this lesson: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Formatting Tables with HTML Attributes;</a:t>
            </a:r>
          </a:p>
          <a:p>
            <a:r>
              <a:rPr lang="en-US" sz="1200" kern="1200" dirty="0" smtClean="0">
                <a:solidFill>
                  <a:schemeClr val="tx1"/>
                </a:solidFill>
                <a:effectLst/>
                <a:latin typeface="+mn-lt"/>
                <a:ea typeface="+mn-ea"/>
                <a:cs typeface="+mn-cs"/>
              </a:rPr>
              <a:t>Formatting Tables with CSS;</a:t>
            </a:r>
          </a:p>
          <a:p>
            <a:r>
              <a:rPr lang="en-US" sz="1200" kern="1200" dirty="0" smtClean="0">
                <a:solidFill>
                  <a:schemeClr val="tx1"/>
                </a:solidFill>
                <a:effectLst/>
                <a:latin typeface="+mn-lt"/>
                <a:ea typeface="+mn-ea"/>
                <a:cs typeface="+mn-cs"/>
              </a:rPr>
              <a:t>Applying Table Styles to Other Page Elements; and</a:t>
            </a:r>
          </a:p>
          <a:p>
            <a:r>
              <a:rPr lang="en-US" sz="1200" kern="1200" dirty="0" smtClean="0">
                <a:solidFill>
                  <a:schemeClr val="tx1"/>
                </a:solidFill>
                <a:effectLst/>
                <a:latin typeface="+mn-lt"/>
                <a:ea typeface="+mn-ea"/>
                <a:cs typeface="+mn-cs"/>
              </a:rPr>
              <a:t>Creating Columnar Layouts.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2</a:t>
            </a:fld>
            <a:endParaRPr lang="en-US" dirty="0"/>
          </a:p>
        </p:txBody>
      </p:sp>
    </p:spTree>
    <p:extLst>
      <p:ext uri="{BB962C8B-B14F-4D97-AF65-F5344CB8AC3E}">
        <p14:creationId xmlns:p14="http://schemas.microsoft.com/office/powerpoint/2010/main" val="1624853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Cellspacing</a:t>
            </a:r>
            <a:r>
              <a:rPr lang="en-US" sz="1200" kern="1200" dirty="0" smtClean="0">
                <a:solidFill>
                  <a:schemeClr val="tx1"/>
                </a:solidFill>
                <a:effectLst/>
                <a:latin typeface="+mn-lt"/>
                <a:ea typeface="+mn-ea"/>
                <a:cs typeface="+mn-cs"/>
              </a:rPr>
              <a:t> is the attribute that controls how much space exists between the cells on your table. As you can see in our slide, the more space you add, the wider apart the cells will appear. When you increase your border width to the table you can create the illusion of windowpanes in your tables as well.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very closely related to CSS margins but only supports pixels as a measurement.  If you set the spacing to zero you might see a gridline that appears as a drop shadow in some browsers. </a:t>
            </a:r>
          </a:p>
          <a:p>
            <a:r>
              <a:rPr lang="en-US" sz="1200" kern="1200" dirty="0" smtClean="0">
                <a:solidFill>
                  <a:schemeClr val="tx1"/>
                </a:solidFill>
                <a:effectLst/>
                <a:latin typeface="+mn-lt"/>
                <a:ea typeface="+mn-ea"/>
                <a:cs typeface="+mn-cs"/>
              </a:rPr>
              <a:t>Use </a:t>
            </a:r>
            <a:r>
              <a:rPr lang="en-US" sz="1200" i="1" kern="1200" dirty="0" smtClean="0">
                <a:solidFill>
                  <a:schemeClr val="tx1"/>
                </a:solidFill>
                <a:effectLst/>
                <a:latin typeface="+mn-lt"/>
                <a:ea typeface="+mn-ea"/>
                <a:cs typeface="+mn-cs"/>
              </a:rPr>
              <a:t>cellspacing</a:t>
            </a:r>
            <a:r>
              <a:rPr lang="en-US" sz="1200" kern="1200" dirty="0" smtClean="0">
                <a:solidFill>
                  <a:schemeClr val="tx1"/>
                </a:solidFill>
                <a:effectLst/>
                <a:latin typeface="+mn-lt"/>
                <a:ea typeface="+mn-ea"/>
                <a:cs typeface="+mn-cs"/>
              </a:rPr>
              <a:t> as a way to add extra white space to your page to make your content more readable.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3</a:t>
            </a:fld>
            <a:endParaRPr lang="en-US" dirty="0"/>
          </a:p>
        </p:txBody>
      </p:sp>
    </p:spTree>
    <p:extLst>
      <p:ext uri="{BB962C8B-B14F-4D97-AF65-F5344CB8AC3E}">
        <p14:creationId xmlns:p14="http://schemas.microsoft.com/office/powerpoint/2010/main" val="3156802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Cellpadding</a:t>
            </a:r>
            <a:r>
              <a:rPr lang="en-US" sz="1200" kern="1200" dirty="0" smtClean="0">
                <a:solidFill>
                  <a:schemeClr val="tx1"/>
                </a:solidFill>
                <a:effectLst/>
                <a:latin typeface="+mn-lt"/>
                <a:ea typeface="+mn-ea"/>
                <a:cs typeface="+mn-cs"/>
              </a:rPr>
              <a:t> addresses the distance between your cell content and the cell borders. When you add some spacing you make the content easier to read. Too much spacing can make the content difficult to read because things become too far apart. </a:t>
            </a:r>
          </a:p>
          <a:p>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Cellpadding</a:t>
            </a:r>
            <a:r>
              <a:rPr lang="en-US" sz="1200" kern="1200" dirty="0" smtClean="0">
                <a:solidFill>
                  <a:schemeClr val="tx1"/>
                </a:solidFill>
                <a:effectLst/>
                <a:latin typeface="+mn-lt"/>
                <a:ea typeface="+mn-ea"/>
                <a:cs typeface="+mn-cs"/>
              </a:rPr>
              <a:t> is closely related to the CSS padding that we examined earlier and like the </a:t>
            </a:r>
            <a:r>
              <a:rPr lang="en-US" sz="1200" i="1" kern="1200" dirty="0" smtClean="0">
                <a:solidFill>
                  <a:schemeClr val="tx1"/>
                </a:solidFill>
                <a:effectLst/>
                <a:latin typeface="+mn-lt"/>
                <a:ea typeface="+mn-ea"/>
                <a:cs typeface="+mn-cs"/>
              </a:rPr>
              <a:t>cellspacing</a:t>
            </a:r>
            <a:r>
              <a:rPr lang="en-US" sz="1200" kern="1200" dirty="0" smtClean="0">
                <a:solidFill>
                  <a:schemeClr val="tx1"/>
                </a:solidFill>
                <a:effectLst/>
                <a:latin typeface="+mn-lt"/>
                <a:ea typeface="+mn-ea"/>
                <a:cs typeface="+mn-cs"/>
              </a:rPr>
              <a:t> can only be expressed in pixels. It is probably not a good idea to add both spacing and padding unless you are keeping the values low so that your content is close enough together to be easy to read. Too much white space on a page can make the page look unorganized and the content disjointed.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4</a:t>
            </a:fld>
            <a:endParaRPr lang="en-US" dirty="0"/>
          </a:p>
        </p:txBody>
      </p:sp>
    </p:spTree>
    <p:extLst>
      <p:ext uri="{BB962C8B-B14F-4D97-AF65-F5344CB8AC3E}">
        <p14:creationId xmlns:p14="http://schemas.microsoft.com/office/powerpoint/2010/main" val="2178078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Width and height for your table or for your cells can be set as either pixels or percentages. When you use a pixel you are setting an absolute value for the width or height. This can be a useful technique when you are adding an image to your table and you want the table to match the image exactly. Keep in mind that if you set your width to nine hundred fifty pixels it will not appear the same in a resolution of one thousand two hundred eighty pixels as it will in one thousand six hundred pixels or if someone has a very low resolution of seven hundred forty they will have to scroll to read your content.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Percentages are relative to the size of the browser window so seventy five percent will be three quarters of the browser at any given resolution. This may work better when you’re unsure of the resolutions your visitors are most likely to use and you want the table to adjust according to their settings. If you set a width in a cell of your table it will apply to all the cells in the same column so you only have to set that once.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your height, you can set a fixed height or if you leave this attribute out the table will grow to fit the contents you have placed in the table.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slide.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5</a:t>
            </a:fld>
            <a:endParaRPr lang="en-US" dirty="0"/>
          </a:p>
        </p:txBody>
      </p:sp>
    </p:spTree>
    <p:extLst>
      <p:ext uri="{BB962C8B-B14F-4D97-AF65-F5344CB8AC3E}">
        <p14:creationId xmlns:p14="http://schemas.microsoft.com/office/powerpoint/2010/main" val="723254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table frames define which of the outside borders you will display on your table. As the illustration in the slide demonstrates each type of frame gives your table a very different look and feel. As you look at the different frames you might be asking yourself why would you leave off a border along a side of your table? The answer is that you can now have a table right up against your image and not give any additional spacing for the borders creating more visual interest and giving you, the designer more control.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slide.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6</a:t>
            </a:fld>
            <a:endParaRPr lang="en-US" dirty="0"/>
          </a:p>
        </p:txBody>
      </p:sp>
    </p:spTree>
    <p:extLst>
      <p:ext uri="{BB962C8B-B14F-4D97-AF65-F5344CB8AC3E}">
        <p14:creationId xmlns:p14="http://schemas.microsoft.com/office/powerpoint/2010/main" val="326707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Table frames control the outside borders while table rules control the inside borders. Setting your rules allows you to emphasize the way your visitors view the content inside your table. Using </a:t>
            </a:r>
            <a:r>
              <a:rPr lang="en-US" sz="1200" i="1" kern="1200" dirty="0" smtClean="0">
                <a:solidFill>
                  <a:schemeClr val="tx1"/>
                </a:solidFill>
                <a:effectLst/>
                <a:latin typeface="+mn-lt"/>
                <a:ea typeface="+mn-ea"/>
                <a:cs typeface="+mn-cs"/>
              </a:rPr>
              <a:t>cols</a:t>
            </a:r>
            <a:r>
              <a:rPr lang="en-US" sz="1200" kern="1200" dirty="0" smtClean="0">
                <a:solidFill>
                  <a:schemeClr val="tx1"/>
                </a:solidFill>
                <a:effectLst/>
                <a:latin typeface="+mn-lt"/>
                <a:ea typeface="+mn-ea"/>
                <a:cs typeface="+mn-cs"/>
              </a:rPr>
              <a:t> for borders only along the columns is useful for long lists that are really separated by different cells as one example. Using </a:t>
            </a:r>
            <a:r>
              <a:rPr lang="en-US" sz="1200" i="1" kern="1200" dirty="0" smtClean="0">
                <a:solidFill>
                  <a:schemeClr val="tx1"/>
                </a:solidFill>
                <a:effectLst/>
                <a:latin typeface="+mn-lt"/>
                <a:ea typeface="+mn-ea"/>
                <a:cs typeface="+mn-cs"/>
              </a:rPr>
              <a:t>none</a:t>
            </a:r>
            <a:r>
              <a:rPr lang="en-US" sz="1200" kern="1200" dirty="0" smtClean="0">
                <a:solidFill>
                  <a:schemeClr val="tx1"/>
                </a:solidFill>
                <a:effectLst/>
                <a:latin typeface="+mn-lt"/>
                <a:ea typeface="+mn-ea"/>
                <a:cs typeface="+mn-cs"/>
              </a:rPr>
              <a:t> allows you to have your information formatted inside of the table neatly but the gridlines are removed so all your content appears to float freely on your page.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Table rules are very closely related to the CSS border-style property.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slide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7</a:t>
            </a:fld>
            <a:endParaRPr lang="en-US" dirty="0"/>
          </a:p>
        </p:txBody>
      </p:sp>
    </p:spTree>
    <p:extLst>
      <p:ext uri="{BB962C8B-B14F-4D97-AF65-F5344CB8AC3E}">
        <p14:creationId xmlns:p14="http://schemas.microsoft.com/office/powerpoint/2010/main" val="139087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Cell alignment can be addressed either horizontally using the </a:t>
            </a:r>
            <a:r>
              <a:rPr lang="en-US" sz="1200" i="1" kern="1200" dirty="0" smtClean="0">
                <a:solidFill>
                  <a:schemeClr val="tx1"/>
                </a:solidFill>
                <a:effectLst/>
                <a:latin typeface="+mn-lt"/>
                <a:ea typeface="+mn-ea"/>
                <a:cs typeface="+mn-cs"/>
              </a:rPr>
              <a:t>align</a:t>
            </a:r>
            <a:r>
              <a:rPr lang="en-US" sz="1200" kern="1200" dirty="0" smtClean="0">
                <a:solidFill>
                  <a:schemeClr val="tx1"/>
                </a:solidFill>
                <a:effectLst/>
                <a:latin typeface="+mn-lt"/>
                <a:ea typeface="+mn-ea"/>
                <a:cs typeface="+mn-cs"/>
              </a:rPr>
              <a:t> attribute or vertically using the </a:t>
            </a:r>
            <a:r>
              <a:rPr lang="en-US" sz="1200" i="1" kern="1200" dirty="0" smtClean="0">
                <a:solidFill>
                  <a:schemeClr val="tx1"/>
                </a:solidFill>
                <a:effectLst/>
                <a:latin typeface="+mn-lt"/>
                <a:ea typeface="+mn-ea"/>
                <a:cs typeface="+mn-cs"/>
              </a:rPr>
              <a:t>valign</a:t>
            </a:r>
            <a:r>
              <a:rPr lang="en-US" sz="1200" kern="1200" dirty="0" smtClean="0">
                <a:solidFill>
                  <a:schemeClr val="tx1"/>
                </a:solidFill>
                <a:effectLst/>
                <a:latin typeface="+mn-lt"/>
                <a:ea typeface="+mn-ea"/>
                <a:cs typeface="+mn-cs"/>
              </a:rPr>
              <a:t> attribute.  Horizontal positions are set to left which is the default, center, and right. Vertical positions are middle which is the default, top, and bottom. By combining the two attributes you can place your content in nine discrete locations as shown in the slide.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Slide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8</a:t>
            </a:fld>
            <a:endParaRPr lang="en-US" dirty="0"/>
          </a:p>
        </p:txBody>
      </p:sp>
    </p:spTree>
    <p:extLst>
      <p:ext uri="{BB962C8B-B14F-4D97-AF65-F5344CB8AC3E}">
        <p14:creationId xmlns:p14="http://schemas.microsoft.com/office/powerpoint/2010/main" val="2581364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you begin to code you’ll want to make a decision about whether or not to use HTML attributes like the ones we’ve already examined or to use CSS to control your table’s appearance. Do not make the mistake of trying to use both. At some point your pages will not appear the way you planned in one browser or another.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To add borders to your tables you will probably first want to have named your table using a pseudo class and then you can apply the borders in the same way we have already looked at with border attributes.  Then through contextual selectors you can work with the other attributes of your table’s borders. The example in our slide is referencing a pricing table.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0220F3-EBCE-4D22-9A41-3EED5F6067A8}" type="slidenum">
              <a:rPr lang="en-US" smtClean="0"/>
              <a:pPr/>
              <a:t>10</a:t>
            </a:fld>
            <a:endParaRPr lang="en-US" dirty="0"/>
          </a:p>
        </p:txBody>
      </p:sp>
    </p:spTree>
    <p:extLst>
      <p:ext uri="{BB962C8B-B14F-4D97-AF65-F5344CB8AC3E}">
        <p14:creationId xmlns:p14="http://schemas.microsoft.com/office/powerpoint/2010/main" val="4505377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itle 1"/>
          <p:cNvSpPr>
            <a:spLocks noGrp="1"/>
          </p:cNvSpPr>
          <p:nvPr>
            <p:ph type="ctrTitle" hasCustomPrompt="1"/>
          </p:nvPr>
        </p:nvSpPr>
        <p:spPr>
          <a:xfrm>
            <a:off x="1828800" y="4143375"/>
            <a:ext cx="7162800" cy="1190625"/>
          </a:xfrm>
        </p:spPr>
        <p:txBody>
          <a:bodyPr anchor="b">
            <a:noAutofit/>
          </a:bodyPr>
          <a:lstStyle>
            <a:lvl1pPr>
              <a:defRPr sz="2800">
                <a:solidFill>
                  <a:schemeClr val="bg1"/>
                </a:solidFill>
                <a:latin typeface="Myriad Pro" pitchFamily="34" charset="0"/>
              </a:defRPr>
            </a:lvl1pPr>
          </a:lstStyle>
          <a:p>
            <a:r>
              <a:rPr lang="en-US" dirty="0" smtClean="0"/>
              <a:t>Course Name</a:t>
            </a:r>
            <a:br>
              <a:rPr lang="en-US" dirty="0" smtClean="0"/>
            </a:br>
            <a:r>
              <a:rPr lang="en-US" dirty="0" smtClean="0"/>
              <a:t>Course ID</a:t>
            </a:r>
            <a:endParaRPr lang="en-US" dirty="0"/>
          </a:p>
        </p:txBody>
      </p:sp>
      <p:sp>
        <p:nvSpPr>
          <p:cNvPr id="12" name="Subtitle 2"/>
          <p:cNvSpPr>
            <a:spLocks noGrp="1"/>
          </p:cNvSpPr>
          <p:nvPr>
            <p:ph type="subTitle" idx="1" hasCustomPrompt="1"/>
          </p:nvPr>
        </p:nvSpPr>
        <p:spPr>
          <a:xfrm>
            <a:off x="1828800" y="5638800"/>
            <a:ext cx="7162800" cy="914400"/>
          </a:xfrm>
        </p:spPr>
        <p:txBody>
          <a:bodyPr>
            <a:normAutofit/>
          </a:bodyPr>
          <a:lstStyle>
            <a:lvl1pPr marL="0" indent="0" algn="ctr">
              <a:buNone/>
              <a:defRPr sz="2400">
                <a:solidFill>
                  <a:schemeClr val="bg1"/>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Lecture Title</a:t>
            </a:r>
            <a:endParaRPr lang="en-US" dirty="0"/>
          </a:p>
        </p:txBody>
      </p:sp>
    </p:spTree>
    <p:extLst>
      <p:ext uri="{BB962C8B-B14F-4D97-AF65-F5344CB8AC3E}">
        <p14:creationId xmlns:p14="http://schemas.microsoft.com/office/powerpoint/2010/main" val="1647345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title"/>
          </p:nvPr>
        </p:nvSpPr>
        <p:spPr>
          <a:xfrm>
            <a:off x="457200" y="0"/>
            <a:ext cx="8229600" cy="838200"/>
          </a:xfrm>
        </p:spPr>
        <p:txBody>
          <a:bodyPr>
            <a:normAutofit/>
          </a:bodyPr>
          <a:lstStyle>
            <a:lvl1pPr>
              <a:defRPr sz="3600" b="0">
                <a:solidFill>
                  <a:schemeClr val="bg1"/>
                </a:solidFill>
                <a:latin typeface="Myriad Pro" pitchFamily="34" charset="0"/>
                <a:cs typeface="Arial"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7200" y="1600200"/>
            <a:ext cx="8229600" cy="45259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726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356F26-5741-4E88-993B-7A0E51CA2BD7}" type="datetimeFigureOut">
              <a:rPr lang="en-US" smtClean="0"/>
              <a:pPr/>
              <a:t>7/25/2012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179E6B-75F7-4852-BEC9-333ACD162558}" type="slidenum">
              <a:rPr lang="en-US" smtClean="0"/>
              <a:pPr/>
              <a:t>‹#›</a:t>
            </a:fld>
            <a:endParaRPr lang="en-US" dirty="0"/>
          </a:p>
        </p:txBody>
      </p:sp>
    </p:spTree>
    <p:extLst>
      <p:ext uri="{BB962C8B-B14F-4D97-AF65-F5344CB8AC3E}">
        <p14:creationId xmlns:p14="http://schemas.microsoft.com/office/powerpoint/2010/main" val="24111062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56F26-5741-4E88-993B-7A0E51CA2BD7}" type="datetimeFigureOut">
              <a:rPr lang="en-US" smtClean="0"/>
              <a:pPr/>
              <a:t>7/25/2012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79E6B-75F7-4852-BEC9-333ACD162558}" type="slidenum">
              <a:rPr lang="en-US" smtClean="0"/>
              <a:pPr/>
              <a:t>‹#›</a:t>
            </a:fld>
            <a:endParaRPr lang="en-US" dirty="0"/>
          </a:p>
        </p:txBody>
      </p:sp>
    </p:spTree>
    <p:extLst>
      <p:ext uri="{BB962C8B-B14F-4D97-AF65-F5344CB8AC3E}">
        <p14:creationId xmlns:p14="http://schemas.microsoft.com/office/powerpoint/2010/main" val="3781863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14.xml"/><Relationship Id="rId7" Type="http://schemas.openxmlformats.org/officeDocument/2006/relationships/image" Target="../media/image14.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3.jpg"/><Relationship Id="rId5" Type="http://schemas.openxmlformats.org/officeDocument/2006/relationships/slideLayout" Target="../slideLayouts/slideLayout3.xml"/><Relationship Id="rId10" Type="http://schemas.openxmlformats.org/officeDocument/2006/relationships/image" Target="../media/image17.png"/><Relationship Id="rId4" Type="http://schemas.openxmlformats.org/officeDocument/2006/relationships/tags" Target="../tags/tag15.xm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CIS 273</a:t>
            </a:r>
            <a:br>
              <a:rPr lang="en-US" dirty="0" smtClean="0"/>
            </a:br>
            <a:r>
              <a:rPr lang="en-US" dirty="0" smtClean="0"/>
              <a:t>Web Design and Development</a:t>
            </a:r>
            <a:endParaRPr lang="en-US" dirty="0"/>
          </a:p>
        </p:txBody>
      </p:sp>
      <p:sp>
        <p:nvSpPr>
          <p:cNvPr id="5" name="Subtitle 4"/>
          <p:cNvSpPr>
            <a:spLocks noGrp="1"/>
          </p:cNvSpPr>
          <p:nvPr>
            <p:ph type="subTitle" idx="1"/>
          </p:nvPr>
        </p:nvSpPr>
        <p:spPr/>
        <p:txBody>
          <a:bodyPr/>
          <a:lstStyle/>
          <a:p>
            <a:r>
              <a:rPr lang="en-US" dirty="0" smtClean="0"/>
              <a:t>Working with Tables and Columns</a:t>
            </a:r>
            <a:endParaRPr lang="en-US" dirty="0"/>
          </a:p>
        </p:txBody>
      </p:sp>
    </p:spTree>
    <p:custDataLst>
      <p:tags r:id="rId1"/>
    </p:custDataLst>
    <p:extLst>
      <p:ext uri="{BB962C8B-B14F-4D97-AF65-F5344CB8AC3E}">
        <p14:creationId xmlns:p14="http://schemas.microsoft.com/office/powerpoint/2010/main" val="33414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&amp; Table Properties</a:t>
            </a:r>
            <a:endParaRPr lang="en-US" dirty="0"/>
          </a:p>
        </p:txBody>
      </p:sp>
      <p:sp>
        <p:nvSpPr>
          <p:cNvPr id="8" name="Content Placeholder 2"/>
          <p:cNvSpPr>
            <a:spLocks noGrp="1"/>
          </p:cNvSpPr>
          <p:nvPr>
            <p:ph idx="1"/>
          </p:nvPr>
        </p:nvSpPr>
        <p:spPr>
          <a:xfrm>
            <a:off x="457200" y="1600201"/>
            <a:ext cx="3962400" cy="2743200"/>
          </a:xfrm>
        </p:spPr>
        <p:txBody>
          <a:bodyPr>
            <a:normAutofit/>
          </a:bodyPr>
          <a:lstStyle/>
          <a:p>
            <a:pPr marL="0" lvl="0" indent="0">
              <a:buNone/>
            </a:pPr>
            <a:r>
              <a:rPr lang="en-US" dirty="0" smtClean="0"/>
              <a:t>The Code:</a:t>
            </a:r>
          </a:p>
          <a:p>
            <a:pPr marL="0" lvl="0" indent="0">
              <a:buNone/>
            </a:pPr>
            <a:r>
              <a:rPr lang="en-US" sz="2200" dirty="0">
                <a:latin typeface="Tahoma" pitchFamily="34" charset="0"/>
                <a:ea typeface="Tahoma" pitchFamily="34" charset="0"/>
                <a:cs typeface="Tahoma" pitchFamily="34" charset="0"/>
              </a:rPr>
              <a:t>table.price </a:t>
            </a:r>
            <a:r>
              <a:rPr lang="en-US" sz="2200" dirty="0" smtClean="0">
                <a:latin typeface="Tahoma" pitchFamily="34" charset="0"/>
                <a:ea typeface="Tahoma" pitchFamily="34" charset="0"/>
                <a:cs typeface="Tahoma" pitchFamily="34" charset="0"/>
              </a:rPr>
              <a:t>{ </a:t>
            </a:r>
            <a:endParaRPr lang="en-US" sz="2200" dirty="0">
              <a:latin typeface="Tahoma" pitchFamily="34" charset="0"/>
              <a:ea typeface="Tahoma" pitchFamily="34" charset="0"/>
              <a:cs typeface="Tahoma" pitchFamily="34" charset="0"/>
            </a:endParaRPr>
          </a:p>
          <a:p>
            <a:pPr marL="0" lvl="0" indent="0">
              <a:buNone/>
            </a:pPr>
            <a:r>
              <a:rPr lang="en-US" sz="2200" dirty="0" smtClean="0">
                <a:latin typeface="Tahoma" pitchFamily="34" charset="0"/>
                <a:ea typeface="Tahoma" pitchFamily="34" charset="0"/>
                <a:cs typeface="Tahoma" pitchFamily="34" charset="0"/>
              </a:rPr>
              <a:t>  border</a:t>
            </a:r>
            <a:r>
              <a:rPr lang="en-US" sz="2200" dirty="0">
                <a:latin typeface="Tahoma" pitchFamily="34" charset="0"/>
                <a:ea typeface="Tahoma" pitchFamily="34" charset="0"/>
                <a:cs typeface="Tahoma" pitchFamily="34" charset="0"/>
              </a:rPr>
              <a:t>: 3px dashed #C30;}</a:t>
            </a:r>
          </a:p>
          <a:p>
            <a:pPr marL="0" lvl="0" indent="0">
              <a:buNone/>
            </a:pPr>
            <a:r>
              <a:rPr lang="en-US" sz="2200" dirty="0">
                <a:latin typeface="Tahoma" pitchFamily="34" charset="0"/>
                <a:ea typeface="Tahoma" pitchFamily="34" charset="0"/>
                <a:cs typeface="Tahoma" pitchFamily="34" charset="0"/>
              </a:rPr>
              <a:t>		</a:t>
            </a:r>
          </a:p>
          <a:p>
            <a:pPr marL="0" lvl="0" indent="0">
              <a:buNone/>
            </a:pPr>
            <a:r>
              <a:rPr lang="en-US" sz="2200" dirty="0">
                <a:latin typeface="Tahoma" pitchFamily="34" charset="0"/>
                <a:ea typeface="Tahoma" pitchFamily="34" charset="0"/>
                <a:cs typeface="Tahoma" pitchFamily="34" charset="0"/>
              </a:rPr>
              <a:t>table.price th table.price td {</a:t>
            </a:r>
          </a:p>
          <a:p>
            <a:pPr marL="0" lvl="0" indent="0">
              <a:buNone/>
            </a:pPr>
            <a:r>
              <a:rPr lang="en-US" sz="2200" dirty="0" smtClean="0">
                <a:latin typeface="Tahoma" pitchFamily="34" charset="0"/>
                <a:ea typeface="Tahoma" pitchFamily="34" charset="0"/>
                <a:cs typeface="Tahoma" pitchFamily="34" charset="0"/>
              </a:rPr>
              <a:t>  border</a:t>
            </a:r>
            <a:r>
              <a:rPr lang="en-US" sz="2200" dirty="0">
                <a:latin typeface="Tahoma" pitchFamily="34" charset="0"/>
                <a:ea typeface="Tahoma" pitchFamily="34" charset="0"/>
                <a:cs typeface="Tahoma" pitchFamily="34" charset="0"/>
              </a:rPr>
              <a:t>: 1px thin #666;}</a:t>
            </a:r>
          </a:p>
        </p:txBody>
      </p:sp>
      <p:sp>
        <p:nvSpPr>
          <p:cNvPr id="9" name="Content Placeholder 2"/>
          <p:cNvSpPr txBox="1">
            <a:spLocks/>
          </p:cNvSpPr>
          <p:nvPr/>
        </p:nvSpPr>
        <p:spPr>
          <a:xfrm>
            <a:off x="4800600" y="1600200"/>
            <a:ext cx="3962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How it Appears:</a:t>
            </a:r>
            <a:endParaRPr lang="en-US" dirty="0"/>
          </a:p>
        </p:txBody>
      </p:sp>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5990"/>
          <a:stretch/>
        </p:blipFill>
        <p:spPr bwMode="auto">
          <a:xfrm>
            <a:off x="4583723" y="2719754"/>
            <a:ext cx="4572000" cy="1515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81626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Separate &amp; Collapsed Borders</a:t>
            </a:r>
            <a:endParaRPr lang="en-US" dirty="0"/>
          </a:p>
        </p:txBody>
      </p:sp>
      <p:sp>
        <p:nvSpPr>
          <p:cNvPr id="3" name="TextBox 2"/>
          <p:cNvSpPr txBox="1"/>
          <p:nvPr/>
        </p:nvSpPr>
        <p:spPr>
          <a:xfrm>
            <a:off x="685800" y="1447800"/>
            <a:ext cx="3246402" cy="1569660"/>
          </a:xfrm>
          <a:prstGeom prst="rect">
            <a:avLst/>
          </a:prstGeom>
          <a:noFill/>
        </p:spPr>
        <p:txBody>
          <a:bodyPr wrap="none" rtlCol="0">
            <a:spAutoFit/>
          </a:bodyPr>
          <a:lstStyle/>
          <a:p>
            <a:r>
              <a:rPr lang="en-US" sz="3000" b="1" dirty="0" smtClean="0">
                <a:latin typeface="Arial" pitchFamily="34" charset="0"/>
                <a:cs typeface="Arial" pitchFamily="34" charset="0"/>
              </a:rPr>
              <a:t>The Syntax: </a:t>
            </a:r>
          </a:p>
          <a:p>
            <a:endParaRPr lang="en-US" dirty="0"/>
          </a:p>
          <a:p>
            <a:r>
              <a:rPr lang="en-US" sz="2400" dirty="0" smtClean="0">
                <a:latin typeface="Tahoma" pitchFamily="34" charset="0"/>
                <a:ea typeface="Tahoma" pitchFamily="34" charset="0"/>
                <a:cs typeface="Tahoma" pitchFamily="34" charset="0"/>
              </a:rPr>
              <a:t>Border-collapse: </a:t>
            </a:r>
            <a:r>
              <a:rPr lang="en-US" sz="2400" i="1" dirty="0" smtClean="0">
                <a:latin typeface="Tahoma" pitchFamily="34" charset="0"/>
                <a:ea typeface="Tahoma" pitchFamily="34" charset="0"/>
                <a:cs typeface="Tahoma" pitchFamily="34" charset="0"/>
              </a:rPr>
              <a:t>type</a:t>
            </a:r>
            <a:r>
              <a:rPr lang="en-US" sz="2400" dirty="0" smtClean="0">
                <a:latin typeface="Tahoma" pitchFamily="34" charset="0"/>
                <a:ea typeface="Tahoma" pitchFamily="34" charset="0"/>
                <a:cs typeface="Tahoma" pitchFamily="34" charset="0"/>
              </a:rPr>
              <a:t>;</a:t>
            </a:r>
          </a:p>
          <a:p>
            <a:r>
              <a:rPr lang="en-US" sz="2400" dirty="0" smtClean="0">
                <a:latin typeface="Tahoma" pitchFamily="34" charset="0"/>
                <a:ea typeface="Tahoma" pitchFamily="34" charset="0"/>
                <a:cs typeface="Tahoma" pitchFamily="34" charset="0"/>
              </a:rPr>
              <a:t>Border-spacing: </a:t>
            </a:r>
            <a:r>
              <a:rPr lang="en-US" sz="2400" i="1" dirty="0" smtClean="0">
                <a:latin typeface="Tahoma" pitchFamily="34" charset="0"/>
                <a:ea typeface="Tahoma" pitchFamily="34" charset="0"/>
                <a:cs typeface="Tahoma" pitchFamily="34" charset="0"/>
              </a:rPr>
              <a:t>value</a:t>
            </a:r>
            <a:r>
              <a:rPr lang="en-US" sz="2400" dirty="0" smtClean="0">
                <a:latin typeface="Tahoma" pitchFamily="34" charset="0"/>
                <a:ea typeface="Tahoma" pitchFamily="34" charset="0"/>
                <a:cs typeface="Tahoma" pitchFamily="34" charset="0"/>
              </a:rPr>
              <a:t>;</a:t>
            </a:r>
            <a:endParaRPr lang="en-US" sz="2400" dirty="0">
              <a:latin typeface="Tahoma" pitchFamily="34" charset="0"/>
              <a:ea typeface="Tahoma" pitchFamily="34" charset="0"/>
              <a:cs typeface="Tahoma" pitchFamily="34" charset="0"/>
            </a:endParaRPr>
          </a:p>
        </p:txBody>
      </p:sp>
      <p:pic>
        <p:nvPicPr>
          <p:cNvPr id="512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6154"/>
          <a:stretch/>
        </p:blipFill>
        <p:spPr bwMode="auto">
          <a:xfrm>
            <a:off x="4337538" y="1811449"/>
            <a:ext cx="4591050" cy="125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246" y="4405083"/>
            <a:ext cx="44672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24400" y="3200400"/>
            <a:ext cx="3612656" cy="923330"/>
          </a:xfrm>
          <a:prstGeom prst="rect">
            <a:avLst/>
          </a:prstGeom>
          <a:noFill/>
        </p:spPr>
        <p:txBody>
          <a:bodyPr wrap="none" rtlCol="0">
            <a:spAutoFit/>
          </a:bodyPr>
          <a:lstStyle/>
          <a:p>
            <a:r>
              <a:rPr lang="en-US" dirty="0" smtClean="0">
                <a:latin typeface="Tahoma" pitchFamily="34" charset="0"/>
                <a:ea typeface="Tahoma" pitchFamily="34" charset="0"/>
                <a:cs typeface="Tahoma" pitchFamily="34" charset="0"/>
              </a:rPr>
              <a:t>This is a </a:t>
            </a:r>
            <a:r>
              <a:rPr lang="en-US" dirty="0">
                <a:latin typeface="Tahoma" pitchFamily="34" charset="0"/>
                <a:ea typeface="Tahoma" pitchFamily="34" charset="0"/>
                <a:cs typeface="Tahoma" pitchFamily="34" charset="0"/>
              </a:rPr>
              <a:t>separate border:</a:t>
            </a:r>
            <a:br>
              <a:rPr lang="en-US" dirty="0">
                <a:latin typeface="Tahoma" pitchFamily="34" charset="0"/>
                <a:ea typeface="Tahoma" pitchFamily="34" charset="0"/>
                <a:cs typeface="Tahoma" pitchFamily="34" charset="0"/>
              </a:rPr>
            </a:br>
            <a:r>
              <a:rPr lang="en-US" dirty="0">
                <a:latin typeface="Tahoma" pitchFamily="34" charset="0"/>
                <a:ea typeface="Tahoma" pitchFamily="34" charset="0"/>
                <a:cs typeface="Tahoma" pitchFamily="34" charset="0"/>
              </a:rPr>
              <a:t>table   {border-collapse:separate;</a:t>
            </a:r>
          </a:p>
          <a:p>
            <a:r>
              <a:rPr lang="en-US" dirty="0" smtClean="0">
                <a:latin typeface="Tahoma" pitchFamily="34" charset="0"/>
                <a:ea typeface="Tahoma" pitchFamily="34" charset="0"/>
                <a:cs typeface="Tahoma" pitchFamily="34" charset="0"/>
              </a:rPr>
              <a:t>           border-spacing</a:t>
            </a:r>
            <a:r>
              <a:rPr lang="en-US" dirty="0">
                <a:latin typeface="Tahoma" pitchFamily="34" charset="0"/>
                <a:ea typeface="Tahoma" pitchFamily="34" charset="0"/>
                <a:cs typeface="Tahoma" pitchFamily="34" charset="0"/>
              </a:rPr>
              <a:t>: 8px;}</a:t>
            </a:r>
          </a:p>
        </p:txBody>
      </p:sp>
      <p:sp>
        <p:nvSpPr>
          <p:cNvPr id="8" name="TextBox 7"/>
          <p:cNvSpPr txBox="1"/>
          <p:nvPr/>
        </p:nvSpPr>
        <p:spPr>
          <a:xfrm>
            <a:off x="959344" y="5410200"/>
            <a:ext cx="3622145" cy="923330"/>
          </a:xfrm>
          <a:prstGeom prst="rect">
            <a:avLst/>
          </a:prstGeom>
          <a:noFill/>
        </p:spPr>
        <p:txBody>
          <a:bodyPr wrap="none" rtlCol="0">
            <a:spAutoFit/>
          </a:bodyPr>
          <a:lstStyle/>
          <a:p>
            <a:r>
              <a:rPr lang="en-US" dirty="0" smtClean="0">
                <a:latin typeface="Tahoma" pitchFamily="34" charset="0"/>
                <a:ea typeface="Tahoma" pitchFamily="34" charset="0"/>
                <a:cs typeface="Tahoma" pitchFamily="34" charset="0"/>
              </a:rPr>
              <a:t>This is a collapsed border</a:t>
            </a:r>
            <a:r>
              <a:rPr lang="en-US" dirty="0">
                <a:latin typeface="Tahoma" pitchFamily="34" charset="0"/>
                <a:ea typeface="Tahoma" pitchFamily="34" charset="0"/>
                <a:cs typeface="Tahoma" pitchFamily="34" charset="0"/>
              </a:rPr>
              <a:t>:</a:t>
            </a:r>
            <a:br>
              <a:rPr lang="en-US" dirty="0">
                <a:latin typeface="Tahoma" pitchFamily="34" charset="0"/>
                <a:ea typeface="Tahoma" pitchFamily="34" charset="0"/>
                <a:cs typeface="Tahoma" pitchFamily="34" charset="0"/>
              </a:rPr>
            </a:br>
            <a:r>
              <a:rPr lang="en-US" dirty="0">
                <a:latin typeface="Tahoma" pitchFamily="34" charset="0"/>
                <a:ea typeface="Tahoma" pitchFamily="34" charset="0"/>
                <a:cs typeface="Tahoma" pitchFamily="34" charset="0"/>
              </a:rPr>
              <a:t>table   {</a:t>
            </a:r>
            <a:r>
              <a:rPr lang="en-US" dirty="0" smtClean="0">
                <a:latin typeface="Tahoma" pitchFamily="34" charset="0"/>
                <a:ea typeface="Tahoma" pitchFamily="34" charset="0"/>
                <a:cs typeface="Tahoma" pitchFamily="34" charset="0"/>
              </a:rPr>
              <a:t>border-collapse: collapse;</a:t>
            </a:r>
            <a:endParaRPr lang="en-US" dirty="0">
              <a:latin typeface="Tahoma" pitchFamily="34" charset="0"/>
              <a:ea typeface="Tahoma" pitchFamily="34" charset="0"/>
              <a:cs typeface="Tahoma" pitchFamily="34" charset="0"/>
            </a:endParaRPr>
          </a:p>
          <a:p>
            <a:r>
              <a:rPr lang="en-US" dirty="0" smtClean="0">
                <a:latin typeface="Tahoma" pitchFamily="34" charset="0"/>
                <a:ea typeface="Tahoma" pitchFamily="34" charset="0"/>
                <a:cs typeface="Tahoma" pitchFamily="34" charset="0"/>
              </a:rPr>
              <a:t>           border-spacing</a:t>
            </a:r>
            <a:r>
              <a:rPr lang="en-US" dirty="0">
                <a:latin typeface="Tahoma" pitchFamily="34" charset="0"/>
                <a:ea typeface="Tahoma" pitchFamily="34" charset="0"/>
                <a:cs typeface="Tahoma" pitchFamily="34" charset="0"/>
              </a:rPr>
              <a:t>: 8px;}</a:t>
            </a:r>
          </a:p>
        </p:txBody>
      </p:sp>
    </p:spTree>
    <p:custDataLst>
      <p:tags r:id="rId1"/>
    </p:custDataLst>
    <p:extLst>
      <p:ext uri="{BB962C8B-B14F-4D97-AF65-F5344CB8AC3E}">
        <p14:creationId xmlns:p14="http://schemas.microsoft.com/office/powerpoint/2010/main" val="734982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Banded Tables</a:t>
            </a:r>
            <a:endParaRPr lang="en-US" dirty="0"/>
          </a:p>
        </p:txBody>
      </p:sp>
      <p:sp>
        <p:nvSpPr>
          <p:cNvPr id="5" name="Content Placeholder 2"/>
          <p:cNvSpPr>
            <a:spLocks noGrp="1"/>
          </p:cNvSpPr>
          <p:nvPr>
            <p:ph idx="1"/>
          </p:nvPr>
        </p:nvSpPr>
        <p:spPr>
          <a:xfrm>
            <a:off x="457200" y="1600200"/>
            <a:ext cx="3962400" cy="4525963"/>
          </a:xfrm>
        </p:spPr>
        <p:txBody>
          <a:bodyPr>
            <a:normAutofit fontScale="92500"/>
          </a:bodyPr>
          <a:lstStyle/>
          <a:p>
            <a:pPr marL="0" indent="0">
              <a:buNone/>
            </a:pPr>
            <a:r>
              <a:rPr lang="en-US" dirty="0" smtClean="0"/>
              <a:t>The Code:</a:t>
            </a:r>
          </a:p>
          <a:p>
            <a:pPr marL="0" indent="0">
              <a:buNone/>
            </a:pPr>
            <a:r>
              <a:rPr lang="en-US" sz="2600" dirty="0">
                <a:latin typeface="Tahoma" pitchFamily="34" charset="0"/>
                <a:ea typeface="Tahoma" pitchFamily="34" charset="0"/>
                <a:cs typeface="Tahoma" pitchFamily="34" charset="0"/>
              </a:rPr>
              <a:t>table.price {</a:t>
            </a:r>
          </a:p>
          <a:p>
            <a:pPr marL="0" indent="0">
              <a:buNone/>
            </a:pPr>
            <a:r>
              <a:rPr lang="en-US" sz="2600" dirty="0" smtClean="0">
                <a:latin typeface="Tahoma" pitchFamily="34" charset="0"/>
                <a:ea typeface="Tahoma" pitchFamily="34" charset="0"/>
                <a:cs typeface="Tahoma" pitchFamily="34" charset="0"/>
              </a:rPr>
              <a:t>  border</a:t>
            </a:r>
            <a:r>
              <a:rPr lang="en-US" sz="2600" dirty="0">
                <a:latin typeface="Tahoma" pitchFamily="34" charset="0"/>
                <a:ea typeface="Tahoma" pitchFamily="34" charset="0"/>
                <a:cs typeface="Tahoma" pitchFamily="34" charset="0"/>
              </a:rPr>
              <a:t>: 3px thin #C30;}</a:t>
            </a:r>
          </a:p>
          <a:p>
            <a:pPr marL="0" indent="0">
              <a:buNone/>
            </a:pPr>
            <a:r>
              <a:rPr lang="en-US" sz="2600" dirty="0">
                <a:latin typeface="Tahoma" pitchFamily="34" charset="0"/>
                <a:ea typeface="Tahoma" pitchFamily="34" charset="0"/>
                <a:cs typeface="Tahoma" pitchFamily="34" charset="0"/>
              </a:rPr>
              <a:t>table.price tr:nth-of-type(odd)</a:t>
            </a:r>
          </a:p>
          <a:p>
            <a:pPr marL="0" indent="0">
              <a:buNone/>
            </a:pPr>
            <a:r>
              <a:rPr lang="en-US" sz="2600" dirty="0" smtClean="0">
                <a:latin typeface="Tahoma" pitchFamily="34" charset="0"/>
                <a:ea typeface="Tahoma" pitchFamily="34" charset="0"/>
                <a:cs typeface="Tahoma" pitchFamily="34" charset="0"/>
              </a:rPr>
              <a:t> {</a:t>
            </a:r>
            <a:r>
              <a:rPr lang="en-US" sz="2600" dirty="0">
                <a:latin typeface="Tahoma" pitchFamily="34" charset="0"/>
                <a:ea typeface="Tahoma" pitchFamily="34" charset="0"/>
                <a:cs typeface="Tahoma" pitchFamily="34" charset="0"/>
              </a:rPr>
              <a:t>background-color:#FFC;}</a:t>
            </a:r>
          </a:p>
          <a:p>
            <a:pPr marL="0" indent="0">
              <a:buNone/>
            </a:pPr>
            <a:r>
              <a:rPr lang="en-US" sz="2600" dirty="0">
                <a:latin typeface="Tahoma" pitchFamily="34" charset="0"/>
                <a:ea typeface="Tahoma" pitchFamily="34" charset="0"/>
                <a:cs typeface="Tahoma" pitchFamily="34" charset="0"/>
              </a:rPr>
              <a:t>table.price tr:nth-of-type(even</a:t>
            </a:r>
            <a:r>
              <a:rPr lang="en-US" sz="2600" dirty="0" smtClean="0">
                <a:latin typeface="Tahoma" pitchFamily="34" charset="0"/>
                <a:ea typeface="Tahoma" pitchFamily="34" charset="0"/>
                <a:cs typeface="Tahoma" pitchFamily="34" charset="0"/>
              </a:rPr>
              <a:t>)</a:t>
            </a:r>
          </a:p>
          <a:p>
            <a:pPr marL="0" indent="0">
              <a:buNone/>
            </a:pPr>
            <a:r>
              <a:rPr lang="en-US" sz="2600" dirty="0">
                <a:latin typeface="Tahoma" pitchFamily="34" charset="0"/>
                <a:ea typeface="Tahoma" pitchFamily="34" charset="0"/>
                <a:cs typeface="Tahoma" pitchFamily="34" charset="0"/>
              </a:rPr>
              <a:t> </a:t>
            </a:r>
            <a:r>
              <a:rPr lang="en-US" sz="2600" dirty="0" smtClean="0">
                <a:latin typeface="Tahoma" pitchFamily="34" charset="0"/>
                <a:ea typeface="Tahoma" pitchFamily="34" charset="0"/>
                <a:cs typeface="Tahoma" pitchFamily="34" charset="0"/>
              </a:rPr>
              <a:t> {</a:t>
            </a:r>
            <a:r>
              <a:rPr lang="en-US" sz="2600" dirty="0">
                <a:latin typeface="Tahoma" pitchFamily="34" charset="0"/>
                <a:ea typeface="Tahoma" pitchFamily="34" charset="0"/>
                <a:cs typeface="Tahoma" pitchFamily="34" charset="0"/>
              </a:rPr>
              <a:t>background-color: #FC9; }</a:t>
            </a:r>
            <a:endParaRPr lang="en-US" sz="2600" dirty="0" smtClean="0">
              <a:latin typeface="Tahoma" pitchFamily="34" charset="0"/>
              <a:ea typeface="Tahoma" pitchFamily="34" charset="0"/>
              <a:cs typeface="Tahoma" pitchFamily="34" charset="0"/>
            </a:endParaRPr>
          </a:p>
          <a:p>
            <a:pPr marL="0" indent="0">
              <a:buNone/>
            </a:pPr>
            <a:endParaRPr lang="en-US" dirty="0"/>
          </a:p>
        </p:txBody>
      </p:sp>
      <p:sp>
        <p:nvSpPr>
          <p:cNvPr id="6" name="Content Placeholder 2"/>
          <p:cNvSpPr txBox="1">
            <a:spLocks/>
          </p:cNvSpPr>
          <p:nvPr/>
        </p:nvSpPr>
        <p:spPr>
          <a:xfrm>
            <a:off x="4648200" y="1600200"/>
            <a:ext cx="3962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How it Appears:</a:t>
            </a:r>
          </a:p>
          <a:p>
            <a:pPr marL="0" indent="0">
              <a:buFont typeface="Arial" pitchFamily="34" charset="0"/>
              <a:buNone/>
            </a:pPr>
            <a:endParaRPr lang="en-US"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0044" y="2876244"/>
            <a:ext cx="4429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852411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Table Styles for Other Elements</a:t>
            </a:r>
            <a:endParaRPr lang="en-US"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329" y="1371600"/>
            <a:ext cx="8156457" cy="375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218406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Columnar Layouts</a:t>
            </a:r>
            <a:endParaRPr lang="en-US" dirty="0"/>
          </a:p>
        </p:txBody>
      </p:sp>
      <p:sp>
        <p:nvSpPr>
          <p:cNvPr id="3" name="Content Placeholder 2"/>
          <p:cNvSpPr>
            <a:spLocks noGrp="1"/>
          </p:cNvSpPr>
          <p:nvPr>
            <p:ph idx="1"/>
          </p:nvPr>
        </p:nvSpPr>
        <p:spPr>
          <a:xfrm>
            <a:off x="457200" y="1600200"/>
            <a:ext cx="8077200" cy="4525963"/>
          </a:xfrm>
        </p:spPr>
        <p:txBody>
          <a:bodyPr>
            <a:normAutofit/>
          </a:bodyPr>
          <a:lstStyle/>
          <a:p>
            <a:pPr marL="0" indent="0">
              <a:buNone/>
            </a:pPr>
            <a:r>
              <a:rPr lang="en-US" dirty="0" smtClean="0"/>
              <a:t>The Code:</a:t>
            </a:r>
          </a:p>
          <a:p>
            <a:pPr marL="0" indent="0">
              <a:buNone/>
            </a:pPr>
            <a:r>
              <a:rPr lang="en-US" sz="2000" dirty="0">
                <a:latin typeface="Tahoma" pitchFamily="34" charset="0"/>
                <a:ea typeface="Tahoma" pitchFamily="34" charset="0"/>
                <a:cs typeface="Tahoma" pitchFamily="34" charset="0"/>
              </a:rPr>
              <a:t>p	{</a:t>
            </a:r>
          </a:p>
          <a:p>
            <a:pPr marL="0" indent="0">
              <a:buNone/>
            </a:pPr>
            <a:r>
              <a:rPr lang="en-US" sz="2000" dirty="0">
                <a:latin typeface="Tahoma" pitchFamily="34" charset="0"/>
                <a:ea typeface="Tahoma" pitchFamily="34" charset="0"/>
                <a:cs typeface="Tahoma" pitchFamily="34" charset="0"/>
              </a:rPr>
              <a:t>	-moz-column-count: 2;</a:t>
            </a:r>
          </a:p>
          <a:p>
            <a:pPr marL="0" indent="0">
              <a:buNone/>
            </a:pPr>
            <a:r>
              <a:rPr lang="en-US" sz="2000" dirty="0">
                <a:latin typeface="Tahoma" pitchFamily="34" charset="0"/>
                <a:ea typeface="Tahoma" pitchFamily="34" charset="0"/>
                <a:cs typeface="Tahoma" pitchFamily="34" charset="0"/>
              </a:rPr>
              <a:t>	column-count: 2;</a:t>
            </a:r>
          </a:p>
          <a:p>
            <a:pPr marL="0" indent="0">
              <a:buNone/>
            </a:pPr>
            <a:r>
              <a:rPr lang="en-US" sz="2000" dirty="0">
                <a:latin typeface="Tahoma" pitchFamily="34" charset="0"/>
                <a:ea typeface="Tahoma" pitchFamily="34" charset="0"/>
                <a:cs typeface="Tahoma" pitchFamily="34" charset="0"/>
              </a:rPr>
              <a:t>	column-width: 45%;</a:t>
            </a:r>
          </a:p>
          <a:p>
            <a:pPr marL="0" indent="0">
              <a:buNone/>
            </a:pPr>
            <a:r>
              <a:rPr lang="en-US" sz="2000" dirty="0">
                <a:latin typeface="Tahoma" pitchFamily="34" charset="0"/>
                <a:ea typeface="Tahoma" pitchFamily="34" charset="0"/>
                <a:cs typeface="Tahoma" pitchFamily="34" charset="0"/>
              </a:rPr>
              <a:t>	column-gap: 1.5em;</a:t>
            </a:r>
          </a:p>
          <a:p>
            <a:pPr marL="0" indent="0">
              <a:buNone/>
            </a:pPr>
            <a:r>
              <a:rPr lang="en-US" sz="2000" dirty="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column-rule</a:t>
            </a:r>
            <a:r>
              <a:rPr lang="en-US" sz="2000" dirty="0">
                <a:latin typeface="Tahoma" pitchFamily="34" charset="0"/>
                <a:ea typeface="Tahoma" pitchFamily="34" charset="0"/>
                <a:cs typeface="Tahoma" pitchFamily="34" charset="0"/>
              </a:rPr>
              <a:t>: 1px double blue;</a:t>
            </a:r>
          </a:p>
          <a:p>
            <a:pPr marL="0" indent="0">
              <a:buNone/>
            </a:pPr>
            <a:r>
              <a:rPr lang="en-US" sz="2000" dirty="0">
                <a:latin typeface="Tahoma" pitchFamily="34" charset="0"/>
                <a:ea typeface="Tahoma" pitchFamily="34" charset="0"/>
                <a:cs typeface="Tahoma" pitchFamily="34" charset="0"/>
              </a:rPr>
              <a:t>}</a:t>
            </a: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4941687"/>
            <a:ext cx="8458200" cy="10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436875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lvl="0"/>
            <a:r>
              <a:rPr lang="en-US" dirty="0"/>
              <a:t>Formatting Tables with HTML Attributes</a:t>
            </a:r>
          </a:p>
          <a:p>
            <a:pPr lvl="0"/>
            <a:r>
              <a:rPr lang="en-US" dirty="0"/>
              <a:t>Formatting Tables with CSS</a:t>
            </a:r>
          </a:p>
          <a:p>
            <a:pPr lvl="0"/>
            <a:r>
              <a:rPr lang="en-US" dirty="0"/>
              <a:t>Applying Table Styles to Other Page Elements</a:t>
            </a:r>
          </a:p>
          <a:p>
            <a:pPr lvl="0"/>
            <a:r>
              <a:rPr lang="en-US" dirty="0"/>
              <a:t>Creating Columnar Layouts</a:t>
            </a:r>
          </a:p>
        </p:txBody>
      </p:sp>
    </p:spTree>
    <p:custDataLst>
      <p:tags r:id="rId1"/>
    </p:custDataLst>
    <p:extLst>
      <p:ext uri="{BB962C8B-B14F-4D97-AF65-F5344CB8AC3E}">
        <p14:creationId xmlns:p14="http://schemas.microsoft.com/office/powerpoint/2010/main" val="2853159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a:bodyPr>
          <a:lstStyle/>
          <a:p>
            <a:pPr lvl="0"/>
            <a:r>
              <a:rPr lang="en-US" dirty="0" smtClean="0"/>
              <a:t>Formatting Tables with </a:t>
            </a:r>
            <a:r>
              <a:rPr lang="en-US" dirty="0"/>
              <a:t>HTML </a:t>
            </a:r>
            <a:r>
              <a:rPr lang="en-US" dirty="0" smtClean="0"/>
              <a:t>Attributes</a:t>
            </a:r>
          </a:p>
          <a:p>
            <a:pPr lvl="0"/>
            <a:r>
              <a:rPr lang="en-US" dirty="0" smtClean="0"/>
              <a:t>Formatting Tables with CSS</a:t>
            </a:r>
          </a:p>
          <a:p>
            <a:pPr lvl="0"/>
            <a:r>
              <a:rPr lang="en-US" dirty="0" smtClean="0"/>
              <a:t>Applying Table Styles to Other Page Elements</a:t>
            </a:r>
          </a:p>
          <a:p>
            <a:pPr lvl="0"/>
            <a:r>
              <a:rPr lang="en-US" dirty="0" smtClean="0"/>
              <a:t>Creating Columnar Layouts</a:t>
            </a:r>
            <a:endParaRPr lang="en-US" dirty="0"/>
          </a:p>
        </p:txBody>
      </p:sp>
    </p:spTree>
    <p:custDataLst>
      <p:tags r:id="rId1"/>
    </p:custDataLst>
    <p:extLst>
      <p:ext uri="{BB962C8B-B14F-4D97-AF65-F5344CB8AC3E}">
        <p14:creationId xmlns:p14="http://schemas.microsoft.com/office/powerpoint/2010/main" val="3476880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Cellspacing</a:t>
            </a:r>
            <a:endParaRPr lang="en-US" dirty="0"/>
          </a:p>
        </p:txBody>
      </p:sp>
      <p:sp>
        <p:nvSpPr>
          <p:cNvPr id="3" name="Content Placeholder 2"/>
          <p:cNvSpPr>
            <a:spLocks noGrp="1"/>
          </p:cNvSpPr>
          <p:nvPr>
            <p:ph idx="1"/>
          </p:nvPr>
        </p:nvSpPr>
        <p:spPr>
          <a:xfrm>
            <a:off x="457200" y="1600201"/>
            <a:ext cx="3962400" cy="1295400"/>
          </a:xfrm>
        </p:spPr>
        <p:txBody>
          <a:bodyPr>
            <a:normAutofit/>
          </a:bodyPr>
          <a:lstStyle/>
          <a:p>
            <a:pPr marL="0" indent="0">
              <a:buNone/>
            </a:pPr>
            <a:r>
              <a:rPr lang="en-US" dirty="0" smtClean="0"/>
              <a:t>The Syntax:</a:t>
            </a:r>
          </a:p>
          <a:p>
            <a:pPr marL="0" indent="0">
              <a:buNone/>
            </a:pPr>
            <a:r>
              <a:rPr lang="en-US" sz="2000" dirty="0">
                <a:latin typeface="Tahoma" pitchFamily="34" charset="0"/>
                <a:ea typeface="Tahoma" pitchFamily="34" charset="0"/>
                <a:cs typeface="Tahoma" pitchFamily="34" charset="0"/>
              </a:rPr>
              <a:t>&lt;</a:t>
            </a:r>
            <a:r>
              <a:rPr lang="en-US" sz="2000" dirty="0" smtClean="0">
                <a:latin typeface="Tahoma" pitchFamily="34" charset="0"/>
                <a:ea typeface="Tahoma" pitchFamily="34" charset="0"/>
                <a:cs typeface="Tahoma" pitchFamily="34" charset="0"/>
              </a:rPr>
              <a:t>table cellspacing = </a:t>
            </a:r>
            <a:r>
              <a:rPr lang="en-US" sz="2000" i="1" dirty="0" smtClean="0">
                <a:latin typeface="Tahoma" pitchFamily="34" charset="0"/>
                <a:ea typeface="Tahoma" pitchFamily="34" charset="0"/>
                <a:cs typeface="Tahoma" pitchFamily="34" charset="0"/>
              </a:rPr>
              <a:t>“value”&gt;</a:t>
            </a:r>
            <a:endParaRPr lang="en-US" sz="2000" i="1" dirty="0">
              <a:latin typeface="Tahoma" pitchFamily="34" charset="0"/>
              <a:ea typeface="Tahoma" pitchFamily="34" charset="0"/>
              <a:cs typeface="Tahoma" pitchFamily="34" charset="0"/>
            </a:endParaRPr>
          </a:p>
          <a:p>
            <a:pPr marL="0" indent="0">
              <a:buNone/>
            </a:pPr>
            <a:endParaRPr lang="en-US" sz="2600" dirty="0">
              <a:latin typeface="Tahoma" pitchFamily="34" charset="0"/>
              <a:ea typeface="Tahoma" pitchFamily="34" charset="0"/>
              <a:cs typeface="Tahoma" pitchFamily="34" charset="0"/>
            </a:endParaRPr>
          </a:p>
        </p:txBody>
      </p:sp>
      <p:sp>
        <p:nvSpPr>
          <p:cNvPr id="4" name="Content Placeholder 2"/>
          <p:cNvSpPr txBox="1">
            <a:spLocks/>
          </p:cNvSpPr>
          <p:nvPr/>
        </p:nvSpPr>
        <p:spPr>
          <a:xfrm>
            <a:off x="4724400" y="1600200"/>
            <a:ext cx="3962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917031"/>
            <a:ext cx="1828800" cy="148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9600" y="4288631"/>
            <a:ext cx="2057400" cy="162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450431"/>
            <a:ext cx="1971675"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6"/>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71800" y="3298031"/>
            <a:ext cx="24860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675638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Cellpadding</a:t>
            </a:r>
            <a:endParaRPr lang="en-US" dirty="0"/>
          </a:p>
        </p:txBody>
      </p:sp>
      <p:sp>
        <p:nvSpPr>
          <p:cNvPr id="13" name="Content Placeholder 2"/>
          <p:cNvSpPr>
            <a:spLocks noGrp="1"/>
          </p:cNvSpPr>
          <p:nvPr>
            <p:ph idx="1"/>
          </p:nvPr>
        </p:nvSpPr>
        <p:spPr>
          <a:xfrm>
            <a:off x="457200" y="1600201"/>
            <a:ext cx="3962400" cy="1219200"/>
          </a:xfrm>
        </p:spPr>
        <p:txBody>
          <a:bodyPr>
            <a:normAutofit lnSpcReduction="10000"/>
          </a:bodyPr>
          <a:lstStyle/>
          <a:p>
            <a:pPr marL="0" indent="0">
              <a:buNone/>
            </a:pPr>
            <a:r>
              <a:rPr lang="en-US" dirty="0" smtClean="0"/>
              <a:t>The Syntax:</a:t>
            </a:r>
          </a:p>
          <a:p>
            <a:pPr marL="0" indent="0">
              <a:buNone/>
            </a:pPr>
            <a:r>
              <a:rPr lang="en-US" sz="2000" dirty="0">
                <a:latin typeface="Tahoma" pitchFamily="34" charset="0"/>
                <a:ea typeface="Tahoma" pitchFamily="34" charset="0"/>
                <a:cs typeface="Tahoma" pitchFamily="34" charset="0"/>
              </a:rPr>
              <a:t>&lt;</a:t>
            </a:r>
            <a:r>
              <a:rPr lang="en-US" sz="2000" dirty="0" smtClean="0">
                <a:latin typeface="Tahoma" pitchFamily="34" charset="0"/>
                <a:ea typeface="Tahoma" pitchFamily="34" charset="0"/>
                <a:cs typeface="Tahoma" pitchFamily="34" charset="0"/>
              </a:rPr>
              <a:t>table cellpadding = </a:t>
            </a:r>
            <a:r>
              <a:rPr lang="en-US" sz="2000" i="1" dirty="0" smtClean="0">
                <a:latin typeface="Tahoma" pitchFamily="34" charset="0"/>
                <a:ea typeface="Tahoma" pitchFamily="34" charset="0"/>
                <a:cs typeface="Tahoma" pitchFamily="34" charset="0"/>
              </a:rPr>
              <a:t>“value”&gt;</a:t>
            </a:r>
            <a:endParaRPr lang="en-US" sz="2000" i="1" dirty="0">
              <a:latin typeface="Tahoma" pitchFamily="34" charset="0"/>
              <a:ea typeface="Tahoma" pitchFamily="34" charset="0"/>
              <a:cs typeface="Tahoma" pitchFamily="34" charset="0"/>
            </a:endParaRPr>
          </a:p>
          <a:p>
            <a:pPr marL="0" indent="0">
              <a:buNone/>
            </a:pPr>
            <a:r>
              <a:rPr lang="en-US" sz="2000" dirty="0">
                <a:latin typeface="Tahoma" pitchFamily="34" charset="0"/>
                <a:ea typeface="Tahoma" pitchFamily="34" charset="0"/>
                <a:cs typeface="Tahoma" pitchFamily="34" charset="0"/>
              </a:rPr>
              <a:t> </a:t>
            </a:r>
            <a:endParaRPr lang="en-US" sz="2600" dirty="0">
              <a:latin typeface="Tahoma" pitchFamily="34" charset="0"/>
              <a:ea typeface="Tahoma" pitchFamily="34" charset="0"/>
              <a:cs typeface="Tahoma" pitchFamily="34" charset="0"/>
            </a:endParaRPr>
          </a:p>
        </p:txBody>
      </p:sp>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74" y="3590925"/>
            <a:ext cx="15525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199" y="3448050"/>
            <a:ext cx="16097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2174" y="2895600"/>
            <a:ext cx="263842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127514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Setting Table Width &amp; Height</a:t>
            </a:r>
          </a:p>
        </p:txBody>
      </p:sp>
      <p:sp>
        <p:nvSpPr>
          <p:cNvPr id="6" name="Content Placeholder 2"/>
          <p:cNvSpPr>
            <a:spLocks noGrp="1"/>
          </p:cNvSpPr>
          <p:nvPr>
            <p:ph idx="1"/>
          </p:nvPr>
        </p:nvSpPr>
        <p:spPr>
          <a:xfrm>
            <a:off x="457200" y="1600200"/>
            <a:ext cx="8229600" cy="4525963"/>
          </a:xfrm>
        </p:spPr>
        <p:txBody>
          <a:bodyPr>
            <a:normAutofit/>
          </a:bodyPr>
          <a:lstStyle/>
          <a:p>
            <a:r>
              <a:rPr lang="en-US" dirty="0"/>
              <a:t>These can be set by pixel or percentage</a:t>
            </a:r>
          </a:p>
          <a:p>
            <a:pPr lvl="1"/>
            <a:r>
              <a:rPr lang="en-US" dirty="0"/>
              <a:t>Often determined by the content of the table</a:t>
            </a:r>
          </a:p>
          <a:p>
            <a:r>
              <a:rPr lang="en-US" dirty="0"/>
              <a:t>Never allow the width to cause horizontal scrolling</a:t>
            </a:r>
          </a:p>
          <a:p>
            <a:r>
              <a:rPr lang="en-US" dirty="0"/>
              <a:t>If you leave the height empty, the table will expand to accommodate the contents</a:t>
            </a:r>
          </a:p>
          <a:p>
            <a:pPr>
              <a:buFont typeface="Wingdings" pitchFamily="2" charset="2"/>
              <a:buNone/>
            </a:pPr>
            <a:r>
              <a:rPr lang="en-US" sz="2000" dirty="0"/>
              <a:t>			&lt;table width=“95%” height=“760”&gt;</a:t>
            </a:r>
          </a:p>
          <a:p>
            <a:r>
              <a:rPr lang="en-US" sz="3100" dirty="0"/>
              <a:t>You can also set cell attributes this way</a:t>
            </a:r>
          </a:p>
        </p:txBody>
      </p:sp>
    </p:spTree>
    <p:custDataLst>
      <p:tags r:id="rId1"/>
    </p:custDataLst>
    <p:extLst>
      <p:ext uri="{BB962C8B-B14F-4D97-AF65-F5344CB8AC3E}">
        <p14:creationId xmlns:p14="http://schemas.microsoft.com/office/powerpoint/2010/main" val="3614593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Table Frames</a:t>
            </a:r>
            <a:endParaRPr lang="en-US" dirty="0"/>
          </a:p>
        </p:txBody>
      </p:sp>
      <p:sp>
        <p:nvSpPr>
          <p:cNvPr id="8" name="Content Placeholder 2"/>
          <p:cNvSpPr>
            <a:spLocks noGrp="1"/>
          </p:cNvSpPr>
          <p:nvPr>
            <p:ph idx="1"/>
          </p:nvPr>
        </p:nvSpPr>
        <p:spPr>
          <a:xfrm>
            <a:off x="457200" y="1600201"/>
            <a:ext cx="3962400" cy="1219200"/>
          </a:xfrm>
        </p:spPr>
        <p:txBody>
          <a:bodyPr>
            <a:normAutofit lnSpcReduction="10000"/>
          </a:bodyPr>
          <a:lstStyle/>
          <a:p>
            <a:pPr marL="0" indent="0">
              <a:buNone/>
            </a:pPr>
            <a:r>
              <a:rPr lang="en-US" dirty="0" smtClean="0"/>
              <a:t>The Syntax:</a:t>
            </a:r>
          </a:p>
          <a:p>
            <a:pPr marL="0" indent="0">
              <a:buNone/>
            </a:pPr>
            <a:r>
              <a:rPr lang="en-US" sz="2000" dirty="0">
                <a:latin typeface="Tahoma" pitchFamily="34" charset="0"/>
                <a:ea typeface="Tahoma" pitchFamily="34" charset="0"/>
                <a:cs typeface="Tahoma" pitchFamily="34" charset="0"/>
              </a:rPr>
              <a:t>&lt;</a:t>
            </a:r>
            <a:r>
              <a:rPr lang="en-US" sz="2000" dirty="0" smtClean="0">
                <a:latin typeface="Tahoma" pitchFamily="34" charset="0"/>
                <a:ea typeface="Tahoma" pitchFamily="34" charset="0"/>
                <a:cs typeface="Tahoma" pitchFamily="34" charset="0"/>
              </a:rPr>
              <a:t>table frame= </a:t>
            </a:r>
            <a:r>
              <a:rPr lang="en-US" sz="2000" i="1" dirty="0" smtClean="0">
                <a:latin typeface="Tahoma" pitchFamily="34" charset="0"/>
                <a:ea typeface="Tahoma" pitchFamily="34" charset="0"/>
                <a:cs typeface="Tahoma" pitchFamily="34" charset="0"/>
              </a:rPr>
              <a:t>“type”&gt;</a:t>
            </a:r>
            <a:endParaRPr lang="en-US" sz="2000" i="1" dirty="0">
              <a:latin typeface="Tahoma" pitchFamily="34" charset="0"/>
              <a:ea typeface="Tahoma" pitchFamily="34" charset="0"/>
              <a:cs typeface="Tahoma" pitchFamily="34" charset="0"/>
            </a:endParaRPr>
          </a:p>
          <a:p>
            <a:pPr marL="0" indent="0">
              <a:buNone/>
            </a:pPr>
            <a:r>
              <a:rPr lang="en-US" sz="2000" dirty="0">
                <a:latin typeface="Tahoma" pitchFamily="34" charset="0"/>
                <a:ea typeface="Tahoma" pitchFamily="34" charset="0"/>
                <a:cs typeface="Tahoma" pitchFamily="34" charset="0"/>
              </a:rPr>
              <a:t> </a:t>
            </a:r>
            <a:endParaRPr lang="en-US" sz="2600" dirty="0">
              <a:latin typeface="Tahoma" pitchFamily="34" charset="0"/>
              <a:ea typeface="Tahoma" pitchFamily="34" charset="0"/>
              <a:cs typeface="Tahoma" pitchFamily="34" charset="0"/>
            </a:endParaRPr>
          </a:p>
        </p:txBody>
      </p:sp>
      <p:pic>
        <p:nvPicPr>
          <p:cNvPr id="10" name="Picture 4" descr="Fig04-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995362" y="2514600"/>
            <a:ext cx="7153275" cy="351854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ustDataLst>
      <p:tags r:id="rId1"/>
    </p:custDataLst>
    <p:extLst>
      <p:ext uri="{BB962C8B-B14F-4D97-AF65-F5344CB8AC3E}">
        <p14:creationId xmlns:p14="http://schemas.microsoft.com/office/powerpoint/2010/main" val="3777616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Table Rules</a:t>
            </a:r>
            <a:endParaRPr lang="en-US" dirty="0"/>
          </a:p>
        </p:txBody>
      </p:sp>
      <p:sp>
        <p:nvSpPr>
          <p:cNvPr id="11" name="Content Placeholder 2"/>
          <p:cNvSpPr>
            <a:spLocks noGrp="1"/>
          </p:cNvSpPr>
          <p:nvPr>
            <p:ph idx="1"/>
          </p:nvPr>
        </p:nvSpPr>
        <p:spPr>
          <a:xfrm>
            <a:off x="457200" y="1600201"/>
            <a:ext cx="3962400" cy="1219200"/>
          </a:xfrm>
        </p:spPr>
        <p:txBody>
          <a:bodyPr>
            <a:normAutofit lnSpcReduction="10000"/>
          </a:bodyPr>
          <a:lstStyle/>
          <a:p>
            <a:pPr marL="0" indent="0">
              <a:buNone/>
            </a:pPr>
            <a:r>
              <a:rPr lang="en-US" dirty="0" smtClean="0"/>
              <a:t>The Syntax:</a:t>
            </a:r>
          </a:p>
          <a:p>
            <a:pPr marL="0" indent="0">
              <a:buNone/>
            </a:pPr>
            <a:r>
              <a:rPr lang="en-US" sz="2000" dirty="0">
                <a:latin typeface="Tahoma" pitchFamily="34" charset="0"/>
                <a:ea typeface="Tahoma" pitchFamily="34" charset="0"/>
                <a:cs typeface="Tahoma" pitchFamily="34" charset="0"/>
              </a:rPr>
              <a:t>&lt;</a:t>
            </a:r>
            <a:r>
              <a:rPr lang="en-US" sz="2000" dirty="0" smtClean="0">
                <a:latin typeface="Tahoma" pitchFamily="34" charset="0"/>
                <a:ea typeface="Tahoma" pitchFamily="34" charset="0"/>
                <a:cs typeface="Tahoma" pitchFamily="34" charset="0"/>
              </a:rPr>
              <a:t>table rules= </a:t>
            </a:r>
            <a:r>
              <a:rPr lang="en-US" sz="2000" i="1" dirty="0" smtClean="0">
                <a:latin typeface="Tahoma" pitchFamily="34" charset="0"/>
                <a:ea typeface="Tahoma" pitchFamily="34" charset="0"/>
                <a:cs typeface="Tahoma" pitchFamily="34" charset="0"/>
              </a:rPr>
              <a:t>“type”&gt;</a:t>
            </a:r>
            <a:endParaRPr lang="en-US" sz="2000" i="1" dirty="0">
              <a:latin typeface="Tahoma" pitchFamily="34" charset="0"/>
              <a:ea typeface="Tahoma" pitchFamily="34" charset="0"/>
              <a:cs typeface="Tahoma" pitchFamily="34" charset="0"/>
            </a:endParaRPr>
          </a:p>
          <a:p>
            <a:pPr marL="0" indent="0">
              <a:buNone/>
            </a:pPr>
            <a:r>
              <a:rPr lang="en-US" sz="2000" dirty="0">
                <a:latin typeface="Tahoma" pitchFamily="34" charset="0"/>
                <a:ea typeface="Tahoma" pitchFamily="34" charset="0"/>
                <a:cs typeface="Tahoma" pitchFamily="34" charset="0"/>
              </a:rPr>
              <a:t> </a:t>
            </a:r>
            <a:endParaRPr lang="en-US" sz="2600" dirty="0">
              <a:latin typeface="Tahoma" pitchFamily="34" charset="0"/>
              <a:ea typeface="Tahoma" pitchFamily="34" charset="0"/>
              <a:cs typeface="Tahoma" pitchFamily="34" charset="0"/>
            </a:endParaRPr>
          </a:p>
        </p:txBody>
      </p:sp>
      <p:pic>
        <p:nvPicPr>
          <p:cNvPr id="12" name="Picture 4" descr="Fig04-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075" y="2667000"/>
            <a:ext cx="8153400" cy="24384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25735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Alignment</a:t>
            </a:r>
            <a:endParaRPr lang="en-US" dirty="0"/>
          </a:p>
        </p:txBody>
      </p:sp>
      <p:sp>
        <p:nvSpPr>
          <p:cNvPr id="15" name="Content Placeholder 2"/>
          <p:cNvSpPr>
            <a:spLocks noGrp="1"/>
          </p:cNvSpPr>
          <p:nvPr>
            <p:ph idx="1"/>
          </p:nvPr>
        </p:nvSpPr>
        <p:spPr>
          <a:xfrm>
            <a:off x="457200" y="1600201"/>
            <a:ext cx="6248400" cy="1219200"/>
          </a:xfrm>
        </p:spPr>
        <p:txBody>
          <a:bodyPr>
            <a:normAutofit fontScale="92500" lnSpcReduction="10000"/>
          </a:bodyPr>
          <a:lstStyle/>
          <a:p>
            <a:pPr marL="0" indent="0">
              <a:buNone/>
            </a:pPr>
            <a:r>
              <a:rPr lang="en-US" dirty="0" smtClean="0"/>
              <a:t>The Syntax:</a:t>
            </a:r>
          </a:p>
          <a:p>
            <a:pPr marL="0" indent="0">
              <a:buNone/>
            </a:pPr>
            <a:r>
              <a:rPr lang="en-US" sz="2000" dirty="0">
                <a:latin typeface="Tahoma" pitchFamily="34" charset="0"/>
                <a:ea typeface="Tahoma" pitchFamily="34" charset="0"/>
                <a:cs typeface="Tahoma" pitchFamily="34" charset="0"/>
              </a:rPr>
              <a:t>&lt;</a:t>
            </a:r>
            <a:r>
              <a:rPr lang="en-US" sz="2000" dirty="0" smtClean="0">
                <a:latin typeface="Tahoma" pitchFamily="34" charset="0"/>
                <a:ea typeface="Tahoma" pitchFamily="34" charset="0"/>
                <a:cs typeface="Tahoma" pitchFamily="34" charset="0"/>
              </a:rPr>
              <a:t>table align= </a:t>
            </a:r>
            <a:r>
              <a:rPr lang="en-US" sz="2000" i="1" dirty="0" smtClean="0">
                <a:latin typeface="Tahoma" pitchFamily="34" charset="0"/>
                <a:ea typeface="Tahoma" pitchFamily="34" charset="0"/>
                <a:cs typeface="Tahoma" pitchFamily="34" charset="0"/>
              </a:rPr>
              <a:t>“position”</a:t>
            </a:r>
            <a:r>
              <a:rPr lang="en-US" sz="2000" dirty="0" smtClean="0">
                <a:latin typeface="Tahoma" pitchFamily="34" charset="0"/>
                <a:ea typeface="Tahoma" pitchFamily="34" charset="0"/>
                <a:cs typeface="Tahoma" pitchFamily="34" charset="0"/>
              </a:rPr>
              <a:t> </a:t>
            </a:r>
            <a:r>
              <a:rPr lang="en-US" sz="2000" i="1" dirty="0" smtClean="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valign=“</a:t>
            </a:r>
            <a:r>
              <a:rPr lang="en-US" sz="2000" i="1" dirty="0" smtClean="0">
                <a:latin typeface="Tahoma" pitchFamily="34" charset="0"/>
                <a:ea typeface="Tahoma" pitchFamily="34" charset="0"/>
                <a:cs typeface="Tahoma" pitchFamily="34" charset="0"/>
              </a:rPr>
              <a:t>position</a:t>
            </a:r>
            <a:r>
              <a:rPr lang="en-US" sz="2000" dirty="0" smtClean="0">
                <a:latin typeface="Tahoma" pitchFamily="34" charset="0"/>
                <a:ea typeface="Tahoma" pitchFamily="34" charset="0"/>
                <a:cs typeface="Tahoma" pitchFamily="34" charset="0"/>
              </a:rPr>
              <a:t>”&gt;</a:t>
            </a:r>
            <a:endParaRPr lang="en-US" sz="2000" dirty="0">
              <a:latin typeface="Tahoma" pitchFamily="34" charset="0"/>
              <a:ea typeface="Tahoma" pitchFamily="34" charset="0"/>
              <a:cs typeface="Tahoma" pitchFamily="34" charset="0"/>
            </a:endParaRPr>
          </a:p>
          <a:p>
            <a:pPr marL="0" indent="0">
              <a:buNone/>
            </a:pPr>
            <a:r>
              <a:rPr lang="en-US" sz="2000" dirty="0">
                <a:latin typeface="Tahoma" pitchFamily="34" charset="0"/>
                <a:ea typeface="Tahoma" pitchFamily="34" charset="0"/>
                <a:cs typeface="Tahoma" pitchFamily="34" charset="0"/>
              </a:rPr>
              <a:t> </a:t>
            </a:r>
            <a:endParaRPr lang="en-US" sz="2600" dirty="0">
              <a:latin typeface="Tahoma" pitchFamily="34" charset="0"/>
              <a:ea typeface="Tahoma" pitchFamily="34" charset="0"/>
              <a:cs typeface="Tahoma" pitchFamily="34" charset="0"/>
            </a:endParaRPr>
          </a:p>
        </p:txBody>
      </p:sp>
      <p:pic>
        <p:nvPicPr>
          <p:cNvPr id="1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425" y="2666999"/>
            <a:ext cx="7165975" cy="3589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9603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a:blip r:embed="rId6"/>
          <a:stretch>
            <a:fillRect/>
          </a:stretch>
        </a:blipFill>
        <a:effectLst/>
      </p:bgPr>
    </p:bg>
    <p:spTree>
      <p:nvGrpSpPr>
        <p:cNvPr id="1" name=""/>
        <p:cNvGrpSpPr/>
        <p:nvPr/>
      </p:nvGrpSpPr>
      <p:grpSpPr>
        <a:xfrm>
          <a:off x="0" y="0"/>
          <a:ext cx="0" cy="0"/>
          <a:chOff x="0" y="0"/>
          <a:chExt cx="0" cy="0"/>
        </a:xfrm>
      </p:grpSpPr>
      <p:sp>
        <p:nvSpPr>
          <p:cNvPr id="27" name="Title 26" hidden="1"/>
          <p:cNvSpPr>
            <a:spLocks noGrp="1"/>
          </p:cNvSpPr>
          <p:nvPr>
            <p:ph type="title"/>
          </p:nvPr>
        </p:nvSpPr>
        <p:spPr/>
        <p:txBody>
          <a:bodyPr/>
          <a:lstStyle/>
          <a:p>
            <a:r>
              <a:rPr lang="en-US" dirty="0" smtClean="0"/>
              <a:t>Check Your Understanding</a:t>
            </a:r>
            <a:endParaRPr lang="en-US" dirty="0"/>
          </a:p>
        </p:txBody>
      </p:sp>
      <p:pic>
        <p:nvPicPr>
          <p:cNvPr id="28" name="Picture 27"/>
          <p:cNvPicPr>
            <a:picLocks/>
          </p:cNvPicPr>
          <p:nvPr/>
        </p:nvPicPr>
        <p:blipFill>
          <a:blip r:embed="rId7">
            <a:extLst>
              <a:ext uri="{28A0092B-C50C-407E-A947-70E740481C1C}">
                <a14:useLocalDpi xmlns:a14="http://schemas.microsoft.com/office/drawing/2010/main" val="0"/>
              </a:ext>
            </a:extLst>
          </a:blip>
          <a:stretch>
            <a:fillRect/>
          </a:stretch>
        </p:blipFill>
        <p:spPr>
          <a:xfrm>
            <a:off x="0" y="5588000"/>
            <a:ext cx="9144000" cy="1270000"/>
          </a:xfrm>
          <a:prstGeom prst="rect">
            <a:avLst/>
          </a:prstGeom>
        </p:spPr>
      </p:pic>
      <p:pic>
        <p:nvPicPr>
          <p:cNvPr id="30" name="Picture 29"/>
          <p:cNvPicPr>
            <a:picLocks/>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3500" y="5579058"/>
            <a:ext cx="5740400" cy="1230734"/>
          </a:xfrm>
          <a:prstGeom prst="rect">
            <a:avLst/>
          </a:prstGeom>
        </p:spPr>
      </p:pic>
      <p:pic>
        <p:nvPicPr>
          <p:cNvPr id="31" name="Picture 30"/>
          <p:cNvPicPr>
            <a:picLocks/>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4959350" y="5986463"/>
            <a:ext cx="1473200" cy="431800"/>
          </a:xfrm>
          <a:prstGeom prst="rect">
            <a:avLst/>
          </a:prstGeom>
        </p:spPr>
      </p:pic>
      <p:pic>
        <p:nvPicPr>
          <p:cNvPr id="32" name="Picture 31"/>
          <p:cNvPicPr>
            <a:picLocks/>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7135813" y="5986463"/>
            <a:ext cx="1731963" cy="431800"/>
          </a:xfrm>
          <a:prstGeom prst="rect">
            <a:avLst/>
          </a:prstGeom>
        </p:spPr>
      </p:pic>
    </p:spTree>
    <p:custDataLst>
      <p:tags r:id="rId1"/>
    </p:custDataLst>
    <p:extLst>
      <p:ext uri="{BB962C8B-B14F-4D97-AF65-F5344CB8AC3E}">
        <p14:creationId xmlns:p14="http://schemas.microsoft.com/office/powerpoint/2010/main" val="38612927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CHECK" val="0"/>
  <p:tag name="ARTICULATE_PROJECT_OPEN" val="1"/>
  <p:tag name="ARTICULATE_REFERENCE_COUNT" val="2"/>
  <p:tag name="ARTICULATE_REFERENCE_TYPE_1" val="1"/>
  <p:tag name="ARTICULATE_REFERENCE_TITLE_1" val="Week 5, Part 2 Slides"/>
  <p:tag name="ARTICULATE_REFERENCE_1" val="C:\Users\justin.link\Desktop\Strayer\COURSE BUILDS\Summer2012\CIS273-FullBuild\Week5\CIS273_W5_P2.pptx"/>
  <p:tag name="ARTICULATE_REFERENCE_TYPE_2" val="1"/>
  <p:tag name="ARTICULATE_REFERENCE_TITLE_2" val="Week 5, Part 2 Audio Script"/>
  <p:tag name="ARTICULATE_REFERENCE_2" val="C:\Users\justin.link\Desktop\Strayer\COURSE BUILDS\Summer2012\CIS273-FullBuild\Week5\CIS273_W5_P2.doc"/>
  <p:tag name="PRESENTATION_PLAYLIST_COUNT" val="0"/>
  <p:tag name="PRESENTATION_PRESENTER_SLIDE_LEVEL" val="0"/>
  <p:tag name="ARTICULATE_PRESENTER_VERSION" val="6"/>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7.mp3"/>
  <p:tag name="AUDIO_ID" val="262"/>
  <p:tag name="ELAPSEDTIME" val="42.652"/>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8.mp3"/>
  <p:tag name="AUDIO_ID" val="272"/>
  <p:tag name="ELAPSEDTIME" val="30.531"/>
</p:tagLst>
</file>

<file path=ppt/tags/tag12.xml><?xml version="1.0" encoding="utf-8"?>
<p:tagLst xmlns:a="http://schemas.openxmlformats.org/drawingml/2006/main" xmlns:r="http://schemas.openxmlformats.org/officeDocument/2006/relationships" xmlns:p="http://schemas.openxmlformats.org/presentationml/2006/main">
  <p:tag name="QUIZMAKER_QUIZ_FILENAME" val="C:\Users\justin.link\Desktop\Strayer\COURSE BUILDS\Summer2012\CIS273-FullBuild\Week5\CheckYourUnderstandingTF_W5_P2_Slide9.quiz"/>
  <p:tag name="QUIZMAKER_QUIZ_SLIDE_ID" val="277"/>
  <p:tag name="OVERRIDE" val="QUIZMAKER_QUIZ_SLIDE"/>
  <p:tag name="QUIZMAKER_QUIZ_TITLE" val="Check Your Understanding"/>
  <p:tag name="AQP_PASS_SCORE" val="80"/>
  <p:tag name="QUIZMAKER_LAST_MODIFY_DATE" val="41115.4419328704"/>
  <p:tag name="ELAPSEDTIME" val="5"/>
  <p:tag name="AQP_PASS_ACTION" val="2"/>
  <p:tag name="AQP_FAIL_ACTION" val="2"/>
  <p:tag name="AQP_TRAP" val="0"/>
  <p:tag name="ARTICULATE_SLIDE_PAUSE" val="1"/>
  <p:tag name="ARTICULATE_NAV_LEVEL" val="1"/>
  <p:tag name="ARTICULATE_PLAYLIST_ID" val="-1"/>
  <p:tag name="ARTICULATE_LOCK_SLIDE" val="0"/>
</p:tagLst>
</file>

<file path=ppt/tags/tag13.xml><?xml version="1.0" encoding="utf-8"?>
<p:tagLst xmlns:a="http://schemas.openxmlformats.org/drawingml/2006/main" xmlns:r="http://schemas.openxmlformats.org/officeDocument/2006/relationships" xmlns:p="http://schemas.openxmlformats.org/presentationml/2006/main">
  <p:tag name="QM_PROPERTY" val="1"/>
  <p:tag name="ART_QM_A" val="1"/>
</p:tagLst>
</file>

<file path=ppt/tags/tag14.xml><?xml version="1.0" encoding="utf-8"?>
<p:tagLst xmlns:a="http://schemas.openxmlformats.org/drawingml/2006/main" xmlns:r="http://schemas.openxmlformats.org/officeDocument/2006/relationships" xmlns:p="http://schemas.openxmlformats.org/presentationml/2006/main">
  <p:tag name="ART_QM_A" val="1"/>
</p:tagLst>
</file>

<file path=ppt/tags/tag15.xml><?xml version="1.0" encoding="utf-8"?>
<p:tagLst xmlns:a="http://schemas.openxmlformats.org/drawingml/2006/main" xmlns:r="http://schemas.openxmlformats.org/officeDocument/2006/relationships" xmlns:p="http://schemas.openxmlformats.org/presentationml/2006/main">
  <p:tag name="ART_QM_B" val="1"/>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10.mp3"/>
  <p:tag name="AUDIO_ID" val="263"/>
  <p:tag name="ELAPSEDTIME" val="49.522"/>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11.mp3"/>
  <p:tag name="AUDIO_ID" val="264"/>
  <p:tag name="ELAPSEDTIME" val="51.116"/>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12.mp3"/>
  <p:tag name="AUDIO_ID" val="266"/>
  <p:tag name="ELAPSEDTIME" val="42.913"/>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13.mp3"/>
  <p:tag name="AUDIO_ID" val="276"/>
  <p:tag name="ELAPSEDTIME" val="38.133"/>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LEESMI~1\AppData\Local\Temp\articulate\presenter\imgtemp\JgHredpB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14.mp3"/>
  <p:tag name="AUDIO_ID" val="275"/>
  <p:tag name="ELAPSEDTIME" val="87.635"/>
</p:tagLst>
</file>

<file path=ppt/tags/tag2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15.mp3"/>
  <p:tag name="AUDIO_ID" val="274"/>
  <p:tag name="ELAPSEDTIME" val="52.81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LEESMI~1\AppData\Local\Temp\articulate\presenter\imgtemp\PcKXZWhS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TITLE_TAG" val="Introduction"/>
  <p:tag name="ARTICULATE_SLIDE_PAUSE" val="1"/>
  <p:tag name="ARTICULATE_NAV_LEVEL" val="1"/>
  <p:tag name="ARTICULATE_PLAYLIST_ID" val="-1"/>
  <p:tag name="ARTICULATE_LOCK_SLIDE" val="0"/>
  <p:tag name="AUDIO_IMPORT" val="C:\Users\justin.link\Desktop\Strayer\COURSE BUILDS\Summer2012\CIS273-FullBuild\Week5\CIS273_5\CIS273_5\CIS273_5_2_1.mp3"/>
  <p:tag name="AUDIO_ID" val="256"/>
  <p:tag name="ELAPSEDTIME" val="9.529"/>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2.mp3"/>
  <p:tag name="AUDIO_ID" val="259"/>
  <p:tag name="ELAPSEDTIME" val="19.717"/>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3.mp3"/>
  <p:tag name="AUDIO_ID" val="257"/>
  <p:tag name="ELAPSEDTIME" val="43.148"/>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4.mp3"/>
  <p:tag name="AUDIO_ID" val="271"/>
  <p:tag name="ELAPSEDTIME" val="46.231"/>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5.mp3"/>
  <p:tag name="AUDIO_ID" val="260"/>
  <p:tag name="ELAPSEDTIME" val="80.921"/>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5\CIS273_5\CIS273_5\CIS273_5_2_6.mp3"/>
  <p:tag name="AUDIO_ID" val="261"/>
  <p:tag name="ELAPSEDTIME" val="35.338"/>
</p:tagLst>
</file>

<file path=ppt/theme/theme1.xml><?xml version="1.0" encoding="utf-8"?>
<a:theme xmlns:a="http://schemas.openxmlformats.org/drawingml/2006/main" name="Strayer Lecture Template_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Strayer Lecture Template_2012</Template>
  <TotalTime>3570</TotalTime>
  <Words>1433</Words>
  <Application>Microsoft Office PowerPoint</Application>
  <PresentationFormat>On-screen Show (4:3)</PresentationFormat>
  <Paragraphs>181</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Strayer Lecture Template_2012</vt:lpstr>
      <vt:lpstr>CIS 273 Web Design and Development</vt:lpstr>
      <vt:lpstr>Topics</vt:lpstr>
      <vt:lpstr>Cellspacing</vt:lpstr>
      <vt:lpstr>Cellpadding</vt:lpstr>
      <vt:lpstr>Setting Table Width &amp; Height</vt:lpstr>
      <vt:lpstr>Table Frames</vt:lpstr>
      <vt:lpstr>Table Rules</vt:lpstr>
      <vt:lpstr>Cell Alignment</vt:lpstr>
      <vt:lpstr>Check Your Understanding</vt:lpstr>
      <vt:lpstr>CSS &amp; Table Properties</vt:lpstr>
      <vt:lpstr>Separate &amp; Collapsed Borders</vt:lpstr>
      <vt:lpstr>Creating Banded Tables</vt:lpstr>
      <vt:lpstr>Using Table Styles for Other Elements</vt:lpstr>
      <vt:lpstr>Creating Columnar Layouts</vt:lpstr>
      <vt:lpstr>Summary</vt:lpstr>
    </vt:vector>
  </TitlesOfParts>
  <Company>Drexel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273 Web Design and Development</dc:title>
  <dc:creator>Tzipora Katz</dc:creator>
  <cp:lastModifiedBy>admin</cp:lastModifiedBy>
  <cp:revision>142</cp:revision>
  <dcterms:created xsi:type="dcterms:W3CDTF">2012-05-29T01:01:13Z</dcterms:created>
  <dcterms:modified xsi:type="dcterms:W3CDTF">2012-07-25T14:40:48Z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GUID">
    <vt:lpwstr>85A4BB58-D97B-4555-BD91-CDF92B392A82</vt:lpwstr>
  </property>
  <property fmtid="{D5CDD505-2E9C-101B-9397-08002B2CF9AE}" pid="4" name="ArticulatePath">
    <vt:lpwstr>CIS273_W5_P2</vt:lpwstr>
  </property>
  <property fmtid="{D5CDD505-2E9C-101B-9397-08002B2CF9AE}" pid="5" name="ArticulateProjectFull">
    <vt:lpwstr>C:\Users\justin.link\Desktop\Strayer\COURSE BUILDS\Summer2012\CIS273-FullBuild\Week5\CIS273_W5_P2.ppta</vt:lpwstr>
  </property>
</Properties>
</file>