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5" r:id="rId5"/>
    <p:sldId id="276" r:id="rId6"/>
    <p:sldId id="272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68" r:id="rId18"/>
    <p:sldId id="270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DY KABASO" initials="KK" lastIdx="1" clrIdx="0">
    <p:extLst>
      <p:ext uri="{19B8F6BF-5375-455C-9EA6-DF929625EA0E}">
        <p15:presenceInfo xmlns:p15="http://schemas.microsoft.com/office/powerpoint/2012/main" userId="KENNEDY KABA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01:20:56.45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19667-2164-4C7B-8952-A239D531160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6587C4-1A71-4061-8941-0CA7E31CE12E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Scope Of the Project</a:t>
          </a:r>
          <a:endParaRPr lang="en-US" dirty="0">
            <a:latin typeface="Lucida Calligraphy" panose="03010101010101010101" pitchFamily="66" charset="0"/>
          </a:endParaRPr>
        </a:p>
      </dgm:t>
    </dgm:pt>
    <dgm:pt modelId="{2E1A8BBB-6903-4864-AD66-A57D588C1981}" type="parTrans" cxnId="{429E5D9B-006F-4631-BFBE-A591206F1E8A}">
      <dgm:prSet/>
      <dgm:spPr/>
      <dgm:t>
        <a:bodyPr/>
        <a:lstStyle/>
        <a:p>
          <a:endParaRPr lang="en-US"/>
        </a:p>
      </dgm:t>
    </dgm:pt>
    <dgm:pt modelId="{1777FE0A-A159-4EE1-9D74-88D526AF35FA}" type="sibTrans" cxnId="{429E5D9B-006F-4631-BFBE-A591206F1E8A}">
      <dgm:prSet/>
      <dgm:spPr/>
      <dgm:t>
        <a:bodyPr/>
        <a:lstStyle/>
        <a:p>
          <a:endParaRPr lang="en-US"/>
        </a:p>
      </dgm:t>
    </dgm:pt>
    <dgm:pt modelId="{1A31AD9E-3DA0-4DCD-A495-A8D92D9743EB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Control Measures</a:t>
          </a:r>
          <a:endParaRPr lang="en-US" dirty="0">
            <a:latin typeface="Lucida Calligraphy" panose="03010101010101010101" pitchFamily="66" charset="0"/>
          </a:endParaRPr>
        </a:p>
      </dgm:t>
    </dgm:pt>
    <dgm:pt modelId="{4E85D08A-61BE-4CA5-9F99-CFC274EAA3E5}" type="parTrans" cxnId="{A4F36609-A9C1-4FB9-BD02-3244FC1084C3}">
      <dgm:prSet/>
      <dgm:spPr/>
      <dgm:t>
        <a:bodyPr/>
        <a:lstStyle/>
        <a:p>
          <a:endParaRPr lang="en-US"/>
        </a:p>
      </dgm:t>
    </dgm:pt>
    <dgm:pt modelId="{F56900EC-CFDA-4D71-820F-6DFC6DD09B78}" type="sibTrans" cxnId="{A4F36609-A9C1-4FB9-BD02-3244FC1084C3}">
      <dgm:prSet/>
      <dgm:spPr/>
      <dgm:t>
        <a:bodyPr/>
        <a:lstStyle/>
        <a:p>
          <a:endParaRPr lang="en-US"/>
        </a:p>
      </dgm:t>
    </dgm:pt>
    <dgm:pt modelId="{AFCD963B-27E7-44CE-B125-8879135C79E4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The Goals and Objectives</a:t>
          </a:r>
          <a:endParaRPr lang="en-US" dirty="0">
            <a:latin typeface="Lucida Calligraphy" panose="03010101010101010101" pitchFamily="66" charset="0"/>
          </a:endParaRPr>
        </a:p>
      </dgm:t>
    </dgm:pt>
    <dgm:pt modelId="{1659B173-799D-47E4-88D1-797AC6DB57C1}" type="parTrans" cxnId="{DBEEAB67-1C86-4F36-9F61-2E02243582EC}">
      <dgm:prSet/>
      <dgm:spPr/>
      <dgm:t>
        <a:bodyPr/>
        <a:lstStyle/>
        <a:p>
          <a:endParaRPr lang="en-US"/>
        </a:p>
      </dgm:t>
    </dgm:pt>
    <dgm:pt modelId="{1DF448AE-8805-4758-A141-01A409C5C087}" type="sibTrans" cxnId="{DBEEAB67-1C86-4F36-9F61-2E02243582EC}">
      <dgm:prSet/>
      <dgm:spPr/>
      <dgm:t>
        <a:bodyPr/>
        <a:lstStyle/>
        <a:p>
          <a:endParaRPr lang="en-US"/>
        </a:p>
      </dgm:t>
    </dgm:pt>
    <dgm:pt modelId="{CED19ECA-10E7-4D4C-BD6B-38C4C11BF5D1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Detailed, realistically estimated cost analysis of the entire project</a:t>
          </a:r>
          <a:endParaRPr lang="en-US" dirty="0">
            <a:latin typeface="Lucida Calligraphy" panose="03010101010101010101" pitchFamily="66" charset="0"/>
          </a:endParaRPr>
        </a:p>
      </dgm:t>
    </dgm:pt>
    <dgm:pt modelId="{754D5C5C-555F-47CD-B0E2-10F571A6E1EE}" type="parTrans" cxnId="{B2C04AB6-948B-42BE-91E7-CD8B4D2D0595}">
      <dgm:prSet/>
      <dgm:spPr/>
      <dgm:t>
        <a:bodyPr/>
        <a:lstStyle/>
        <a:p>
          <a:endParaRPr lang="en-US"/>
        </a:p>
      </dgm:t>
    </dgm:pt>
    <dgm:pt modelId="{8D83F15D-CFB9-46CD-9B4F-CC627C0812D0}" type="sibTrans" cxnId="{B2C04AB6-948B-42BE-91E7-CD8B4D2D0595}">
      <dgm:prSet/>
      <dgm:spPr/>
      <dgm:t>
        <a:bodyPr/>
        <a:lstStyle/>
        <a:p>
          <a:endParaRPr lang="en-US"/>
        </a:p>
      </dgm:t>
    </dgm:pt>
    <dgm:pt modelId="{3701C4DF-008A-4188-BC12-E6C8DD15D31A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Competitive advantages IT will afford the Organization</a:t>
          </a:r>
          <a:endParaRPr lang="en-US" dirty="0">
            <a:latin typeface="Lucida Calligraphy" panose="03010101010101010101" pitchFamily="66" charset="0"/>
          </a:endParaRPr>
        </a:p>
      </dgm:t>
    </dgm:pt>
    <dgm:pt modelId="{14645DB3-B7F0-4DC8-A5DA-922E490CDB69}" type="parTrans" cxnId="{E49EF2DA-BE3B-420D-A01A-F0B7E6F6BBA0}">
      <dgm:prSet/>
      <dgm:spPr/>
      <dgm:t>
        <a:bodyPr/>
        <a:lstStyle/>
        <a:p>
          <a:endParaRPr lang="en-US"/>
        </a:p>
      </dgm:t>
    </dgm:pt>
    <dgm:pt modelId="{CE484BAA-37D0-4DE5-A80E-78C4C93D64B8}" type="sibTrans" cxnId="{E49EF2DA-BE3B-420D-A01A-F0B7E6F6BBA0}">
      <dgm:prSet/>
      <dgm:spPr/>
      <dgm:t>
        <a:bodyPr/>
        <a:lstStyle/>
        <a:p>
          <a:endParaRPr lang="en-US"/>
        </a:p>
      </dgm:t>
    </dgm:pt>
    <dgm:pt modelId="{E3D983F9-7399-4C27-9BDF-E8F4D8AECFF2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All IT Implementation into the project plan</a:t>
          </a:r>
          <a:endParaRPr lang="en-US" dirty="0">
            <a:latin typeface="Lucida Calligraphy" panose="03010101010101010101" pitchFamily="66" charset="0"/>
          </a:endParaRPr>
        </a:p>
      </dgm:t>
    </dgm:pt>
    <dgm:pt modelId="{FFEC4196-632E-4240-973D-C30BC41BF6DD}" type="parTrans" cxnId="{65F3C9BF-506E-4100-868F-D4B99CFD4F02}">
      <dgm:prSet/>
      <dgm:spPr/>
      <dgm:t>
        <a:bodyPr/>
        <a:lstStyle/>
        <a:p>
          <a:endParaRPr lang="en-US"/>
        </a:p>
      </dgm:t>
    </dgm:pt>
    <dgm:pt modelId="{235F09C4-1CCB-4D25-BCD7-5D2A881DAD04}" type="sibTrans" cxnId="{65F3C9BF-506E-4100-868F-D4B99CFD4F02}">
      <dgm:prSet/>
      <dgm:spPr/>
      <dgm:t>
        <a:bodyPr/>
        <a:lstStyle/>
        <a:p>
          <a:endParaRPr lang="en-US"/>
        </a:p>
      </dgm:t>
    </dgm:pt>
    <dgm:pt modelId="{C9D69FAF-69EB-4E05-B553-15B83FA57D7B}">
      <dgm:prSet/>
      <dgm:spPr/>
      <dgm:t>
        <a:bodyPr/>
        <a:lstStyle/>
        <a:p>
          <a:r>
            <a:rPr lang="en-US" b="1" dirty="0">
              <a:latin typeface="Lucida Calligraphy" panose="03010101010101010101" pitchFamily="66" charset="0"/>
            </a:rPr>
            <a:t>Bibliography</a:t>
          </a:r>
          <a:endParaRPr lang="en-US" dirty="0">
            <a:latin typeface="Lucida Calligraphy" panose="03010101010101010101" pitchFamily="66" charset="0"/>
          </a:endParaRPr>
        </a:p>
      </dgm:t>
    </dgm:pt>
    <dgm:pt modelId="{3372EBD5-7BD4-42B1-8554-190D8D11E2A6}" type="parTrans" cxnId="{6164DA63-06E7-477E-AE62-4B0DEEE272AD}">
      <dgm:prSet/>
      <dgm:spPr/>
      <dgm:t>
        <a:bodyPr/>
        <a:lstStyle/>
        <a:p>
          <a:endParaRPr lang="en-US"/>
        </a:p>
      </dgm:t>
    </dgm:pt>
    <dgm:pt modelId="{867A75F2-7914-47C8-B8DE-6D89750E795D}" type="sibTrans" cxnId="{6164DA63-06E7-477E-AE62-4B0DEEE272AD}">
      <dgm:prSet/>
      <dgm:spPr/>
      <dgm:t>
        <a:bodyPr/>
        <a:lstStyle/>
        <a:p>
          <a:endParaRPr lang="en-US"/>
        </a:p>
      </dgm:t>
    </dgm:pt>
    <dgm:pt modelId="{08C5B3BD-3C80-48F6-9503-58CA9D2B51D7}" type="pres">
      <dgm:prSet presAssocID="{7CB19667-2164-4C7B-8952-A239D5311603}" presName="root" presStyleCnt="0">
        <dgm:presLayoutVars>
          <dgm:dir/>
          <dgm:resizeHandles val="exact"/>
        </dgm:presLayoutVars>
      </dgm:prSet>
      <dgm:spPr/>
    </dgm:pt>
    <dgm:pt modelId="{0F1B87DC-1661-47ED-B0BD-7157B171BAB5}" type="pres">
      <dgm:prSet presAssocID="{746587C4-1A71-4061-8941-0CA7E31CE12E}" presName="compNode" presStyleCnt="0"/>
      <dgm:spPr/>
    </dgm:pt>
    <dgm:pt modelId="{5C056A75-7D0E-4452-8686-D31EEDB3A88D}" type="pres">
      <dgm:prSet presAssocID="{746587C4-1A71-4061-8941-0CA7E31CE12E}" presName="bgRect" presStyleLbl="bgShp" presStyleIdx="0" presStyleCnt="7"/>
      <dgm:spPr/>
    </dgm:pt>
    <dgm:pt modelId="{9BD98FF5-F920-4148-B4A5-8AE2CEEDA73B}" type="pres">
      <dgm:prSet presAssocID="{746587C4-1A71-4061-8941-0CA7E31CE12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F25F255-E7C1-445E-B6D8-64F8C528FEB9}" type="pres">
      <dgm:prSet presAssocID="{746587C4-1A71-4061-8941-0CA7E31CE12E}" presName="spaceRect" presStyleCnt="0"/>
      <dgm:spPr/>
    </dgm:pt>
    <dgm:pt modelId="{ECCD9039-ED02-4909-8D1D-ECEF7EE8FCA6}" type="pres">
      <dgm:prSet presAssocID="{746587C4-1A71-4061-8941-0CA7E31CE12E}" presName="parTx" presStyleLbl="revTx" presStyleIdx="0" presStyleCnt="7">
        <dgm:presLayoutVars>
          <dgm:chMax val="0"/>
          <dgm:chPref val="0"/>
        </dgm:presLayoutVars>
      </dgm:prSet>
      <dgm:spPr/>
    </dgm:pt>
    <dgm:pt modelId="{8DB66753-081F-4C4A-AD96-45D38FD94302}" type="pres">
      <dgm:prSet presAssocID="{1777FE0A-A159-4EE1-9D74-88D526AF35FA}" presName="sibTrans" presStyleCnt="0"/>
      <dgm:spPr/>
    </dgm:pt>
    <dgm:pt modelId="{83C03763-4D30-4028-A7F6-1779C3BCBF19}" type="pres">
      <dgm:prSet presAssocID="{1A31AD9E-3DA0-4DCD-A495-A8D92D9743EB}" presName="compNode" presStyleCnt="0"/>
      <dgm:spPr/>
    </dgm:pt>
    <dgm:pt modelId="{73653704-94F2-48CF-97D2-B084B5BAFFA1}" type="pres">
      <dgm:prSet presAssocID="{1A31AD9E-3DA0-4DCD-A495-A8D92D9743EB}" presName="bgRect" presStyleLbl="bgShp" presStyleIdx="1" presStyleCnt="7"/>
      <dgm:spPr/>
    </dgm:pt>
    <dgm:pt modelId="{0A8813EE-B7F4-4EA2-B06E-22154643328E}" type="pres">
      <dgm:prSet presAssocID="{1A31AD9E-3DA0-4DCD-A495-A8D92D9743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2598201-E0C6-43AE-A800-5D789BBABFD6}" type="pres">
      <dgm:prSet presAssocID="{1A31AD9E-3DA0-4DCD-A495-A8D92D9743EB}" presName="spaceRect" presStyleCnt="0"/>
      <dgm:spPr/>
    </dgm:pt>
    <dgm:pt modelId="{713A825C-4BC9-4B16-A55A-45A56156FC48}" type="pres">
      <dgm:prSet presAssocID="{1A31AD9E-3DA0-4DCD-A495-A8D92D9743EB}" presName="parTx" presStyleLbl="revTx" presStyleIdx="1" presStyleCnt="7">
        <dgm:presLayoutVars>
          <dgm:chMax val="0"/>
          <dgm:chPref val="0"/>
        </dgm:presLayoutVars>
      </dgm:prSet>
      <dgm:spPr/>
    </dgm:pt>
    <dgm:pt modelId="{DC8918C9-54ED-4D07-85FD-E864DD62C2F0}" type="pres">
      <dgm:prSet presAssocID="{F56900EC-CFDA-4D71-820F-6DFC6DD09B78}" presName="sibTrans" presStyleCnt="0"/>
      <dgm:spPr/>
    </dgm:pt>
    <dgm:pt modelId="{B973F9B8-7092-4BB4-8D16-CD0E88BB735E}" type="pres">
      <dgm:prSet presAssocID="{AFCD963B-27E7-44CE-B125-8879135C79E4}" presName="compNode" presStyleCnt="0"/>
      <dgm:spPr/>
    </dgm:pt>
    <dgm:pt modelId="{16D3AED8-9D6E-461F-A6E7-ACFDBA42929D}" type="pres">
      <dgm:prSet presAssocID="{AFCD963B-27E7-44CE-B125-8879135C79E4}" presName="bgRect" presStyleLbl="bgShp" presStyleIdx="2" presStyleCnt="7"/>
      <dgm:spPr/>
    </dgm:pt>
    <dgm:pt modelId="{CE5AD480-A9CD-4542-9997-AD41C1A96B3F}" type="pres">
      <dgm:prSet presAssocID="{AFCD963B-27E7-44CE-B125-8879135C79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8D9C728-B7A1-4E6E-9997-35382B2F27CB}" type="pres">
      <dgm:prSet presAssocID="{AFCD963B-27E7-44CE-B125-8879135C79E4}" presName="spaceRect" presStyleCnt="0"/>
      <dgm:spPr/>
    </dgm:pt>
    <dgm:pt modelId="{BBF4E69D-B038-4D3D-9F18-70D430EE6CAA}" type="pres">
      <dgm:prSet presAssocID="{AFCD963B-27E7-44CE-B125-8879135C79E4}" presName="parTx" presStyleLbl="revTx" presStyleIdx="2" presStyleCnt="7">
        <dgm:presLayoutVars>
          <dgm:chMax val="0"/>
          <dgm:chPref val="0"/>
        </dgm:presLayoutVars>
      </dgm:prSet>
      <dgm:spPr/>
    </dgm:pt>
    <dgm:pt modelId="{863B5FC8-7D6E-40BD-A050-3F43EC1651E2}" type="pres">
      <dgm:prSet presAssocID="{1DF448AE-8805-4758-A141-01A409C5C087}" presName="sibTrans" presStyleCnt="0"/>
      <dgm:spPr/>
    </dgm:pt>
    <dgm:pt modelId="{04777FF3-50BD-43D1-85FA-7AB6551C88A4}" type="pres">
      <dgm:prSet presAssocID="{CED19ECA-10E7-4D4C-BD6B-38C4C11BF5D1}" presName="compNode" presStyleCnt="0"/>
      <dgm:spPr/>
    </dgm:pt>
    <dgm:pt modelId="{FEE8D312-7079-434C-BB5A-0DD4C1EE5A91}" type="pres">
      <dgm:prSet presAssocID="{CED19ECA-10E7-4D4C-BD6B-38C4C11BF5D1}" presName="bgRect" presStyleLbl="bgShp" presStyleIdx="3" presStyleCnt="7"/>
      <dgm:spPr/>
    </dgm:pt>
    <dgm:pt modelId="{7505DD74-0384-4CA6-823E-B93DE0800D8D}" type="pres">
      <dgm:prSet presAssocID="{CED19ECA-10E7-4D4C-BD6B-38C4C11BF5D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DB00B6-53A2-4FB9-A092-CDB41CC7F80F}" type="pres">
      <dgm:prSet presAssocID="{CED19ECA-10E7-4D4C-BD6B-38C4C11BF5D1}" presName="spaceRect" presStyleCnt="0"/>
      <dgm:spPr/>
    </dgm:pt>
    <dgm:pt modelId="{F939B206-EF5A-42E3-9469-FB9344C61AA9}" type="pres">
      <dgm:prSet presAssocID="{CED19ECA-10E7-4D4C-BD6B-38C4C11BF5D1}" presName="parTx" presStyleLbl="revTx" presStyleIdx="3" presStyleCnt="7">
        <dgm:presLayoutVars>
          <dgm:chMax val="0"/>
          <dgm:chPref val="0"/>
        </dgm:presLayoutVars>
      </dgm:prSet>
      <dgm:spPr/>
    </dgm:pt>
    <dgm:pt modelId="{75050FEF-E5AB-4A2C-83D4-F8AB1695C0F5}" type="pres">
      <dgm:prSet presAssocID="{8D83F15D-CFB9-46CD-9B4F-CC627C0812D0}" presName="sibTrans" presStyleCnt="0"/>
      <dgm:spPr/>
    </dgm:pt>
    <dgm:pt modelId="{D844F006-D131-4DA0-B3ED-355504C74695}" type="pres">
      <dgm:prSet presAssocID="{3701C4DF-008A-4188-BC12-E6C8DD15D31A}" presName="compNode" presStyleCnt="0"/>
      <dgm:spPr/>
    </dgm:pt>
    <dgm:pt modelId="{974D6902-DDA0-49EE-98E1-14810DDAC006}" type="pres">
      <dgm:prSet presAssocID="{3701C4DF-008A-4188-BC12-E6C8DD15D31A}" presName="bgRect" presStyleLbl="bgShp" presStyleIdx="4" presStyleCnt="7"/>
      <dgm:spPr/>
    </dgm:pt>
    <dgm:pt modelId="{3238FF57-C5F7-4E99-899F-A21416A57C8F}" type="pres">
      <dgm:prSet presAssocID="{3701C4DF-008A-4188-BC12-E6C8DD15D31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8991D0-EE27-4D8E-A803-00C74FE68D2A}" type="pres">
      <dgm:prSet presAssocID="{3701C4DF-008A-4188-BC12-E6C8DD15D31A}" presName="spaceRect" presStyleCnt="0"/>
      <dgm:spPr/>
    </dgm:pt>
    <dgm:pt modelId="{09138C7A-1D30-44D5-B777-16B072DA5E6C}" type="pres">
      <dgm:prSet presAssocID="{3701C4DF-008A-4188-BC12-E6C8DD15D31A}" presName="parTx" presStyleLbl="revTx" presStyleIdx="4" presStyleCnt="7">
        <dgm:presLayoutVars>
          <dgm:chMax val="0"/>
          <dgm:chPref val="0"/>
        </dgm:presLayoutVars>
      </dgm:prSet>
      <dgm:spPr/>
    </dgm:pt>
    <dgm:pt modelId="{06C32EC6-8D37-4E80-B8B9-06983CA461A6}" type="pres">
      <dgm:prSet presAssocID="{CE484BAA-37D0-4DE5-A80E-78C4C93D64B8}" presName="sibTrans" presStyleCnt="0"/>
      <dgm:spPr/>
    </dgm:pt>
    <dgm:pt modelId="{C32F1520-F3B5-4067-8A70-E3E98A2CAD0E}" type="pres">
      <dgm:prSet presAssocID="{E3D983F9-7399-4C27-9BDF-E8F4D8AECFF2}" presName="compNode" presStyleCnt="0"/>
      <dgm:spPr/>
    </dgm:pt>
    <dgm:pt modelId="{C90F462B-F946-4B9B-A513-CE6AB48C9B70}" type="pres">
      <dgm:prSet presAssocID="{E3D983F9-7399-4C27-9BDF-E8F4D8AECFF2}" presName="bgRect" presStyleLbl="bgShp" presStyleIdx="5" presStyleCnt="7"/>
      <dgm:spPr/>
    </dgm:pt>
    <dgm:pt modelId="{11BA1FAF-4323-427A-9BA2-6E587F25C9FF}" type="pres">
      <dgm:prSet presAssocID="{E3D983F9-7399-4C27-9BDF-E8F4D8AECFF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B279867-A10D-440C-AA8F-7BF4416E532E}" type="pres">
      <dgm:prSet presAssocID="{E3D983F9-7399-4C27-9BDF-E8F4D8AECFF2}" presName="spaceRect" presStyleCnt="0"/>
      <dgm:spPr/>
    </dgm:pt>
    <dgm:pt modelId="{7BD849D3-3164-45F5-8FD2-11114A0F5964}" type="pres">
      <dgm:prSet presAssocID="{E3D983F9-7399-4C27-9BDF-E8F4D8AECFF2}" presName="parTx" presStyleLbl="revTx" presStyleIdx="5" presStyleCnt="7">
        <dgm:presLayoutVars>
          <dgm:chMax val="0"/>
          <dgm:chPref val="0"/>
        </dgm:presLayoutVars>
      </dgm:prSet>
      <dgm:spPr/>
    </dgm:pt>
    <dgm:pt modelId="{ABE650E7-DDB3-4B8E-9F7B-6C4D4DDBF9C5}" type="pres">
      <dgm:prSet presAssocID="{235F09C4-1CCB-4D25-BCD7-5D2A881DAD04}" presName="sibTrans" presStyleCnt="0"/>
      <dgm:spPr/>
    </dgm:pt>
    <dgm:pt modelId="{AEA81725-2A8B-4864-9C57-4809C3451A64}" type="pres">
      <dgm:prSet presAssocID="{C9D69FAF-69EB-4E05-B553-15B83FA57D7B}" presName="compNode" presStyleCnt="0"/>
      <dgm:spPr/>
    </dgm:pt>
    <dgm:pt modelId="{C6169A65-68C1-442B-A600-9C2423D73982}" type="pres">
      <dgm:prSet presAssocID="{C9D69FAF-69EB-4E05-B553-15B83FA57D7B}" presName="bgRect" presStyleLbl="bgShp" presStyleIdx="6" presStyleCnt="7"/>
      <dgm:spPr/>
    </dgm:pt>
    <dgm:pt modelId="{07D1C963-1695-4AB9-815B-8A6C5D90BF0C}" type="pres">
      <dgm:prSet presAssocID="{C9D69FAF-69EB-4E05-B553-15B83FA57D7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1877BC4-277C-4261-A0BB-CB21FEFF4D3B}" type="pres">
      <dgm:prSet presAssocID="{C9D69FAF-69EB-4E05-B553-15B83FA57D7B}" presName="spaceRect" presStyleCnt="0"/>
      <dgm:spPr/>
    </dgm:pt>
    <dgm:pt modelId="{4CAC1F5D-D215-442B-94FB-1C95AEF5A567}" type="pres">
      <dgm:prSet presAssocID="{C9D69FAF-69EB-4E05-B553-15B83FA57D7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4F36609-A9C1-4FB9-BD02-3244FC1084C3}" srcId="{7CB19667-2164-4C7B-8952-A239D5311603}" destId="{1A31AD9E-3DA0-4DCD-A495-A8D92D9743EB}" srcOrd="1" destOrd="0" parTransId="{4E85D08A-61BE-4CA5-9F99-CFC274EAA3E5}" sibTransId="{F56900EC-CFDA-4D71-820F-6DFC6DD09B78}"/>
    <dgm:cxn modelId="{30ACD441-20F8-48A6-A9EA-FD75ADC0153D}" type="presOf" srcId="{CED19ECA-10E7-4D4C-BD6B-38C4C11BF5D1}" destId="{F939B206-EF5A-42E3-9469-FB9344C61AA9}" srcOrd="0" destOrd="0" presId="urn:microsoft.com/office/officeart/2018/2/layout/IconVerticalSolidList"/>
    <dgm:cxn modelId="{32367162-1505-4D58-BBF8-ADE6FDCD9DB8}" type="presOf" srcId="{C9D69FAF-69EB-4E05-B553-15B83FA57D7B}" destId="{4CAC1F5D-D215-442B-94FB-1C95AEF5A567}" srcOrd="0" destOrd="0" presId="urn:microsoft.com/office/officeart/2018/2/layout/IconVerticalSolidList"/>
    <dgm:cxn modelId="{6164DA63-06E7-477E-AE62-4B0DEEE272AD}" srcId="{7CB19667-2164-4C7B-8952-A239D5311603}" destId="{C9D69FAF-69EB-4E05-B553-15B83FA57D7B}" srcOrd="6" destOrd="0" parTransId="{3372EBD5-7BD4-42B1-8554-190D8D11E2A6}" sibTransId="{867A75F2-7914-47C8-B8DE-6D89750E795D}"/>
    <dgm:cxn modelId="{DBEEAB67-1C86-4F36-9F61-2E02243582EC}" srcId="{7CB19667-2164-4C7B-8952-A239D5311603}" destId="{AFCD963B-27E7-44CE-B125-8879135C79E4}" srcOrd="2" destOrd="0" parTransId="{1659B173-799D-47E4-88D1-797AC6DB57C1}" sibTransId="{1DF448AE-8805-4758-A141-01A409C5C087}"/>
    <dgm:cxn modelId="{C5B5944B-1614-4445-AD3C-AE4A6D04A4CF}" type="presOf" srcId="{1A31AD9E-3DA0-4DCD-A495-A8D92D9743EB}" destId="{713A825C-4BC9-4B16-A55A-45A56156FC48}" srcOrd="0" destOrd="0" presId="urn:microsoft.com/office/officeart/2018/2/layout/IconVerticalSolidList"/>
    <dgm:cxn modelId="{D3BBFE4F-3E90-473E-B952-6D4839C87762}" type="presOf" srcId="{AFCD963B-27E7-44CE-B125-8879135C79E4}" destId="{BBF4E69D-B038-4D3D-9F18-70D430EE6CAA}" srcOrd="0" destOrd="0" presId="urn:microsoft.com/office/officeart/2018/2/layout/IconVerticalSolidList"/>
    <dgm:cxn modelId="{39B85E71-69AC-47E3-887E-028E1FDBFBC8}" type="presOf" srcId="{3701C4DF-008A-4188-BC12-E6C8DD15D31A}" destId="{09138C7A-1D30-44D5-B777-16B072DA5E6C}" srcOrd="0" destOrd="0" presId="urn:microsoft.com/office/officeart/2018/2/layout/IconVerticalSolidList"/>
    <dgm:cxn modelId="{50BCE078-B4F9-46AF-B332-F10B08EC8E16}" type="presOf" srcId="{7CB19667-2164-4C7B-8952-A239D5311603}" destId="{08C5B3BD-3C80-48F6-9503-58CA9D2B51D7}" srcOrd="0" destOrd="0" presId="urn:microsoft.com/office/officeart/2018/2/layout/IconVerticalSolidList"/>
    <dgm:cxn modelId="{298AEA7E-0400-409D-AA28-765B33E00556}" type="presOf" srcId="{746587C4-1A71-4061-8941-0CA7E31CE12E}" destId="{ECCD9039-ED02-4909-8D1D-ECEF7EE8FCA6}" srcOrd="0" destOrd="0" presId="urn:microsoft.com/office/officeart/2018/2/layout/IconVerticalSolidList"/>
    <dgm:cxn modelId="{429E5D9B-006F-4631-BFBE-A591206F1E8A}" srcId="{7CB19667-2164-4C7B-8952-A239D5311603}" destId="{746587C4-1A71-4061-8941-0CA7E31CE12E}" srcOrd="0" destOrd="0" parTransId="{2E1A8BBB-6903-4864-AD66-A57D588C1981}" sibTransId="{1777FE0A-A159-4EE1-9D74-88D526AF35FA}"/>
    <dgm:cxn modelId="{EA0BDBA6-6A0F-4557-8718-DBF75F061259}" type="presOf" srcId="{E3D983F9-7399-4C27-9BDF-E8F4D8AECFF2}" destId="{7BD849D3-3164-45F5-8FD2-11114A0F5964}" srcOrd="0" destOrd="0" presId="urn:microsoft.com/office/officeart/2018/2/layout/IconVerticalSolidList"/>
    <dgm:cxn modelId="{B2C04AB6-948B-42BE-91E7-CD8B4D2D0595}" srcId="{7CB19667-2164-4C7B-8952-A239D5311603}" destId="{CED19ECA-10E7-4D4C-BD6B-38C4C11BF5D1}" srcOrd="3" destOrd="0" parTransId="{754D5C5C-555F-47CD-B0E2-10F571A6E1EE}" sibTransId="{8D83F15D-CFB9-46CD-9B4F-CC627C0812D0}"/>
    <dgm:cxn modelId="{65F3C9BF-506E-4100-868F-D4B99CFD4F02}" srcId="{7CB19667-2164-4C7B-8952-A239D5311603}" destId="{E3D983F9-7399-4C27-9BDF-E8F4D8AECFF2}" srcOrd="5" destOrd="0" parTransId="{FFEC4196-632E-4240-973D-C30BC41BF6DD}" sibTransId="{235F09C4-1CCB-4D25-BCD7-5D2A881DAD04}"/>
    <dgm:cxn modelId="{E49EF2DA-BE3B-420D-A01A-F0B7E6F6BBA0}" srcId="{7CB19667-2164-4C7B-8952-A239D5311603}" destId="{3701C4DF-008A-4188-BC12-E6C8DD15D31A}" srcOrd="4" destOrd="0" parTransId="{14645DB3-B7F0-4DC8-A5DA-922E490CDB69}" sibTransId="{CE484BAA-37D0-4DE5-A80E-78C4C93D64B8}"/>
    <dgm:cxn modelId="{64482754-090D-469B-9ADA-0A1FE298F759}" type="presParOf" srcId="{08C5B3BD-3C80-48F6-9503-58CA9D2B51D7}" destId="{0F1B87DC-1661-47ED-B0BD-7157B171BAB5}" srcOrd="0" destOrd="0" presId="urn:microsoft.com/office/officeart/2018/2/layout/IconVerticalSolidList"/>
    <dgm:cxn modelId="{1A469383-848A-403F-A847-52FB6DCB7E15}" type="presParOf" srcId="{0F1B87DC-1661-47ED-B0BD-7157B171BAB5}" destId="{5C056A75-7D0E-4452-8686-D31EEDB3A88D}" srcOrd="0" destOrd="0" presId="urn:microsoft.com/office/officeart/2018/2/layout/IconVerticalSolidList"/>
    <dgm:cxn modelId="{90DC0159-52BE-4A28-AD40-531F8A30C79A}" type="presParOf" srcId="{0F1B87DC-1661-47ED-B0BD-7157B171BAB5}" destId="{9BD98FF5-F920-4148-B4A5-8AE2CEEDA73B}" srcOrd="1" destOrd="0" presId="urn:microsoft.com/office/officeart/2018/2/layout/IconVerticalSolidList"/>
    <dgm:cxn modelId="{7CC743DC-9F5F-409F-9164-B606C4034B66}" type="presParOf" srcId="{0F1B87DC-1661-47ED-B0BD-7157B171BAB5}" destId="{BF25F255-E7C1-445E-B6D8-64F8C528FEB9}" srcOrd="2" destOrd="0" presId="urn:microsoft.com/office/officeart/2018/2/layout/IconVerticalSolidList"/>
    <dgm:cxn modelId="{52D09965-6321-4DDF-B2BF-8DE5B0211033}" type="presParOf" srcId="{0F1B87DC-1661-47ED-B0BD-7157B171BAB5}" destId="{ECCD9039-ED02-4909-8D1D-ECEF7EE8FCA6}" srcOrd="3" destOrd="0" presId="urn:microsoft.com/office/officeart/2018/2/layout/IconVerticalSolidList"/>
    <dgm:cxn modelId="{FA7A546B-F152-4A4D-814F-5D5C5933ADB0}" type="presParOf" srcId="{08C5B3BD-3C80-48F6-9503-58CA9D2B51D7}" destId="{8DB66753-081F-4C4A-AD96-45D38FD94302}" srcOrd="1" destOrd="0" presId="urn:microsoft.com/office/officeart/2018/2/layout/IconVerticalSolidList"/>
    <dgm:cxn modelId="{3F9E1DE8-7C22-4970-AB40-4795BE2E3464}" type="presParOf" srcId="{08C5B3BD-3C80-48F6-9503-58CA9D2B51D7}" destId="{83C03763-4D30-4028-A7F6-1779C3BCBF19}" srcOrd="2" destOrd="0" presId="urn:microsoft.com/office/officeart/2018/2/layout/IconVerticalSolidList"/>
    <dgm:cxn modelId="{1E76FC84-95FD-4C38-B1D8-8E74772EB906}" type="presParOf" srcId="{83C03763-4D30-4028-A7F6-1779C3BCBF19}" destId="{73653704-94F2-48CF-97D2-B084B5BAFFA1}" srcOrd="0" destOrd="0" presId="urn:microsoft.com/office/officeart/2018/2/layout/IconVerticalSolidList"/>
    <dgm:cxn modelId="{950135DE-E728-48C5-8743-D8BA1705D99B}" type="presParOf" srcId="{83C03763-4D30-4028-A7F6-1779C3BCBF19}" destId="{0A8813EE-B7F4-4EA2-B06E-22154643328E}" srcOrd="1" destOrd="0" presId="urn:microsoft.com/office/officeart/2018/2/layout/IconVerticalSolidList"/>
    <dgm:cxn modelId="{A3440D3E-4113-4EA7-9DCB-41E73434440B}" type="presParOf" srcId="{83C03763-4D30-4028-A7F6-1779C3BCBF19}" destId="{32598201-E0C6-43AE-A800-5D789BBABFD6}" srcOrd="2" destOrd="0" presId="urn:microsoft.com/office/officeart/2018/2/layout/IconVerticalSolidList"/>
    <dgm:cxn modelId="{BC7633CC-2A92-4954-8C5D-325F2EE16BD8}" type="presParOf" srcId="{83C03763-4D30-4028-A7F6-1779C3BCBF19}" destId="{713A825C-4BC9-4B16-A55A-45A56156FC48}" srcOrd="3" destOrd="0" presId="urn:microsoft.com/office/officeart/2018/2/layout/IconVerticalSolidList"/>
    <dgm:cxn modelId="{E35C05C5-9571-418C-A3DC-13A2DD8FC5C8}" type="presParOf" srcId="{08C5B3BD-3C80-48F6-9503-58CA9D2B51D7}" destId="{DC8918C9-54ED-4D07-85FD-E864DD62C2F0}" srcOrd="3" destOrd="0" presId="urn:microsoft.com/office/officeart/2018/2/layout/IconVerticalSolidList"/>
    <dgm:cxn modelId="{2000B5F2-202B-4ABC-A703-BF6F282363EF}" type="presParOf" srcId="{08C5B3BD-3C80-48F6-9503-58CA9D2B51D7}" destId="{B973F9B8-7092-4BB4-8D16-CD0E88BB735E}" srcOrd="4" destOrd="0" presId="urn:microsoft.com/office/officeart/2018/2/layout/IconVerticalSolidList"/>
    <dgm:cxn modelId="{428E91A7-32E9-4923-BF4C-562A7128EA01}" type="presParOf" srcId="{B973F9B8-7092-4BB4-8D16-CD0E88BB735E}" destId="{16D3AED8-9D6E-461F-A6E7-ACFDBA42929D}" srcOrd="0" destOrd="0" presId="urn:microsoft.com/office/officeart/2018/2/layout/IconVerticalSolidList"/>
    <dgm:cxn modelId="{E63B8D87-D1B2-4640-AA16-D7C9592FFB38}" type="presParOf" srcId="{B973F9B8-7092-4BB4-8D16-CD0E88BB735E}" destId="{CE5AD480-A9CD-4542-9997-AD41C1A96B3F}" srcOrd="1" destOrd="0" presId="urn:microsoft.com/office/officeart/2018/2/layout/IconVerticalSolidList"/>
    <dgm:cxn modelId="{8A8C5DF1-F6DB-4013-A039-AF76F88C2543}" type="presParOf" srcId="{B973F9B8-7092-4BB4-8D16-CD0E88BB735E}" destId="{A8D9C728-B7A1-4E6E-9997-35382B2F27CB}" srcOrd="2" destOrd="0" presId="urn:microsoft.com/office/officeart/2018/2/layout/IconVerticalSolidList"/>
    <dgm:cxn modelId="{A8C8A066-890C-42BB-8013-60B4DC019BDC}" type="presParOf" srcId="{B973F9B8-7092-4BB4-8D16-CD0E88BB735E}" destId="{BBF4E69D-B038-4D3D-9F18-70D430EE6CAA}" srcOrd="3" destOrd="0" presId="urn:microsoft.com/office/officeart/2018/2/layout/IconVerticalSolidList"/>
    <dgm:cxn modelId="{537511B7-31D7-4548-A98C-F68730A01A91}" type="presParOf" srcId="{08C5B3BD-3C80-48F6-9503-58CA9D2B51D7}" destId="{863B5FC8-7D6E-40BD-A050-3F43EC1651E2}" srcOrd="5" destOrd="0" presId="urn:microsoft.com/office/officeart/2018/2/layout/IconVerticalSolidList"/>
    <dgm:cxn modelId="{B28FC633-2EDD-4BE9-AAAE-C354552FE696}" type="presParOf" srcId="{08C5B3BD-3C80-48F6-9503-58CA9D2B51D7}" destId="{04777FF3-50BD-43D1-85FA-7AB6551C88A4}" srcOrd="6" destOrd="0" presId="urn:microsoft.com/office/officeart/2018/2/layout/IconVerticalSolidList"/>
    <dgm:cxn modelId="{8FEFE8E8-6062-4A60-9DE1-4BFE80AE8EB2}" type="presParOf" srcId="{04777FF3-50BD-43D1-85FA-7AB6551C88A4}" destId="{FEE8D312-7079-434C-BB5A-0DD4C1EE5A91}" srcOrd="0" destOrd="0" presId="urn:microsoft.com/office/officeart/2018/2/layout/IconVerticalSolidList"/>
    <dgm:cxn modelId="{1A23B4AB-2CB3-4825-8889-27472ACF5DEB}" type="presParOf" srcId="{04777FF3-50BD-43D1-85FA-7AB6551C88A4}" destId="{7505DD74-0384-4CA6-823E-B93DE0800D8D}" srcOrd="1" destOrd="0" presId="urn:microsoft.com/office/officeart/2018/2/layout/IconVerticalSolidList"/>
    <dgm:cxn modelId="{6A5E94D0-CB9A-4CAC-8A11-E0F8C0B02D44}" type="presParOf" srcId="{04777FF3-50BD-43D1-85FA-7AB6551C88A4}" destId="{73DB00B6-53A2-4FB9-A092-CDB41CC7F80F}" srcOrd="2" destOrd="0" presId="urn:microsoft.com/office/officeart/2018/2/layout/IconVerticalSolidList"/>
    <dgm:cxn modelId="{080EFA5D-2A98-4747-977E-0CE60E8A31C4}" type="presParOf" srcId="{04777FF3-50BD-43D1-85FA-7AB6551C88A4}" destId="{F939B206-EF5A-42E3-9469-FB9344C61AA9}" srcOrd="3" destOrd="0" presId="urn:microsoft.com/office/officeart/2018/2/layout/IconVerticalSolidList"/>
    <dgm:cxn modelId="{365BAD72-BB29-47D7-B93A-708378A05883}" type="presParOf" srcId="{08C5B3BD-3C80-48F6-9503-58CA9D2B51D7}" destId="{75050FEF-E5AB-4A2C-83D4-F8AB1695C0F5}" srcOrd="7" destOrd="0" presId="urn:microsoft.com/office/officeart/2018/2/layout/IconVerticalSolidList"/>
    <dgm:cxn modelId="{5AC01E13-EC11-4CC4-AA4E-C8139A2E0E58}" type="presParOf" srcId="{08C5B3BD-3C80-48F6-9503-58CA9D2B51D7}" destId="{D844F006-D131-4DA0-B3ED-355504C74695}" srcOrd="8" destOrd="0" presId="urn:microsoft.com/office/officeart/2018/2/layout/IconVerticalSolidList"/>
    <dgm:cxn modelId="{99EF2A0A-93E9-44A4-BAAF-35FF4158A40A}" type="presParOf" srcId="{D844F006-D131-4DA0-B3ED-355504C74695}" destId="{974D6902-DDA0-49EE-98E1-14810DDAC006}" srcOrd="0" destOrd="0" presId="urn:microsoft.com/office/officeart/2018/2/layout/IconVerticalSolidList"/>
    <dgm:cxn modelId="{302294D2-E608-406B-B1DE-C98213E185E0}" type="presParOf" srcId="{D844F006-D131-4DA0-B3ED-355504C74695}" destId="{3238FF57-C5F7-4E99-899F-A21416A57C8F}" srcOrd="1" destOrd="0" presId="urn:microsoft.com/office/officeart/2018/2/layout/IconVerticalSolidList"/>
    <dgm:cxn modelId="{57CEEDFD-63C3-46E9-9128-FCA67969EC1D}" type="presParOf" srcId="{D844F006-D131-4DA0-B3ED-355504C74695}" destId="{EB8991D0-EE27-4D8E-A803-00C74FE68D2A}" srcOrd="2" destOrd="0" presId="urn:microsoft.com/office/officeart/2018/2/layout/IconVerticalSolidList"/>
    <dgm:cxn modelId="{B3A016FD-B8AD-4856-AA61-82E3B7803342}" type="presParOf" srcId="{D844F006-D131-4DA0-B3ED-355504C74695}" destId="{09138C7A-1D30-44D5-B777-16B072DA5E6C}" srcOrd="3" destOrd="0" presId="urn:microsoft.com/office/officeart/2018/2/layout/IconVerticalSolidList"/>
    <dgm:cxn modelId="{2142A349-D63D-4A67-8AC6-44444DA5B9B9}" type="presParOf" srcId="{08C5B3BD-3C80-48F6-9503-58CA9D2B51D7}" destId="{06C32EC6-8D37-4E80-B8B9-06983CA461A6}" srcOrd="9" destOrd="0" presId="urn:microsoft.com/office/officeart/2018/2/layout/IconVerticalSolidList"/>
    <dgm:cxn modelId="{171C65A0-1EAB-4E57-BFC9-E5856A6D5CFC}" type="presParOf" srcId="{08C5B3BD-3C80-48F6-9503-58CA9D2B51D7}" destId="{C32F1520-F3B5-4067-8A70-E3E98A2CAD0E}" srcOrd="10" destOrd="0" presId="urn:microsoft.com/office/officeart/2018/2/layout/IconVerticalSolidList"/>
    <dgm:cxn modelId="{F880B34E-AB10-40F2-99A7-5635DF177D93}" type="presParOf" srcId="{C32F1520-F3B5-4067-8A70-E3E98A2CAD0E}" destId="{C90F462B-F946-4B9B-A513-CE6AB48C9B70}" srcOrd="0" destOrd="0" presId="urn:microsoft.com/office/officeart/2018/2/layout/IconVerticalSolidList"/>
    <dgm:cxn modelId="{34555A9F-A789-4DE2-8A8E-CD90D9611B74}" type="presParOf" srcId="{C32F1520-F3B5-4067-8A70-E3E98A2CAD0E}" destId="{11BA1FAF-4323-427A-9BA2-6E587F25C9FF}" srcOrd="1" destOrd="0" presId="urn:microsoft.com/office/officeart/2018/2/layout/IconVerticalSolidList"/>
    <dgm:cxn modelId="{D841374E-2CFD-4BE0-B051-D71A1013F9E8}" type="presParOf" srcId="{C32F1520-F3B5-4067-8A70-E3E98A2CAD0E}" destId="{EB279867-A10D-440C-AA8F-7BF4416E532E}" srcOrd="2" destOrd="0" presId="urn:microsoft.com/office/officeart/2018/2/layout/IconVerticalSolidList"/>
    <dgm:cxn modelId="{56F759C8-79C3-45CA-AA1F-D98F7949538A}" type="presParOf" srcId="{C32F1520-F3B5-4067-8A70-E3E98A2CAD0E}" destId="{7BD849D3-3164-45F5-8FD2-11114A0F5964}" srcOrd="3" destOrd="0" presId="urn:microsoft.com/office/officeart/2018/2/layout/IconVerticalSolidList"/>
    <dgm:cxn modelId="{973BF4E2-A6E0-4D3F-9FEC-4CD68A1C5AAA}" type="presParOf" srcId="{08C5B3BD-3C80-48F6-9503-58CA9D2B51D7}" destId="{ABE650E7-DDB3-4B8E-9F7B-6C4D4DDBF9C5}" srcOrd="11" destOrd="0" presId="urn:microsoft.com/office/officeart/2018/2/layout/IconVerticalSolidList"/>
    <dgm:cxn modelId="{4FB9B4E5-3EBD-4E78-AB14-ECC5452AF899}" type="presParOf" srcId="{08C5B3BD-3C80-48F6-9503-58CA9D2B51D7}" destId="{AEA81725-2A8B-4864-9C57-4809C3451A64}" srcOrd="12" destOrd="0" presId="urn:microsoft.com/office/officeart/2018/2/layout/IconVerticalSolidList"/>
    <dgm:cxn modelId="{95E7D771-6D21-42BF-A857-2611E2077BF7}" type="presParOf" srcId="{AEA81725-2A8B-4864-9C57-4809C3451A64}" destId="{C6169A65-68C1-442B-A600-9C2423D73982}" srcOrd="0" destOrd="0" presId="urn:microsoft.com/office/officeart/2018/2/layout/IconVerticalSolidList"/>
    <dgm:cxn modelId="{6A9EA0B1-4E09-4581-8F19-6A5A1046F805}" type="presParOf" srcId="{AEA81725-2A8B-4864-9C57-4809C3451A64}" destId="{07D1C963-1695-4AB9-815B-8A6C5D90BF0C}" srcOrd="1" destOrd="0" presId="urn:microsoft.com/office/officeart/2018/2/layout/IconVerticalSolidList"/>
    <dgm:cxn modelId="{1A5C6FB7-1BA6-4F0E-A517-2DAF9E6FB850}" type="presParOf" srcId="{AEA81725-2A8B-4864-9C57-4809C3451A64}" destId="{61877BC4-277C-4261-A0BB-CB21FEFF4D3B}" srcOrd="2" destOrd="0" presId="urn:microsoft.com/office/officeart/2018/2/layout/IconVerticalSolidList"/>
    <dgm:cxn modelId="{CE9E7305-7601-4A1A-8062-0BBA1211A712}" type="presParOf" srcId="{AEA81725-2A8B-4864-9C57-4809C3451A64}" destId="{4CAC1F5D-D215-442B-94FB-1C95AEF5A5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56A75-7D0E-4452-8686-D31EEDB3A88D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D98FF5-F920-4148-B4A5-8AE2CEEDA73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CD9039-ED02-4909-8D1D-ECEF7EE8FCA6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Scope Of the Project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502"/>
        <a:ext cx="5714015" cy="692284"/>
      </dsp:txXfrm>
    </dsp:sp>
    <dsp:sp modelId="{73653704-94F2-48CF-97D2-B084B5BAFFA1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813EE-B7F4-4EA2-B06E-22154643328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3A825C-4BC9-4B16-A55A-45A56156FC48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Control Measures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865858"/>
        <a:ext cx="5714015" cy="692284"/>
      </dsp:txXfrm>
    </dsp:sp>
    <dsp:sp modelId="{16D3AED8-9D6E-461F-A6E7-ACFDBA42929D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5AD480-A9CD-4542-9997-AD41C1A96B3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E69D-B038-4D3D-9F18-70D430EE6CAA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The Goals and Objectives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1731214"/>
        <a:ext cx="5714015" cy="692284"/>
      </dsp:txXfrm>
    </dsp:sp>
    <dsp:sp modelId="{FEE8D312-7079-434C-BB5A-0DD4C1EE5A91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5DD74-0384-4CA6-823E-B93DE0800D8D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9B206-EF5A-42E3-9469-FB9344C61AA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Detailed, realistically estimated cost analysis of the entire project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2596570"/>
        <a:ext cx="5714015" cy="692284"/>
      </dsp:txXfrm>
    </dsp:sp>
    <dsp:sp modelId="{974D6902-DDA0-49EE-98E1-14810DDAC006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38FF57-C5F7-4E99-899F-A21416A57C8F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38C7A-1D30-44D5-B777-16B072DA5E6C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Competitive advantages IT will afford the Organization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3461926"/>
        <a:ext cx="5714015" cy="692284"/>
      </dsp:txXfrm>
    </dsp:sp>
    <dsp:sp modelId="{C90F462B-F946-4B9B-A513-CE6AB48C9B7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BA1FAF-4323-427A-9BA2-6E587F25C9FF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849D3-3164-45F5-8FD2-11114A0F5964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All IT Implementation into the project plan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4327282"/>
        <a:ext cx="5714015" cy="692284"/>
      </dsp:txXfrm>
    </dsp:sp>
    <dsp:sp modelId="{C6169A65-68C1-442B-A600-9C2423D73982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D1C963-1695-4AB9-815B-8A6C5D90BF0C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C1F5D-D215-442B-94FB-1C95AEF5A567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Lucida Calligraphy" panose="03010101010101010101" pitchFamily="66" charset="0"/>
            </a:rPr>
            <a:t>Bibliography</a:t>
          </a:r>
          <a:endParaRPr lang="en-US" sz="1600" kern="1200" dirty="0">
            <a:latin typeface="Lucida Calligraphy" panose="03010101010101010101" pitchFamily="66" charset="0"/>
          </a:endParaRP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EFB0-7DB9-4297-A65F-20F0C42F665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FA5F-6443-4D02-A052-6432ABED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resources/papers/proceedings17/SAS0436-2017.pdf" TargetMode="External"/><Relationship Id="rId2" Type="http://schemas.openxmlformats.org/officeDocument/2006/relationships/hyperlink" Target="http://www.ambysoft.com/unifiedprocess/aup11/html/in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nsultancy.com/reports/building-an-ecommerce-tea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po.int/edocs/mdocs/scit/en/scit_4/scit_4_2-annex2.pdf" TargetMode="External"/><Relationship Id="rId2" Type="http://schemas.openxmlformats.org/officeDocument/2006/relationships/hyperlink" Target="https://searchnetworking.techtarget.com/answer/Why-is-it-useful-to-use-both-a-physical-and-a-logical-network-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plementationscience.biomedcentral.com/articles/10.1186/1748-5908-9-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46AD-8541-4B10-A247-5EF9B5B6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5600" b="1" dirty="0">
                <a:latin typeface="Lucida Calligraphy" panose="03010101010101010101" pitchFamily="66" charset="0"/>
                <a:cs typeface="Times New Roman" pitchFamily="18" charset="0"/>
              </a:rPr>
              <a:t>Welcome to Information Technology Capstone.</a:t>
            </a:r>
            <a:br>
              <a:rPr lang="en-US" sz="5600" b="1" dirty="0">
                <a:latin typeface="Lucida Calligraphy" panose="03010101010101010101" pitchFamily="66" charset="0"/>
                <a:cs typeface="Times New Roman" pitchFamily="18" charset="0"/>
              </a:rPr>
            </a:br>
            <a:br>
              <a:rPr lang="en-US" sz="5600" b="1" dirty="0">
                <a:latin typeface="Lucida Calligraphy" panose="03010101010101010101" pitchFamily="66" charset="0"/>
                <a:cs typeface="Times New Roman" pitchFamily="18" charset="0"/>
              </a:rPr>
            </a:br>
            <a:endParaRPr lang="en-US" sz="5600" b="1" dirty="0">
              <a:latin typeface="Lucida Calligraphy" panose="03010101010101010101" pitchFamily="66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C154-82D4-4AC3-938D-006E391ED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Lucida Calligraphy" panose="03010101010101010101" pitchFamily="66" charset="0"/>
                <a:cs typeface="Times New Roman" pitchFamily="18" charset="0"/>
              </a:rPr>
              <a:t>The following topics will be covered in this lesson:</a:t>
            </a:r>
          </a:p>
          <a:p>
            <a:pPr algn="l"/>
            <a:endParaRPr lang="en-US" sz="2000" dirty="0">
              <a:solidFill>
                <a:srgbClr val="FFFFFF"/>
              </a:solidFill>
              <a:latin typeface="Lucida Calligraphy" panose="03010101010101010101" pitchFamily="66" charset="0"/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8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9A37A-3551-47ED-9029-1023F9A8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3000" b="1" kern="1200" dirty="0">
                <a:solidFill>
                  <a:schemeClr val="tx2"/>
                </a:solidFill>
                <a:latin typeface="Lucida Calligraphy" panose="03010101010101010101" pitchFamily="66" charset="0"/>
              </a:rPr>
              <a:t>Detailed, realistically estimated cost analysis of the entire project</a:t>
            </a:r>
            <a:br>
              <a:rPr lang="en-US" sz="3000" b="1" kern="1200" dirty="0">
                <a:solidFill>
                  <a:schemeClr val="tx2"/>
                </a:solidFill>
                <a:latin typeface="Lucida Calligraphy" panose="03010101010101010101" pitchFamily="66" charset="0"/>
              </a:rPr>
            </a:br>
            <a:endParaRPr lang="en-US" sz="3000" kern="12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FF74-56AE-43DA-9C44-5805E9DE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Lucida Calligraphy" panose="03010101010101010101" pitchFamily="66" charset="0"/>
              </a:rPr>
              <a:t>Project Budget </a:t>
            </a:r>
          </a:p>
          <a:p>
            <a:r>
              <a:rPr lang="en-US" sz="2600" dirty="0">
                <a:latin typeface="Lucida Calligraphy" panose="03010101010101010101" pitchFamily="66" charset="0"/>
              </a:rPr>
              <a:t>The whole project would cost the company an estimate of $ 300 000.</a:t>
            </a:r>
          </a:p>
          <a:p>
            <a:r>
              <a:rPr lang="en-US" sz="2600" dirty="0">
                <a:latin typeface="Lucida Calligraphy" panose="03010101010101010101" pitchFamily="66" charset="0"/>
              </a:rPr>
              <a:t>All these Investments would be returned in the next five years.</a:t>
            </a:r>
          </a:p>
          <a:p>
            <a:r>
              <a:rPr lang="en-US" sz="2600" dirty="0">
                <a:latin typeface="Lucida Calligraphy" panose="03010101010101010101" pitchFamily="66" charset="0"/>
              </a:rPr>
              <a:t>The profits made in those countries by matching every dollar earn to ten cents invest on building new structure.</a:t>
            </a:r>
          </a:p>
          <a:p>
            <a:r>
              <a:rPr lang="en-US" sz="2600" dirty="0">
                <a:latin typeface="Lucida Calligraphy" panose="03010101010101010101" pitchFamily="66" charset="0"/>
              </a:rPr>
              <a:t>All the funds for the whole project is going to be summarized below.</a:t>
            </a:r>
            <a:endParaRPr lang="en-US" sz="2600" b="1" dirty="0">
              <a:latin typeface="Lucida Calligraphy" panose="03010101010101010101" pitchFamily="66" charset="0"/>
            </a:endParaRPr>
          </a:p>
          <a:p>
            <a:endParaRPr lang="en-US" dirty="0">
              <a:latin typeface="Lucida Calligraphy" panose="03010101010101010101" pitchFamily="66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60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6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65507-21B6-4FCC-9103-DEABC9E4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Cash Flow Report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5AB2044-F12D-4B44-8D53-EE4925B3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0"/>
            <a:ext cx="7188199" cy="30549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8E1E44-30D5-4DBA-BC33-B921E737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above report summary the cash flow of the whole project which can be see as shown above.</a:t>
            </a:r>
          </a:p>
        </p:txBody>
      </p:sp>
    </p:spTree>
    <p:extLst>
      <p:ext uri="{BB962C8B-B14F-4D97-AF65-F5344CB8AC3E}">
        <p14:creationId xmlns:p14="http://schemas.microsoft.com/office/powerpoint/2010/main" val="30931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09A76-64C1-4CAF-B22B-A61E601D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Cost Overruns Report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5E5FA1E-E8A9-4C63-AEC2-704F1BA0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7321"/>
            <a:ext cx="7188199" cy="298310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3FCB3D-035F-47B1-B7E1-D5BDE916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above figure shows the cost overruns of the project which is simplified with the bar chart on the right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7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12F4-A3DE-4DBC-B371-C8DD64FB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Earned Value Report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164CF-68ED-4480-BBBC-DBF924AA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38040"/>
            <a:ext cx="7188199" cy="264166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C3861A-46A1-45B4-B265-6A0AC031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earned value figures are shown above with the amounts in blue on the right top corner of the figure.</a:t>
            </a:r>
          </a:p>
        </p:txBody>
      </p:sp>
    </p:spTree>
    <p:extLst>
      <p:ext uri="{BB962C8B-B14F-4D97-AF65-F5344CB8AC3E}">
        <p14:creationId xmlns:p14="http://schemas.microsoft.com/office/powerpoint/2010/main" val="12120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0D3C5-B4AC-4CCC-81A6-EA0365FA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Cost Overview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AFE6075A-1220-4F0E-A2C4-C8CEA125C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439887" cy="309114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3823FEE-C10B-477D-BD48-318D6EF9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above figure shows the Tasks cost overview of the project which is in form of a pie chart on the right of the figure.</a:t>
            </a:r>
          </a:p>
        </p:txBody>
      </p:sp>
    </p:spTree>
    <p:extLst>
      <p:ext uri="{BB962C8B-B14F-4D97-AF65-F5344CB8AC3E}">
        <p14:creationId xmlns:p14="http://schemas.microsoft.com/office/powerpoint/2010/main" val="1411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7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82155-D120-477D-A765-7C5E56A9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Report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3C248E-192C-425C-8348-78F1233D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7147158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4D58EF-BDAD-4BF2-B478-3258B27A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above shown figure summarized the resources of the   projects and the amount each will cost as can be seen.</a:t>
            </a:r>
            <a:endParaRPr lang="en-US" sz="1600" kern="12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14332-0115-4284-BBB8-4C543C26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Competitive Advantages IT Will Afford the Organization</a:t>
            </a:r>
            <a:b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</a:br>
            <a:endParaRPr lang="en-US" sz="30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E5C9-C4D3-487C-AC13-DF0BE8D1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Lucida Calligraphy" panose="03010101010101010101" pitchFamily="66" charset="0"/>
              </a:rPr>
              <a:t>The company would provide and maintain a quick way of selling books online world wide,</a:t>
            </a:r>
          </a:p>
          <a:p>
            <a:r>
              <a:rPr lang="en-US" sz="2900" dirty="0">
                <a:latin typeface="Lucida Calligraphy" panose="03010101010101010101" pitchFamily="66" charset="0"/>
              </a:rPr>
              <a:t>It will attract users and buyers as well as employees who want to work for an ecommerce company. </a:t>
            </a:r>
          </a:p>
          <a:p>
            <a:r>
              <a:rPr lang="en-US" sz="2900" dirty="0">
                <a:latin typeface="Lucida Calligraphy" panose="03010101010101010101" pitchFamily="66" charset="0"/>
              </a:rPr>
              <a:t>The company would keep up with these technology by give our customers an easy platform of buying books online;</a:t>
            </a:r>
          </a:p>
          <a:p>
            <a:r>
              <a:rPr lang="en-US" sz="2900" dirty="0">
                <a:latin typeface="Lucida Calligraphy" panose="03010101010101010101" pitchFamily="66" charset="0"/>
              </a:rPr>
              <a:t> IT department would make sure the site is available at all time using the method of business continuity during the time of a disaster. </a:t>
            </a:r>
          </a:p>
          <a:p>
            <a:r>
              <a:rPr lang="en-US" sz="2900" dirty="0">
                <a:latin typeface="Lucida Calligraphy" panose="03010101010101010101" pitchFamily="66" charset="0"/>
              </a:rPr>
              <a:t> All these changes will would be made in an unobtrusive, cost-effective manner.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5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367C2-F33A-4C80-A3CB-521452A7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All IT Implementation into the project plan</a:t>
            </a:r>
            <a:br>
              <a:rPr lang="en-US" sz="3000" b="1" dirty="0">
                <a:solidFill>
                  <a:schemeClr val="tx2"/>
                </a:solidFill>
              </a:rPr>
            </a:b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BC0B-38D9-4696-9798-DB4CCEAE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alligraphy" panose="03010101010101010101" pitchFamily="66" charset="0"/>
              </a:rPr>
              <a:t>The Implementation is the process of putting our decision or plan into execution.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Our company’s needs</a:t>
            </a:r>
            <a:r>
              <a:rPr lang="en-US" sz="1400" dirty="0">
                <a:latin typeface="Lucida Calligraphy" panose="03010101010101010101" pitchFamily="66" charset="0"/>
              </a:rPr>
              <a:t>.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Higher Level Design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Details Design</a:t>
            </a:r>
            <a:r>
              <a:rPr lang="en-US" sz="1400" dirty="0">
                <a:latin typeface="Lucida Calligraphy" panose="03010101010101010101" pitchFamily="66" charset="0"/>
              </a:rPr>
              <a:t>.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System Configuration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System Implementation</a:t>
            </a:r>
          </a:p>
          <a:p>
            <a:r>
              <a:rPr lang="en-US" sz="1400" b="1" dirty="0">
                <a:latin typeface="Lucida Calligraphy" panose="03010101010101010101" pitchFamily="66" charset="0"/>
              </a:rPr>
              <a:t>System Maintenance</a:t>
            </a:r>
            <a:r>
              <a:rPr lang="en-US" sz="1400" dirty="0">
                <a:latin typeface="Lucida Calligraphy" panose="03010101010101010101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9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DFAB7-1499-4C01-9624-281A668A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Bibliography</a:t>
            </a:r>
            <a:br>
              <a:rPr lang="en-US" sz="3000" dirty="0">
                <a:solidFill>
                  <a:schemeClr val="tx2"/>
                </a:solidFill>
                <a:latin typeface="Lucida Calligraphy" panose="03010101010101010101" pitchFamily="66" charset="0"/>
              </a:rPr>
            </a:br>
            <a:endParaRPr lang="en-US" sz="30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5CB0-DAF2-47DC-9AFA-204D5AF9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500" dirty="0">
                <a:solidFill>
                  <a:schemeClr val="tx2"/>
                </a:solidFill>
                <a:latin typeface="Lucida Calligraphy" panose="03010101010101010101" pitchFamily="66" charset="0"/>
              </a:rPr>
              <a:t>(Kerzner </a:t>
            </a:r>
            <a:r>
              <a:rPr lang="en-US" sz="1500" dirty="0" err="1">
                <a:solidFill>
                  <a:schemeClr val="tx2"/>
                </a:solidFill>
                <a:latin typeface="Lucida Calligraphy" panose="03010101010101010101" pitchFamily="66" charset="0"/>
              </a:rPr>
              <a:t>i</a:t>
            </a:r>
            <a:r>
              <a:rPr lang="en-US" sz="1500" dirty="0">
                <a:solidFill>
                  <a:schemeClr val="tx2"/>
                </a:solidFill>
                <a:latin typeface="Lucida Calligraphy" panose="03010101010101010101" pitchFamily="66" charset="0"/>
              </a:rPr>
              <a:t>) Kerzner, Harold R. </a:t>
            </a:r>
            <a:r>
              <a:rPr lang="en-US" sz="1500" i="1" dirty="0">
                <a:solidFill>
                  <a:schemeClr val="tx2"/>
                </a:solidFill>
                <a:latin typeface="Lucida Calligraphy" panose="03010101010101010101" pitchFamily="66" charset="0"/>
              </a:rPr>
              <a:t>Project Management - Best Practices: Achieving Global Excellence, 3rd Edition</a:t>
            </a:r>
            <a:r>
              <a:rPr lang="en-US" sz="1500" dirty="0">
                <a:solidFill>
                  <a:schemeClr val="tx2"/>
                </a:solidFill>
                <a:latin typeface="Lucida Calligraphy" panose="03010101010101010101" pitchFamily="66" charset="0"/>
              </a:rPr>
              <a:t>. John Wiley &amp; Sons P&amp;T, 01/2014.</a:t>
            </a:r>
          </a:p>
          <a:p>
            <a:pPr lvl="0"/>
            <a:r>
              <a:rPr lang="en-US" sz="1500" dirty="0">
                <a:solidFill>
                  <a:schemeClr val="tx2"/>
                </a:solidFill>
                <a:latin typeface="Lucida Calligraphy" panose="03010101010101010101" pitchFamily="66" charset="0"/>
              </a:rPr>
              <a:t>Roberts, D. (2013). </a:t>
            </a:r>
            <a:r>
              <a:rPr lang="en-US" sz="1500" i="1" dirty="0">
                <a:solidFill>
                  <a:schemeClr val="tx2"/>
                </a:solidFill>
                <a:latin typeface="Lucida Calligraphy" panose="03010101010101010101" pitchFamily="66" charset="0"/>
              </a:rPr>
              <a:t>Unleashing the power of IT</a:t>
            </a:r>
            <a:r>
              <a:rPr lang="en-US" sz="1500" dirty="0">
                <a:solidFill>
                  <a:schemeClr val="tx2"/>
                </a:solidFill>
                <a:latin typeface="Lucida Calligraphy" panose="03010101010101010101" pitchFamily="66" charset="0"/>
              </a:rPr>
              <a:t>. (2nd ed.). Hoboken, NJ: John Wiley &amp; Sons, Inc.</a:t>
            </a:r>
          </a:p>
          <a:p>
            <a:pPr lvl="0"/>
            <a:r>
              <a:rPr lang="en-US" sz="1500" dirty="0">
                <a:latin typeface="Lucida Calligraphy" panose="03010101010101010101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http://www.ambysoft.com/unifiedprocess/aup11/html/inception.html</a:t>
            </a:r>
            <a:endParaRPr lang="en-US" sz="1500" dirty="0">
              <a:latin typeface="Lucida Calligraphy" panose="03010101010101010101" pitchFamily="66" charset="0"/>
            </a:endParaRPr>
          </a:p>
          <a:p>
            <a:pPr lvl="0"/>
            <a:r>
              <a:rPr lang="en-US" sz="1500" dirty="0">
                <a:latin typeface="Lucida Calligraphy" panose="030101010101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http://support.sas.com/resources/papers/proceedings17/SAS0436-2017.pdf</a:t>
            </a:r>
            <a:endParaRPr lang="en-US" sz="1500" dirty="0">
              <a:latin typeface="Lucida Calligraphy" panose="03010101010101010101" pitchFamily="66" charset="0"/>
            </a:endParaRPr>
          </a:p>
          <a:p>
            <a:pPr lvl="0"/>
            <a:r>
              <a:rPr lang="en-US" sz="1500" dirty="0">
                <a:latin typeface="Lucida Calligraphy" panose="03010101010101010101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https://econsultancy.com/reports/building-an-ecommerce-team/</a:t>
            </a:r>
            <a:endParaRPr lang="en-US" sz="1500" dirty="0"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3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93B7A-4ECD-48F9-B145-DDD77B6C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ucida Calligraphy" panose="03010101010101010101" pitchFamily="66" charset="0"/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C6C5-8C9E-4C93-B438-642B6BE2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lvl="0"/>
            <a:r>
              <a:rPr lang="en-US" sz="1600" u="sng" dirty="0">
                <a:solidFill>
                  <a:schemeClr val="tx2"/>
                </a:solidFill>
                <a:latin typeface="Lucida Calligraphy" panose="03010101010101010101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https://searchnetworking.techtarget.com/answer/Why-is-it-useful-to-use-both-a-physical-and-a-logical-network-design</a:t>
            </a:r>
            <a:endParaRPr lang="en-US" sz="1600" u="sng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600" u="sng" dirty="0">
                <a:solidFill>
                  <a:schemeClr val="tx2"/>
                </a:solidFill>
                <a:latin typeface="Lucida Calligraphy" panose="030101010101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https://www.wipo.int/edocs/mdocs/scit/en/scit_4/scit_4_2-annex2.pdf</a:t>
            </a:r>
            <a:endParaRPr lang="en-US" sz="1600" u="sng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600" u="sng" dirty="0">
                <a:solidFill>
                  <a:schemeClr val="tx2"/>
                </a:solidFill>
                <a:latin typeface="Lucida Calligraphy" panose="03010101010101010101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https://implementationscience.biomedcentral.com/articles/10.1186/1748-5908-9-43</a:t>
            </a:r>
            <a:endParaRPr lang="en-US" sz="1600" u="sng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4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DC227-2FBB-47E1-BB65-1D318738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US" b="1" dirty="0">
                <a:solidFill>
                  <a:srgbClr val="FFFFFF"/>
                </a:solidFill>
                <a:latin typeface="Lucida Calligraphy" panose="03010101010101010101" pitchFamily="66" charset="0"/>
                <a:cs typeface="Times New Roman" pitchFamily="18" charset="0"/>
              </a:rPr>
              <a:t>Topics</a:t>
            </a:r>
            <a:endParaRPr lang="en-US" b="1" dirty="0">
              <a:solidFill>
                <a:srgbClr val="FFFFFF"/>
              </a:solidFill>
              <a:latin typeface="Lucida Calligraphy" panose="03010101010101010101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51D59C-5C3D-4173-A69E-FA33D0FE9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842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3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69109-F296-487C-85C4-873F632C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ucida Calligraphy" panose="03010101010101010101" pitchFamily="66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F3DA-AB5A-494C-85D1-3E1038A2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Scope Of the Project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Control Measures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The Goals and Objectives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Detailed, realistically estimated cost analysis of the entire project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Competitive advantages IT will afford the Organization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All IT Implementation into the project plan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13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Bibliography</a:t>
            </a:r>
            <a:endParaRPr lang="en-US" sz="13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0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C5C56-A8EC-4E94-8B79-125C02A3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Scope Of the Project</a:t>
            </a:r>
            <a:b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</a:br>
            <a:endParaRPr lang="en-US" sz="30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4417-9056-43B9-B23E-632645F9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The scope of this project includes several areas.  For each area, there should be a corresponding strategy for incorporating these areas into the overall project.  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0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32748-A709-45FF-8547-BA1227E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ucida Calligraphy" panose="03010101010101010101" pitchFamily="66" charset="0"/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0BAB-0CE5-479A-A269-8967FF02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Applications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. </a:t>
            </a:r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Sites.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 These sites are considered part of the implementation: therefore, skilled IT individual needs to be employed to build the best website which is highly optimized on the search engineer of the google</a:t>
            </a:r>
          </a:p>
          <a:p>
            <a:pPr lvl="0"/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Process Re-engineering.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 Re-engineering will be done to help the company rethink how we do our work to improve our customer service.</a:t>
            </a:r>
            <a:endParaRPr lang="en-US" sz="2500" u="sng" dirty="0">
              <a:solidFill>
                <a:schemeClr val="tx2"/>
              </a:solidFill>
              <a:latin typeface="Lucida Calligraphy" panose="03010101010101010101" pitchFamily="66" charset="0"/>
            </a:endParaRPr>
          </a:p>
          <a:p>
            <a:pPr lvl="0"/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Customization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. Customizations will be limited to those people in the third world countries because of less bandwidth.</a:t>
            </a:r>
          </a:p>
          <a:p>
            <a:pPr lvl="0"/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Interfaces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. The interfaces included are: the user interface which would be simplified with an application for the mobile users and a well-designed graphical user interface for desktop computers</a:t>
            </a:r>
          </a:p>
          <a:p>
            <a:pPr lvl="0"/>
            <a:r>
              <a:rPr lang="en-US" sz="25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Architecture. </a:t>
            </a:r>
            <a:r>
              <a:rPr lang="en-US" sz="2500" dirty="0">
                <a:solidFill>
                  <a:schemeClr val="tx2"/>
                </a:solidFill>
                <a:latin typeface="Lucida Calligraphy" panose="03010101010101010101" pitchFamily="66" charset="0"/>
              </a:rPr>
              <a:t>Application and Technical Architecture will be updated and improved on to keep up with the technology.  </a:t>
            </a:r>
          </a:p>
          <a:p>
            <a:pPr lvl="0"/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5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286C-7B52-481C-B682-1718E49C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ucida Calligraphy" panose="03010101010101010101" pitchFamily="66" charset="0"/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E781-21F0-4FD4-9B30-9CF2157B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17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Testing</a:t>
            </a:r>
            <a:r>
              <a:rPr lang="en-US" sz="1700" dirty="0">
                <a:solidFill>
                  <a:schemeClr val="tx2"/>
                </a:solidFill>
                <a:latin typeface="Lucida Calligraphy" panose="03010101010101010101" pitchFamily="66" charset="0"/>
              </a:rPr>
              <a:t>. It will include only the traffic on the site which is important for the easy form of the buying process of the books and other transactions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Funding</a:t>
            </a:r>
            <a:r>
              <a:rPr lang="en-US" sz="1700" dirty="0">
                <a:solidFill>
                  <a:schemeClr val="tx2"/>
                </a:solidFill>
                <a:latin typeface="Lucida Calligraphy" panose="03010101010101010101" pitchFamily="66" charset="0"/>
              </a:rPr>
              <a:t>. Project funding is limited to the expansion of the foreign infrastructure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Training. </a:t>
            </a:r>
            <a:r>
              <a:rPr lang="en-US" sz="1700" dirty="0">
                <a:solidFill>
                  <a:schemeClr val="tx2"/>
                </a:solidFill>
                <a:latin typeface="Lucida Calligraphy" panose="03010101010101010101" pitchFamily="66" charset="0"/>
              </a:rPr>
              <a:t>Training will be conducted on all the employees of the company.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Education.</a:t>
            </a:r>
            <a:r>
              <a:rPr lang="en-US" sz="1700" dirty="0">
                <a:solidFill>
                  <a:schemeClr val="tx2"/>
                </a:solidFill>
                <a:latin typeface="Lucida Calligraphy" panose="03010101010101010101" pitchFamily="66" charset="0"/>
              </a:rPr>
              <a:t> </a:t>
            </a:r>
            <a:r>
              <a:rPr lang="en-US" sz="1700" i="1" dirty="0">
                <a:solidFill>
                  <a:schemeClr val="tx2"/>
                </a:solidFill>
                <a:latin typeface="Lucida Calligraphy" panose="03010101010101010101" pitchFamily="66" charset="0"/>
              </a:rPr>
              <a:t>It</a:t>
            </a:r>
            <a:r>
              <a:rPr lang="en-US" sz="1700" dirty="0">
                <a:solidFill>
                  <a:schemeClr val="tx2"/>
                </a:solidFill>
                <a:latin typeface="Lucida Calligraphy" panose="03010101010101010101" pitchFamily="66" charset="0"/>
              </a:rPr>
              <a:t> will include those in the management, IT department, customer services and quality assurance.</a:t>
            </a:r>
          </a:p>
          <a:p>
            <a:r>
              <a:rPr lang="en-US" sz="18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Conversion.</a:t>
            </a:r>
            <a:r>
              <a:rPr lang="en-US" sz="1800" dirty="0">
                <a:solidFill>
                  <a:schemeClr val="tx2"/>
                </a:solidFill>
                <a:latin typeface="Lucida Calligraphy" panose="03010101010101010101" pitchFamily="66" charset="0"/>
              </a:rPr>
              <a:t> Only the following data and volume will be considered for conversion:</a:t>
            </a:r>
          </a:p>
          <a:p>
            <a:pPr lvl="0"/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0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309B8-3DC4-41E3-94F3-95F7D52E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ucida Calligraphy" panose="03010101010101010101" pitchFamily="66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CB9E-2942-4D4E-A1BD-B07B1BF0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ucida Calligraphy" panose="03010101010101010101" pitchFamily="66" charset="0"/>
              </a:rPr>
              <a:t>In order to meet the target production date, only these applications will be implemented: The mobile application for the company, the Inventory System and the Rational Databases System. </a:t>
            </a:r>
          </a:p>
          <a:p>
            <a:r>
              <a:rPr lang="en-US" sz="1600" dirty="0">
                <a:solidFill>
                  <a:schemeClr val="tx2"/>
                </a:solidFill>
                <a:latin typeface="Lucida Calligraphy" panose="03010101010101010101" pitchFamily="66" charset="0"/>
              </a:rPr>
              <a:t>We would be integrated the different databases,</a:t>
            </a:r>
          </a:p>
          <a:p>
            <a:r>
              <a:rPr lang="en-US" sz="1600" dirty="0">
                <a:solidFill>
                  <a:schemeClr val="tx2"/>
                </a:solidFill>
                <a:latin typeface="Lucida Calligraphy" panose="03010101010101010101" pitchFamily="66" charset="0"/>
              </a:rPr>
              <a:t> Maximum security is going to be taken serous because we will be dealing with huge data from all over the world.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0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5BCB0-A2C9-4C65-90BF-22C72BD8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Control Measures</a:t>
            </a:r>
            <a:br>
              <a:rPr lang="en-US" sz="3000" b="1" dirty="0">
                <a:solidFill>
                  <a:schemeClr val="tx2"/>
                </a:solidFill>
              </a:rPr>
            </a:b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534B-BF92-419B-8009-6B3E32BC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Lucida Calligraphy" panose="03010101010101010101" pitchFamily="66" charset="0"/>
              </a:rPr>
              <a:t>Doing such a huge project like our company which is locally and international, requires careful planning as well as money and time. </a:t>
            </a:r>
          </a:p>
          <a:p>
            <a:r>
              <a:rPr lang="en-US" sz="1700" dirty="0">
                <a:latin typeface="Lucida Calligraphy" panose="03010101010101010101" pitchFamily="66" charset="0"/>
              </a:rPr>
              <a:t>The project controls method are needed by the use of cloud-based project management software. </a:t>
            </a:r>
          </a:p>
          <a:p>
            <a:r>
              <a:rPr lang="en-US" sz="1700" dirty="0">
                <a:latin typeface="Lucida Calligraphy" panose="03010101010101010101" pitchFamily="66" charset="0"/>
              </a:rPr>
              <a:t>The project management software would be necessary for this project to be efficient.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9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9711B-6A3C-49B4-919F-FA5519CD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The Goals and Objectives</a:t>
            </a:r>
            <a:br>
              <a:rPr lang="en-US" sz="3000" b="1" dirty="0">
                <a:solidFill>
                  <a:schemeClr val="tx2"/>
                </a:solidFill>
                <a:latin typeface="Lucida Calligraphy" panose="03010101010101010101" pitchFamily="66" charset="0"/>
              </a:rPr>
            </a:br>
            <a:endParaRPr lang="en-US" sz="30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574A-5E56-4942-8B78-52B29C66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Lucida Calligraphy" panose="03010101010101010101" pitchFamily="66" charset="0"/>
              </a:rPr>
              <a:t>Its goal is to make our company to be the world number one distributor of books.</a:t>
            </a:r>
          </a:p>
          <a:p>
            <a:r>
              <a:rPr lang="en-US" sz="1700" dirty="0">
                <a:latin typeface="Lucida Calligraphy" panose="03010101010101010101" pitchFamily="66" charset="0"/>
              </a:rPr>
              <a:t>To grow by two hundred thousand employees with a revenue of $2 billon over the next ten years. </a:t>
            </a:r>
          </a:p>
          <a:p>
            <a:r>
              <a:rPr lang="en-US" sz="1700" dirty="0">
                <a:latin typeface="Lucida Calligraphy" panose="03010101010101010101" pitchFamily="66" charset="0"/>
              </a:rPr>
              <a:t>To update our window operating system to the current one to meet our need for the software upgrade.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E355-436D-4E26-BB61-83A6F315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Objectives</a:t>
            </a:r>
            <a:endParaRPr lang="en-US" sz="3200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EFCF-3785-4F5E-B7D1-DF1A326F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ucida Calligraphy" panose="03010101010101010101" pitchFamily="66" charset="0"/>
              </a:rPr>
              <a:t>Executing the above project will give our customers, a well reliable company to buy books from and our employees, a secured company to work for.</a:t>
            </a:r>
          </a:p>
          <a:p>
            <a:r>
              <a:rPr lang="en-US" sz="1600" dirty="0">
                <a:latin typeface="Lucida Calligraphy" panose="03010101010101010101" pitchFamily="66" charset="0"/>
              </a:rPr>
              <a:t>Use mobile technology like the Mobile Self-Service applications enable smartphone, tablet, and other smart devices.</a:t>
            </a:r>
          </a:p>
          <a:p>
            <a:r>
              <a:rPr lang="en-US" sz="1600" dirty="0">
                <a:latin typeface="Lucida Calligraphy" panose="03010101010101010101" pitchFamily="66" charset="0"/>
              </a:rPr>
              <a:t>Build a responsive web design  for this task which will make it easy for the customer to navigate the site.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4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972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Lucida Calligraphy</vt:lpstr>
      <vt:lpstr>Times New Roman</vt:lpstr>
      <vt:lpstr>Office Theme</vt:lpstr>
      <vt:lpstr>Welcome to Information Technology Capstone.  </vt:lpstr>
      <vt:lpstr>                                                                           Topics</vt:lpstr>
      <vt:lpstr>Scope Of the Project </vt:lpstr>
      <vt:lpstr>Continued</vt:lpstr>
      <vt:lpstr>Continued</vt:lpstr>
      <vt:lpstr>Continue</vt:lpstr>
      <vt:lpstr>Control Measures </vt:lpstr>
      <vt:lpstr>The Goals and Objectives </vt:lpstr>
      <vt:lpstr>Objectives</vt:lpstr>
      <vt:lpstr>Detailed, realistically estimated cost analysis of the entire project </vt:lpstr>
      <vt:lpstr>Cash Flow Report</vt:lpstr>
      <vt:lpstr>Cost Overruns Report</vt:lpstr>
      <vt:lpstr>Earned Value Report</vt:lpstr>
      <vt:lpstr>Task Cost Overview</vt:lpstr>
      <vt:lpstr>Resource Report</vt:lpstr>
      <vt:lpstr>Competitive Advantages IT Will Afford the Organization </vt:lpstr>
      <vt:lpstr>All IT Implementation into the project plan </vt:lpstr>
      <vt:lpstr>Bibliography </vt:lpstr>
      <vt:lpstr>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Information Technology Capstone.  </dc:title>
  <dc:creator>KENNEDY KABASO</dc:creator>
  <cp:lastModifiedBy>KENNEDY KABASO</cp:lastModifiedBy>
  <cp:revision>15</cp:revision>
  <dcterms:created xsi:type="dcterms:W3CDTF">2018-12-08T23:58:19Z</dcterms:created>
  <dcterms:modified xsi:type="dcterms:W3CDTF">2019-01-02T09:43:28Z</dcterms:modified>
</cp:coreProperties>
</file>