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10"/>
  </p:notesMasterIdLst>
  <p:sldIdLst>
    <p:sldId id="298" r:id="rId2"/>
    <p:sldId id="260" r:id="rId3"/>
    <p:sldId id="276" r:id="rId4"/>
    <p:sldId id="280" r:id="rId5"/>
    <p:sldId id="299" r:id="rId6"/>
    <p:sldId id="284" r:id="rId7"/>
    <p:sldId id="292" r:id="rId8"/>
    <p:sldId id="266" r:id="rId9"/>
  </p:sldIdLst>
  <p:sldSz cx="9144000" cy="6858000" type="screen4x3"/>
  <p:notesSz cx="6858000" cy="9144000"/>
  <p:custDataLst>
    <p:tags r:id="rId11"/>
  </p:custDataLst>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6170" autoAdjust="0"/>
    <p:restoredTop sz="62500" autoAdjust="0"/>
  </p:normalViewPr>
  <p:slideViewPr>
    <p:cSldViewPr>
      <p:cViewPr varScale="1">
        <p:scale>
          <a:sx n="60" d="100"/>
          <a:sy n="60" d="100"/>
        </p:scale>
        <p:origin x="-72" y="-2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EB0B8871-C183-4E94-9AE9-EA1678593A05}" type="datetimeFigureOut">
              <a:rPr lang="en-US"/>
              <a:pPr>
                <a:defRPr/>
              </a:pPr>
              <a:t>6/14/2012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EFDAF5A3-178C-497E-92D8-7FC70DAD4E89}" type="slidenum">
              <a:rPr lang="en-US"/>
              <a:pPr>
                <a:defRPr/>
              </a:pPr>
              <a:t>‹#›</a:t>
            </a:fld>
            <a:endParaRPr lang="en-US"/>
          </a:p>
        </p:txBody>
      </p:sp>
    </p:spTree>
    <p:extLst>
      <p:ext uri="{BB962C8B-B14F-4D97-AF65-F5344CB8AC3E}">
        <p14:creationId xmlns:p14="http://schemas.microsoft.com/office/powerpoint/2010/main" val="821605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latin typeface="Times New Roman" pitchFamily="18" charset="0"/>
                <a:cs typeface="Times New Roman" pitchFamily="18" charset="0"/>
              </a:rPr>
              <a:t>Welcome to Information Technology Capstone.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 this lesson we will discuss Chapter One of  Unleashing the Power of IT.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Next slide.</a:t>
            </a:r>
            <a:endParaRPr lang="en-US" dirty="0" smtClean="0"/>
          </a:p>
        </p:txBody>
      </p:sp>
      <p:sp>
        <p:nvSpPr>
          <p:cNvPr id="4" name="Slide Number Placeholder 3"/>
          <p:cNvSpPr>
            <a:spLocks noGrp="1"/>
          </p:cNvSpPr>
          <p:nvPr>
            <p:ph type="sldNum" sz="quarter" idx="5"/>
          </p:nvPr>
        </p:nvSpPr>
        <p:spPr/>
        <p:txBody>
          <a:bodyPr/>
          <a:lstStyle/>
          <a:p>
            <a:pPr>
              <a:defRPr/>
            </a:pPr>
            <a:fld id="{73070342-2A53-476D-9BDA-0790F2871046}" type="slidenum">
              <a:rPr lang="en-US" smtClean="0"/>
              <a:pPr>
                <a:defRPr/>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latin typeface="Times New Roman" pitchFamily="18" charset="0"/>
                <a:cs typeface="Times New Roman" pitchFamily="18" charset="0"/>
              </a:rPr>
              <a:t>The following topics will be covered in this lesson:</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Core Skills for Success;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 Consistent Terminology;</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People Who</a:t>
            </a:r>
            <a:r>
              <a:rPr lang="en-US" baseline="0" dirty="0" smtClean="0">
                <a:latin typeface="Times New Roman" pitchFamily="18" charset="0"/>
                <a:cs typeface="Times New Roman" pitchFamily="18" charset="0"/>
              </a:rPr>
              <a:t> Will Benefit Most</a:t>
            </a:r>
            <a:r>
              <a:rPr lang="en-US" dirty="0" smtClean="0">
                <a:latin typeface="Times New Roman" pitchFamily="18" charset="0"/>
                <a:cs typeface="Times New Roman" pitchFamily="18" charset="0"/>
              </a:rPr>
              <a:t>; and</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Leveraging This Book.</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Next slide.</a:t>
            </a:r>
          </a:p>
        </p:txBody>
      </p:sp>
      <p:sp>
        <p:nvSpPr>
          <p:cNvPr id="4" name="Slide Number Placeholder 3"/>
          <p:cNvSpPr>
            <a:spLocks noGrp="1"/>
          </p:cNvSpPr>
          <p:nvPr>
            <p:ph type="sldNum" sz="quarter" idx="5"/>
          </p:nvPr>
        </p:nvSpPr>
        <p:spPr/>
        <p:txBody>
          <a:bodyPr/>
          <a:lstStyle/>
          <a:p>
            <a:pPr>
              <a:defRPr/>
            </a:pPr>
            <a:fld id="{0F12667E-ADA7-4BCA-A457-D9D4B40E6F75}" type="slidenum">
              <a:rPr lang="en-US" smtClean="0"/>
              <a:pPr>
                <a:defRPr/>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pPr>
              <a:defRPr/>
            </a:pPr>
            <a:r>
              <a:rPr lang="en-US" dirty="0" smtClean="0">
                <a:latin typeface="Times New Roman" pitchFamily="18" charset="0"/>
                <a:cs typeface="Times New Roman" pitchFamily="18" charset="0"/>
              </a:rPr>
              <a:t>From a business leader’s perspective, market forces such as globalization, consumerization, and increasingly savvy consumers have turned technology into a key differentiator. </a:t>
            </a:r>
          </a:p>
          <a:p>
            <a:pPr>
              <a:defRPr/>
            </a:pPr>
            <a:endParaRPr lang="en-US" dirty="0" smtClean="0">
              <a:latin typeface="Times New Roman" pitchFamily="18" charset="0"/>
              <a:cs typeface="Times New Roman" pitchFamily="18" charset="0"/>
            </a:endParaRPr>
          </a:p>
          <a:p>
            <a:pPr>
              <a:defRPr/>
            </a:pPr>
            <a:r>
              <a:rPr lang="en-US" dirty="0" smtClean="0">
                <a:latin typeface="Times New Roman" pitchFamily="18" charset="0"/>
                <a:cs typeface="Times New Roman" pitchFamily="18" charset="0"/>
              </a:rPr>
              <a:t>Technology has become a key differentiator because companies desire to expand into new markets and seek a competitive advantage. This has resulted in the need for people who are in charge of technology to become technologically advanced, business-minded, customer-focused and financially astute.</a:t>
            </a:r>
          </a:p>
          <a:p>
            <a:pPr>
              <a:defRPr/>
            </a:pPr>
            <a:endParaRPr lang="en-US" dirty="0" smtClean="0">
              <a:latin typeface="Times New Roman" pitchFamily="18" charset="0"/>
              <a:cs typeface="Times New Roman" pitchFamily="18" charset="0"/>
            </a:endParaRPr>
          </a:p>
          <a:p>
            <a:pPr>
              <a:defRPr/>
            </a:pPr>
            <a:r>
              <a:rPr lang="en-US" dirty="0" smtClean="0">
                <a:latin typeface="Times New Roman" pitchFamily="18" charset="0"/>
                <a:cs typeface="Times New Roman" pitchFamily="18" charset="0"/>
              </a:rPr>
              <a:t>In order for these leaders to remain viable, they must adopt a transformational leadership mentality. They must proactively seek to transform their organization and culture.  For this to be achieved, they need to develop an information technology workforce that has the new mindset, skill set and tool set that translates into the soft skills that lead to success which are communicating, relationship-building, collaborating, managing change, marketing, negotiating and the like.</a:t>
            </a:r>
          </a:p>
          <a:p>
            <a:pPr>
              <a:defRPr/>
            </a:pPr>
            <a:endParaRPr lang="en-US" dirty="0" smtClean="0">
              <a:latin typeface="Times New Roman" pitchFamily="18" charset="0"/>
              <a:cs typeface="Times New Roman" pitchFamily="18" charset="0"/>
            </a:endParaRPr>
          </a:p>
          <a:p>
            <a:pPr>
              <a:defRPr/>
            </a:pPr>
            <a:r>
              <a:rPr lang="en-US" dirty="0" smtClean="0">
                <a:latin typeface="Times New Roman" pitchFamily="18" charset="0"/>
                <a:cs typeface="Times New Roman" pitchFamily="18" charset="0"/>
              </a:rPr>
              <a:t>Next slide.</a:t>
            </a:r>
          </a:p>
        </p:txBody>
      </p:sp>
      <p:sp>
        <p:nvSpPr>
          <p:cNvPr id="4" name="Slide Number Placeholder 3"/>
          <p:cNvSpPr>
            <a:spLocks noGrp="1"/>
          </p:cNvSpPr>
          <p:nvPr>
            <p:ph type="sldNum" sz="quarter" idx="5"/>
          </p:nvPr>
        </p:nvSpPr>
        <p:spPr/>
        <p:txBody>
          <a:bodyPr/>
          <a:lstStyle/>
          <a:p>
            <a:pPr>
              <a:defRPr/>
            </a:pPr>
            <a:fld id="{30FE01E7-6C03-434A-95FA-97F31FB711EE}"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latin typeface="Times New Roman" pitchFamily="18" charset="0"/>
                <a:cs typeface="Times New Roman" pitchFamily="18" charset="0"/>
              </a:rPr>
              <a:t>It is important to understand that a consistent vocabulary is key when an IT culture change effort is in progress.  Sometimes words and phases might mean different things to different people. Therefore, the following words are defined:</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IT </a:t>
            </a:r>
            <a:r>
              <a:rPr lang="en-US" dirty="0" smtClean="0">
                <a:latin typeface="Times New Roman" pitchFamily="18" charset="0"/>
                <a:cs typeface="Times New Roman" pitchFamily="18" charset="0"/>
              </a:rPr>
              <a:t>is commonly referred to as the information technology organization responsible for managing and delivering technology and related services.</a:t>
            </a:r>
          </a:p>
          <a:p>
            <a:endParaRPr lang="en-US" dirty="0" smtClean="0">
              <a:latin typeface="Times New Roman" pitchFamily="18" charset="0"/>
              <a:cs typeface="Times New Roman" pitchFamily="18" charset="0"/>
            </a:endParaRPr>
          </a:p>
          <a:p>
            <a:r>
              <a:rPr lang="en-US" b="1" i="0" dirty="0" smtClean="0">
                <a:latin typeface="Times New Roman" pitchFamily="18" charset="0"/>
                <a:cs typeface="Times New Roman" pitchFamily="18" charset="0"/>
              </a:rPr>
              <a:t>Clients </a:t>
            </a:r>
            <a:r>
              <a:rPr lang="en-US" dirty="0" smtClean="0">
                <a:latin typeface="Times New Roman" pitchFamily="18" charset="0"/>
                <a:cs typeface="Times New Roman" pitchFamily="18" charset="0"/>
              </a:rPr>
              <a:t>or </a:t>
            </a:r>
            <a:r>
              <a:rPr lang="en-US" b="1" i="0" dirty="0" smtClean="0">
                <a:latin typeface="Times New Roman" pitchFamily="18" charset="0"/>
                <a:cs typeface="Times New Roman" pitchFamily="18" charset="0"/>
              </a:rPr>
              <a:t>business partners </a:t>
            </a:r>
            <a:r>
              <a:rPr lang="en-US" dirty="0" smtClean="0">
                <a:latin typeface="Times New Roman" pitchFamily="18" charset="0"/>
                <a:cs typeface="Times New Roman" pitchFamily="18" charset="0"/>
              </a:rPr>
              <a:t>are those who are the beneficiaries of IT’s products and services.</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Customer</a:t>
            </a:r>
            <a:r>
              <a:rPr lang="en-US" dirty="0" smtClean="0">
                <a:latin typeface="Times New Roman" pitchFamily="18" charset="0"/>
                <a:cs typeface="Times New Roman" pitchFamily="18" charset="0"/>
              </a:rPr>
              <a:t> refers to whom our corporations provide products and services.</a:t>
            </a:r>
          </a:p>
          <a:p>
            <a:endParaRPr lang="en-US" dirty="0" smtClean="0">
              <a:latin typeface="Times New Roman" pitchFamily="18" charset="0"/>
              <a:cs typeface="Times New Roman" pitchFamily="18" charset="0"/>
            </a:endParaRPr>
          </a:p>
          <a:p>
            <a:r>
              <a:rPr lang="en-US" sz="1200" b="1" kern="1200" dirty="0" smtClean="0">
                <a:solidFill>
                  <a:schemeClr val="tx1"/>
                </a:solidFill>
                <a:latin typeface="+mn-lt"/>
                <a:ea typeface="+mn-ea"/>
                <a:cs typeface="+mn-cs"/>
              </a:rPr>
              <a:t>WIIFM</a:t>
            </a:r>
            <a:r>
              <a:rPr lang="en-US" sz="1200" kern="1200" dirty="0" smtClean="0">
                <a:solidFill>
                  <a:schemeClr val="tx1"/>
                </a:solidFill>
                <a:latin typeface="+mn-lt"/>
                <a:ea typeface="+mn-ea"/>
                <a:cs typeface="+mn-cs"/>
              </a:rPr>
              <a:t> stands for </a:t>
            </a:r>
            <a:r>
              <a:rPr lang="en-US" sz="1200" b="1" kern="1200" dirty="0" smtClean="0">
                <a:solidFill>
                  <a:schemeClr val="tx1"/>
                </a:solidFill>
                <a:latin typeface="+mn-lt"/>
                <a:ea typeface="+mn-ea"/>
                <a:cs typeface="+mn-cs"/>
              </a:rPr>
              <a:t>What’s In It For Me. </a:t>
            </a:r>
            <a:r>
              <a:rPr lang="en-US" sz="1200" kern="1200" dirty="0" smtClean="0">
                <a:solidFill>
                  <a:schemeClr val="tx1"/>
                </a:solidFill>
                <a:latin typeface="+mn-lt"/>
                <a:ea typeface="+mn-ea"/>
                <a:cs typeface="+mn-cs"/>
              </a:rPr>
              <a:t>This is the concept that every IT professional must think about when considering a client’s point of view.</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And lastly,</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Four Cs refers to increasing IT professional’s </a:t>
            </a:r>
            <a:r>
              <a:rPr lang="en-US" i="1"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ompetence, </a:t>
            </a:r>
            <a:r>
              <a:rPr lang="en-US" i="1"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onfidence, </a:t>
            </a:r>
            <a:r>
              <a:rPr lang="en-US" i="1"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ommitment, and </a:t>
            </a:r>
            <a:r>
              <a:rPr lang="en-US" i="1"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onsistency.</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Next slide</a:t>
            </a:r>
          </a:p>
        </p:txBody>
      </p:sp>
      <p:sp>
        <p:nvSpPr>
          <p:cNvPr id="4" name="Slide Number Placeholder 3"/>
          <p:cNvSpPr>
            <a:spLocks noGrp="1"/>
          </p:cNvSpPr>
          <p:nvPr>
            <p:ph type="sldNum" sz="quarter" idx="5"/>
          </p:nvPr>
        </p:nvSpPr>
        <p:spPr/>
        <p:txBody>
          <a:bodyPr/>
          <a:lstStyle/>
          <a:p>
            <a:pPr>
              <a:defRPr/>
            </a:pPr>
            <a:fld id="{91894E22-220F-42D0-8471-0234053E5C64}"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FDAF5A3-178C-497E-92D8-7FC70DAD4E89}" type="slidenum">
              <a:rPr lang="en-US" smtClean="0"/>
              <a:pPr>
                <a:defRPr/>
              </a:pPr>
              <a:t>5</a:t>
            </a:fld>
            <a:endParaRPr lang="en-US"/>
          </a:p>
        </p:txBody>
      </p:sp>
    </p:spTree>
    <p:extLst>
      <p:ext uri="{BB962C8B-B14F-4D97-AF65-F5344CB8AC3E}">
        <p14:creationId xmlns:p14="http://schemas.microsoft.com/office/powerpoint/2010/main" val="2697175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pPr>
              <a:defRPr/>
            </a:pPr>
            <a:r>
              <a:rPr lang="en-US" dirty="0" smtClean="0">
                <a:latin typeface="Times New Roman" pitchFamily="18" charset="0"/>
                <a:cs typeface="Times New Roman" pitchFamily="18" charset="0"/>
              </a:rPr>
              <a:t>The concepts that are covered in this text will be most beneficial to people who are involved with the IT professional and who must deliver quality products to customers.</a:t>
            </a:r>
          </a:p>
          <a:p>
            <a:pPr>
              <a:defRPr/>
            </a:pPr>
            <a:endParaRPr lang="en-US" dirty="0" smtClean="0">
              <a:latin typeface="Times New Roman" pitchFamily="18" charset="0"/>
              <a:cs typeface="Times New Roman" pitchFamily="18" charset="0"/>
            </a:endParaRPr>
          </a:p>
          <a:p>
            <a:pPr>
              <a:defRPr/>
            </a:pPr>
            <a:r>
              <a:rPr lang="en-US" dirty="0" smtClean="0">
                <a:latin typeface="Times New Roman" pitchFamily="18" charset="0"/>
                <a:cs typeface="Times New Roman" pitchFamily="18" charset="0"/>
              </a:rPr>
              <a:t>Some of the titles and positions that this book would be most useful include: </a:t>
            </a:r>
          </a:p>
          <a:p>
            <a:pPr>
              <a:defRPr/>
            </a:pPr>
            <a:endParaRPr lang="en-US" dirty="0" smtClean="0">
              <a:latin typeface="Times New Roman" pitchFamily="18" charset="0"/>
              <a:cs typeface="Times New Roman" pitchFamily="18" charset="0"/>
            </a:endParaRPr>
          </a:p>
          <a:p>
            <a:pPr>
              <a:defRPr/>
            </a:pPr>
            <a:r>
              <a:rPr lang="en-US" dirty="0" smtClean="0">
                <a:latin typeface="Times New Roman" pitchFamily="18" charset="0"/>
                <a:cs typeface="Times New Roman" pitchFamily="18" charset="0"/>
              </a:rPr>
              <a:t>Chief Information Officer or CIO;</a:t>
            </a:r>
          </a:p>
          <a:p>
            <a:pPr>
              <a:defRPr/>
            </a:pPr>
            <a:endParaRPr lang="en-US" dirty="0" smtClean="0">
              <a:latin typeface="Times New Roman" pitchFamily="18" charset="0"/>
              <a:cs typeface="Times New Roman" pitchFamily="18" charset="0"/>
            </a:endParaRPr>
          </a:p>
          <a:p>
            <a:pPr>
              <a:defRPr/>
            </a:pPr>
            <a:r>
              <a:rPr lang="en-US" dirty="0" smtClean="0">
                <a:latin typeface="Times New Roman" pitchFamily="18" charset="0"/>
                <a:cs typeface="Times New Roman" pitchFamily="18" charset="0"/>
              </a:rPr>
              <a:t>Business Unit Officer;</a:t>
            </a:r>
          </a:p>
          <a:p>
            <a:pPr>
              <a:defRPr/>
            </a:pPr>
            <a:endParaRPr lang="en-US" dirty="0" smtClean="0">
              <a:latin typeface="Times New Roman" pitchFamily="18" charset="0"/>
              <a:cs typeface="Times New Roman" pitchFamily="18" charset="0"/>
            </a:endParaRPr>
          </a:p>
          <a:p>
            <a:pPr>
              <a:defRPr/>
            </a:pPr>
            <a:r>
              <a:rPr lang="en-US" dirty="0" smtClean="0">
                <a:latin typeface="Times New Roman" pitchFamily="18" charset="0"/>
                <a:cs typeface="Times New Roman" pitchFamily="18" charset="0"/>
              </a:rPr>
              <a:t>Regional Information Officers;</a:t>
            </a:r>
          </a:p>
          <a:p>
            <a:pPr>
              <a:defRPr/>
            </a:pPr>
            <a:endParaRPr lang="en-US" dirty="0" smtClean="0">
              <a:latin typeface="Times New Roman" pitchFamily="18" charset="0"/>
              <a:cs typeface="Times New Roman" pitchFamily="18" charset="0"/>
            </a:endParaRPr>
          </a:p>
          <a:p>
            <a:pPr>
              <a:defRPr/>
            </a:pPr>
            <a:r>
              <a:rPr lang="en-US" dirty="0" smtClean="0">
                <a:latin typeface="Times New Roman" pitchFamily="18" charset="0"/>
                <a:cs typeface="Times New Roman" pitchFamily="18" charset="0"/>
              </a:rPr>
              <a:t>Application and infrastructure practitioners</a:t>
            </a:r>
          </a:p>
          <a:p>
            <a:pPr>
              <a:defRPr/>
            </a:pPr>
            <a:endParaRPr lang="en-US" dirty="0" smtClean="0">
              <a:latin typeface="Times New Roman" pitchFamily="18" charset="0"/>
              <a:cs typeface="Times New Roman" pitchFamily="18" charset="0"/>
            </a:endParaRPr>
          </a:p>
          <a:p>
            <a:pPr>
              <a:defRPr/>
            </a:pPr>
            <a:r>
              <a:rPr lang="en-US" dirty="0" smtClean="0">
                <a:latin typeface="Times New Roman" pitchFamily="18" charset="0"/>
                <a:cs typeface="Times New Roman" pitchFamily="18" charset="0"/>
              </a:rPr>
              <a:t>And IT professionals.</a:t>
            </a:r>
          </a:p>
          <a:p>
            <a:pPr>
              <a:defRPr/>
            </a:pPr>
            <a:endParaRPr lang="en-US" dirty="0" smtClean="0">
              <a:latin typeface="Times New Roman" pitchFamily="18" charset="0"/>
              <a:cs typeface="Times New Roman" pitchFamily="18" charset="0"/>
            </a:endParaRPr>
          </a:p>
          <a:p>
            <a:pPr>
              <a:defRPr/>
            </a:pPr>
            <a:r>
              <a:rPr lang="en-US" dirty="0" smtClean="0">
                <a:latin typeface="Times New Roman" pitchFamily="18" charset="0"/>
                <a:cs typeface="Times New Roman" pitchFamily="18" charset="0"/>
              </a:rPr>
              <a:t>Next slide.</a:t>
            </a:r>
          </a:p>
        </p:txBody>
      </p:sp>
      <p:sp>
        <p:nvSpPr>
          <p:cNvPr id="4" name="Slide Number Placeholder 3"/>
          <p:cNvSpPr>
            <a:spLocks noGrp="1"/>
          </p:cNvSpPr>
          <p:nvPr>
            <p:ph type="sldNum" sz="quarter" idx="5"/>
          </p:nvPr>
        </p:nvSpPr>
        <p:spPr/>
        <p:txBody>
          <a:bodyPr/>
          <a:lstStyle/>
          <a:p>
            <a:pPr>
              <a:defRPr/>
            </a:pPr>
            <a:fld id="{59A67154-01E5-4632-B24F-61700A9D21E9}"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pPr>
              <a:defRPr/>
            </a:pPr>
            <a:r>
              <a:rPr lang="en-US" dirty="0" smtClean="0">
                <a:latin typeface="Times New Roman" pitchFamily="18" charset="0"/>
                <a:cs typeface="Times New Roman" pitchFamily="18" charset="0"/>
              </a:rPr>
              <a:t>Each chapter of this text is important to the overall success of the IT leader.  Every organization is not at the same stage in the transformation process, therefore it is not feasible to tackle all areas of this text all at once. You must know your organizational stage in order to leverage this book and achieve maximum benefit.</a:t>
            </a:r>
          </a:p>
          <a:p>
            <a:pPr>
              <a:defRPr/>
            </a:pPr>
            <a:endParaRPr lang="en-US" dirty="0" smtClean="0">
              <a:latin typeface="Times New Roman" pitchFamily="18" charset="0"/>
              <a:cs typeface="Times New Roman" pitchFamily="18" charset="0"/>
            </a:endParaRPr>
          </a:p>
          <a:p>
            <a:pPr>
              <a:defRPr/>
            </a:pPr>
            <a:r>
              <a:rPr lang="en-US" dirty="0" smtClean="0">
                <a:latin typeface="Times New Roman" pitchFamily="18" charset="0"/>
                <a:cs typeface="Times New Roman" pitchFamily="18" charset="0"/>
              </a:rPr>
              <a:t>A good approach would be to select one or two chapters that address the areas that are most pressing within your organization.  These should be your priorities.</a:t>
            </a:r>
          </a:p>
          <a:p>
            <a:pPr>
              <a:defRPr/>
            </a:pPr>
            <a:endParaRPr lang="en-US" dirty="0" smtClean="0">
              <a:latin typeface="Times New Roman" pitchFamily="18" charset="0"/>
              <a:cs typeface="Times New Roman" pitchFamily="18" charset="0"/>
            </a:endParaRPr>
          </a:p>
          <a:p>
            <a:pPr>
              <a:defRPr/>
            </a:pPr>
            <a:r>
              <a:rPr lang="en-US" dirty="0" smtClean="0">
                <a:latin typeface="Times New Roman" pitchFamily="18" charset="0"/>
                <a:cs typeface="Times New Roman" pitchFamily="18" charset="0"/>
              </a:rPr>
              <a:t>It is advised that you engage each level of your management team in your IT initiative, because they play a critical role in building a new culture.</a:t>
            </a:r>
          </a:p>
          <a:p>
            <a:pPr>
              <a:defRPr/>
            </a:pPr>
            <a:r>
              <a:rPr lang="en-US" dirty="0" smtClean="0">
                <a:latin typeface="Times New Roman" pitchFamily="18" charset="0"/>
                <a:cs typeface="Times New Roman" pitchFamily="18" charset="0"/>
              </a:rPr>
              <a:t> </a:t>
            </a:r>
          </a:p>
          <a:p>
            <a:pPr>
              <a:defRPr/>
            </a:pPr>
            <a:r>
              <a:rPr lang="en-US" dirty="0" smtClean="0">
                <a:latin typeface="Times New Roman" pitchFamily="18" charset="0"/>
                <a:cs typeface="Times New Roman" pitchFamily="18" charset="0"/>
              </a:rPr>
              <a:t>Next slide.</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5"/>
          </p:nvPr>
        </p:nvSpPr>
        <p:spPr/>
        <p:txBody>
          <a:bodyPr/>
          <a:lstStyle/>
          <a:p>
            <a:pPr>
              <a:defRPr/>
            </a:pPr>
            <a:fld id="{48CEE739-2375-4DC7-9421-FA6429FDC144}"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We have reached the end of this lesson.  Let’s take a look at what we’ve covered.</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topics that were covered include: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Core Skills for Success, T</a:t>
            </a:r>
            <a:r>
              <a:rPr lang="en-US" dirty="0" smtClean="0"/>
              <a:t>his topic addressed Transformational Leadership as it relates to organizations and culture, and</a:t>
            </a:r>
            <a:r>
              <a:rPr lang="en-US" baseline="0" dirty="0" smtClean="0"/>
              <a:t> the information technology workforce</a:t>
            </a:r>
            <a:r>
              <a:rPr lang="en-US" dirty="0" smtClean="0"/>
              <a:t>. In addition</a:t>
            </a:r>
            <a:r>
              <a:rPr lang="en-US" baseline="0" dirty="0" smtClean="0"/>
              <a:t>,  soft skills were identified;</a:t>
            </a:r>
            <a:r>
              <a:rPr lang="en-US" dirty="0" smtClean="0"/>
              <a:t>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Next</a:t>
            </a:r>
            <a:r>
              <a:rPr lang="en-US" baseline="0" dirty="0" smtClean="0">
                <a:latin typeface="Times New Roman" pitchFamily="18" charset="0"/>
                <a:cs typeface="Times New Roman" pitchFamily="18" charset="0"/>
              </a:rPr>
              <a:t> we discussed, </a:t>
            </a:r>
            <a:r>
              <a:rPr lang="en-US" dirty="0" smtClean="0">
                <a:latin typeface="Times New Roman" pitchFamily="18" charset="0"/>
                <a:cs typeface="Times New Roman" pitchFamily="18" charset="0"/>
              </a:rPr>
              <a:t>A Consistent Terminology, which explained</a:t>
            </a:r>
            <a:r>
              <a:rPr lang="en-US" baseline="0" dirty="0" smtClean="0">
                <a:latin typeface="Times New Roman" pitchFamily="18" charset="0"/>
                <a:cs typeface="Times New Roman" pitchFamily="18" charset="0"/>
              </a:rPr>
              <a:t> some key vocabulary that would be necessary to aid a culture change.</a:t>
            </a:r>
          </a:p>
          <a:p>
            <a:endParaRPr lang="en-US" baseline="0" dirty="0" smtClean="0">
              <a:latin typeface="Times New Roman" pitchFamily="18" charset="0"/>
              <a:cs typeface="Times New Roman" pitchFamily="18" charset="0"/>
            </a:endParaRPr>
          </a:p>
          <a:p>
            <a:r>
              <a:rPr lang="en-US" baseline="0" dirty="0" smtClean="0">
                <a:latin typeface="Times New Roman" pitchFamily="18" charset="0"/>
                <a:cs typeface="Times New Roman" pitchFamily="18" charset="0"/>
              </a:rPr>
              <a:t>Then we covered, </a:t>
            </a:r>
            <a:r>
              <a:rPr lang="en-US" dirty="0" smtClean="0">
                <a:latin typeface="Times New Roman" pitchFamily="18" charset="0"/>
                <a:cs typeface="Times New Roman" pitchFamily="18" charset="0"/>
              </a:rPr>
              <a:t>Who Will Benefit Most, which addressed who this book will help;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Finally, we reviewed, Leveraging This Book, which covered</a:t>
            </a:r>
            <a:r>
              <a:rPr lang="en-US" baseline="0" dirty="0" smtClean="0">
                <a:latin typeface="Times New Roman" pitchFamily="18" charset="0"/>
                <a:cs typeface="Times New Roman" pitchFamily="18" charset="0"/>
              </a:rPr>
              <a:t> the best approach to reading and applying this book</a:t>
            </a:r>
            <a:r>
              <a:rPr lang="en-US" dirty="0" smtClean="0">
                <a:latin typeface="Times New Roman" pitchFamily="18" charset="0"/>
                <a:cs typeface="Times New Roman" pitchFamily="18" charset="0"/>
              </a:rPr>
              <a:t>.</a:t>
            </a:r>
          </a:p>
          <a:p>
            <a:endParaRPr lang="en-US" dirty="0" smtClean="0"/>
          </a:p>
          <a:p>
            <a:r>
              <a:rPr lang="en-US" dirty="0" smtClean="0"/>
              <a:t>This completes the lesson. </a:t>
            </a:r>
            <a:endParaRPr lang="en-US" dirty="0" smtClean="0">
              <a:latin typeface="Times New Roman" pitchFamily="18" charset="0"/>
              <a:cs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6"/>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a:spLocks noGrp="1"/>
          </p:cNvSpPr>
          <p:nvPr>
            <p:ph type="ctrTitle"/>
          </p:nvPr>
        </p:nvSpPr>
        <p:spPr>
          <a:xfrm>
            <a:off x="1828800" y="4143375"/>
            <a:ext cx="7162800" cy="1190625"/>
          </a:xfrm>
        </p:spPr>
        <p:txBody>
          <a:bodyPr>
            <a:noAutofit/>
          </a:bodyPr>
          <a:lstStyle>
            <a:lvl1pPr>
              <a:defRPr sz="2800">
                <a:solidFill>
                  <a:schemeClr val="bg1"/>
                </a:solidFill>
                <a:latin typeface="Myriad Pro" pitchFamily="34" charset="0"/>
              </a:defRPr>
            </a:lvl1pPr>
          </a:lstStyle>
          <a:p>
            <a:r>
              <a:rPr lang="en-US" smtClean="0"/>
              <a:t>Click to edit Master title style</a:t>
            </a:r>
            <a:endParaRPr lang="en-US" dirty="0"/>
          </a:p>
        </p:txBody>
      </p:sp>
      <p:sp>
        <p:nvSpPr>
          <p:cNvPr id="12" name="Subtitle 2"/>
          <p:cNvSpPr>
            <a:spLocks noGrp="1"/>
          </p:cNvSpPr>
          <p:nvPr>
            <p:ph type="subTitle" idx="1"/>
          </p:nvPr>
        </p:nvSpPr>
        <p:spPr>
          <a:xfrm>
            <a:off x="1828800" y="5638800"/>
            <a:ext cx="7162800" cy="914400"/>
          </a:xfrm>
        </p:spPr>
        <p:txBody>
          <a:bodyPr>
            <a:normAutofit/>
          </a:bodyPr>
          <a:lstStyle>
            <a:lvl1pPr marL="0" indent="0" algn="ctr">
              <a:buNone/>
              <a:defRPr sz="2400">
                <a:solidFill>
                  <a:schemeClr val="bg1"/>
                </a:solidFill>
                <a:latin typeface="Myriad Pro"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566032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6"/>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a:xfrm>
            <a:off x="457200" y="0"/>
            <a:ext cx="8229600" cy="838200"/>
          </a:xfrm>
        </p:spPr>
        <p:txBody>
          <a:bodyPr>
            <a:normAutofit/>
          </a:bodyPr>
          <a:lstStyle>
            <a:lvl1pPr>
              <a:defRPr sz="3600" b="0">
                <a:solidFill>
                  <a:schemeClr val="bg1"/>
                </a:solidFill>
                <a:latin typeface="Myriad Pro" pitchFamily="34" charset="0"/>
                <a:cs typeface="Arial" pitchFamily="34" charset="0"/>
              </a:defRPr>
            </a:lvl1pPr>
          </a:lstStyle>
          <a:p>
            <a:r>
              <a:rPr lang="en-US" smtClean="0"/>
              <a:t>Click to edit Master title style</a:t>
            </a:r>
            <a:endParaRPr lang="en-US" dirty="0"/>
          </a:p>
        </p:txBody>
      </p:sp>
      <p:sp>
        <p:nvSpPr>
          <p:cNvPr id="9" name="Content Placeholder 2"/>
          <p:cNvSpPr>
            <a:spLocks noGrp="1"/>
          </p:cNvSpPr>
          <p:nvPr>
            <p:ph idx="1"/>
          </p:nvPr>
        </p:nvSpPr>
        <p:spPr>
          <a:xfrm>
            <a:off x="457200" y="1600200"/>
            <a:ext cx="8229600" cy="4525963"/>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28807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55A25AA5-59D4-48F0-B825-29C99791EBB0}" type="datetimeFigureOut">
              <a:rPr lang="en-US" smtClean="0"/>
              <a:pPr>
                <a:defRPr/>
              </a:pPr>
              <a:t>6/14/2012</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8E08D71C-0DE0-4A26-8CEC-FD3DEDE74672}" type="slidenum">
              <a:rPr lang="en-US" smtClean="0"/>
              <a:pPr>
                <a:defRPr/>
              </a:pPr>
              <a:t>‹#›</a:t>
            </a:fld>
            <a:endParaRPr lang="en-US"/>
          </a:p>
        </p:txBody>
      </p:sp>
    </p:spTree>
    <p:extLst>
      <p:ext uri="{BB962C8B-B14F-4D97-AF65-F5344CB8AC3E}">
        <p14:creationId xmlns:p14="http://schemas.microsoft.com/office/powerpoint/2010/main" val="26028043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Arial" charset="0"/>
              </a:defRPr>
            </a:lvl1pPr>
          </a:lstStyle>
          <a:p>
            <a:pPr>
              <a:defRPr/>
            </a:pPr>
            <a:fld id="{55A25AA5-59D4-48F0-B825-29C99791EBB0}" type="datetimeFigureOut">
              <a:rPr lang="en-US"/>
              <a:pPr>
                <a:defRPr/>
              </a:pPr>
              <a:t>6/14/2012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cs typeface="Arial" charset="0"/>
              </a:defRPr>
            </a:lvl1pPr>
          </a:lstStyle>
          <a:p>
            <a:pPr>
              <a:defRPr/>
            </a:pPr>
            <a:fld id="{8E08D71C-0DE0-4A26-8CEC-FD3DEDE7467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0.xml"/><Relationship Id="rId7" Type="http://schemas.openxmlformats.org/officeDocument/2006/relationships/image" Target="../media/image3.jp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notesSlide" Target="../notesSlides/notesSlide5.xml"/><Relationship Id="rId11" Type="http://schemas.openxmlformats.org/officeDocument/2006/relationships/image" Target="../media/image7.png"/><Relationship Id="rId5" Type="http://schemas.openxmlformats.org/officeDocument/2006/relationships/slideLayout" Target="../slideLayouts/slideLayout3.xml"/><Relationship Id="rId10" Type="http://schemas.openxmlformats.org/officeDocument/2006/relationships/image" Target="../media/image6.png"/><Relationship Id="rId4" Type="http://schemas.openxmlformats.org/officeDocument/2006/relationships/tags" Target="../tags/tag11.xml"/><Relationship Id="rId9"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r>
              <a:rPr lang="en-US" smtClean="0"/>
              <a:t>Information Technology Capstone</a:t>
            </a:r>
            <a:br>
              <a:rPr lang="en-US" smtClean="0"/>
            </a:br>
            <a:r>
              <a:rPr lang="en-US" smtClean="0"/>
              <a:t>CIS498</a:t>
            </a:r>
            <a:endParaRPr lang="en-US" dirty="0" smtClean="0"/>
          </a:p>
        </p:txBody>
      </p:sp>
      <p:sp>
        <p:nvSpPr>
          <p:cNvPr id="4099" name="Subtitle 2"/>
          <p:cNvSpPr>
            <a:spLocks noGrp="1"/>
          </p:cNvSpPr>
          <p:nvPr>
            <p:ph type="subTitle" idx="1"/>
          </p:nvPr>
        </p:nvSpPr>
        <p:spPr/>
        <p:txBody>
          <a:bodyPr/>
          <a:lstStyle/>
          <a:p>
            <a:r>
              <a:rPr lang="en-US" smtClean="0"/>
              <a:t>Creating Your Twenty-First Century Workforce and Culture</a:t>
            </a:r>
            <a:endParaRPr lang="en-US" dirty="0" smtClean="0"/>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Topics</a:t>
            </a:r>
          </a:p>
        </p:txBody>
      </p:sp>
      <p:sp>
        <p:nvSpPr>
          <p:cNvPr id="5123" name="Content Placeholder 2"/>
          <p:cNvSpPr>
            <a:spLocks noGrp="1"/>
          </p:cNvSpPr>
          <p:nvPr>
            <p:ph idx="1"/>
          </p:nvPr>
        </p:nvSpPr>
        <p:spPr/>
        <p:txBody>
          <a:bodyPr/>
          <a:lstStyle/>
          <a:p>
            <a:r>
              <a:rPr lang="en-US" dirty="0" smtClean="0"/>
              <a:t>Core Skills for Success</a:t>
            </a:r>
          </a:p>
          <a:p>
            <a:r>
              <a:rPr lang="en-US" dirty="0" smtClean="0"/>
              <a:t>A Consistent Terminology</a:t>
            </a:r>
          </a:p>
          <a:p>
            <a:r>
              <a:rPr lang="en-US" dirty="0" smtClean="0"/>
              <a:t>Who Will Benefit Most</a:t>
            </a:r>
          </a:p>
          <a:p>
            <a:r>
              <a:rPr lang="en-US" dirty="0" smtClean="0"/>
              <a:t>Leveraging This Book</a:t>
            </a: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Core Skills For Success</a:t>
            </a:r>
          </a:p>
        </p:txBody>
      </p:sp>
      <p:sp>
        <p:nvSpPr>
          <p:cNvPr id="6147" name="Content Placeholder 2"/>
          <p:cNvSpPr>
            <a:spLocks noGrp="1"/>
          </p:cNvSpPr>
          <p:nvPr>
            <p:ph idx="1"/>
          </p:nvPr>
        </p:nvSpPr>
        <p:spPr/>
        <p:txBody>
          <a:bodyPr/>
          <a:lstStyle/>
          <a:p>
            <a:r>
              <a:rPr lang="en-US" dirty="0" smtClean="0"/>
              <a:t>Transformational Leadership</a:t>
            </a:r>
          </a:p>
          <a:p>
            <a:pPr marL="971550" lvl="1" indent="-514350">
              <a:buFont typeface="+mj-lt"/>
              <a:buAutoNum type="arabicPeriod"/>
            </a:pPr>
            <a:r>
              <a:rPr lang="en-US" dirty="0" smtClean="0"/>
              <a:t>Organizations and Cultures</a:t>
            </a:r>
          </a:p>
          <a:p>
            <a:pPr marL="971550" lvl="1" indent="-514350">
              <a:buFont typeface="+mj-lt"/>
              <a:buAutoNum type="arabicPeriod"/>
            </a:pPr>
            <a:r>
              <a:rPr lang="en-US" dirty="0" smtClean="0"/>
              <a:t>Information Technology Workforce </a:t>
            </a:r>
          </a:p>
          <a:p>
            <a:r>
              <a:rPr lang="en-US" dirty="0" smtClean="0"/>
              <a:t>Soft Skills</a:t>
            </a:r>
          </a:p>
          <a:p>
            <a:pPr marL="971550" lvl="1" indent="-514350">
              <a:buFont typeface="+mj-lt"/>
              <a:buAutoNum type="arabicPeriod"/>
            </a:pPr>
            <a:r>
              <a:rPr lang="en-US" dirty="0" smtClean="0"/>
              <a:t>Communicating and Relationship-building</a:t>
            </a:r>
          </a:p>
          <a:p>
            <a:pPr marL="971550" lvl="1" indent="-514350">
              <a:buFont typeface="+mj-lt"/>
              <a:buAutoNum type="arabicPeriod"/>
            </a:pPr>
            <a:r>
              <a:rPr lang="en-US" dirty="0" smtClean="0"/>
              <a:t>Collaborating and Managing Change</a:t>
            </a:r>
          </a:p>
          <a:p>
            <a:pPr marL="971550" lvl="1" indent="-514350">
              <a:buFont typeface="+mj-lt"/>
              <a:buAutoNum type="arabicPeriod"/>
            </a:pPr>
            <a:r>
              <a:rPr lang="en-US" dirty="0" smtClean="0"/>
              <a:t>Marketing and Negotiating</a:t>
            </a: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fontScale="90000"/>
          </a:bodyPr>
          <a:lstStyle/>
          <a:p>
            <a:r>
              <a:rPr lang="en-US" smtClean="0"/>
              <a:t/>
            </a:r>
            <a:br>
              <a:rPr lang="en-US" smtClean="0"/>
            </a:br>
            <a:r>
              <a:rPr lang="en-US" smtClean="0"/>
              <a:t>A Consistent Terminology</a:t>
            </a:r>
            <a:br>
              <a:rPr lang="en-US" smtClean="0"/>
            </a:br>
            <a:endParaRPr lang="en-US" dirty="0" smtClean="0"/>
          </a:p>
        </p:txBody>
      </p:sp>
      <p:sp>
        <p:nvSpPr>
          <p:cNvPr id="8195" name="Content Placeholder 2"/>
          <p:cNvSpPr>
            <a:spLocks noGrp="1"/>
          </p:cNvSpPr>
          <p:nvPr>
            <p:ph idx="1"/>
          </p:nvPr>
        </p:nvSpPr>
        <p:spPr/>
        <p:txBody>
          <a:bodyPr/>
          <a:lstStyle/>
          <a:p>
            <a:r>
              <a:rPr lang="en-US" dirty="0" smtClean="0"/>
              <a:t>Vocabulary:</a:t>
            </a:r>
          </a:p>
          <a:p>
            <a:pPr marL="971550" lvl="1" indent="-514350">
              <a:buFont typeface="+mj-lt"/>
              <a:buAutoNum type="arabicPeriod"/>
            </a:pPr>
            <a:r>
              <a:rPr lang="en-US" dirty="0" smtClean="0"/>
              <a:t>IT</a:t>
            </a:r>
          </a:p>
          <a:p>
            <a:pPr marL="971550" lvl="1" indent="-514350">
              <a:buFont typeface="+mj-lt"/>
              <a:buAutoNum type="arabicPeriod"/>
            </a:pPr>
            <a:r>
              <a:rPr lang="en-US" dirty="0" smtClean="0"/>
              <a:t>Clients or business partners </a:t>
            </a:r>
          </a:p>
          <a:p>
            <a:pPr marL="971550" lvl="1" indent="-514350">
              <a:buFont typeface="+mj-lt"/>
              <a:buAutoNum type="arabicPeriod"/>
            </a:pPr>
            <a:r>
              <a:rPr lang="en-US" dirty="0" smtClean="0"/>
              <a:t>Customer</a:t>
            </a:r>
          </a:p>
          <a:p>
            <a:pPr marL="971550" lvl="1" indent="-514350">
              <a:buFont typeface="+mj-lt"/>
              <a:buAutoNum type="arabicPeriod"/>
            </a:pPr>
            <a:r>
              <a:rPr lang="en-US" dirty="0" smtClean="0"/>
              <a:t>WIIFM (“</a:t>
            </a:r>
            <a:r>
              <a:rPr lang="en-US" dirty="0" err="1" smtClean="0"/>
              <a:t>wiff-em</a:t>
            </a:r>
            <a:r>
              <a:rPr lang="en-US" dirty="0" smtClean="0"/>
              <a:t>”)</a:t>
            </a:r>
          </a:p>
          <a:p>
            <a:pPr marL="971550" lvl="1" indent="-514350">
              <a:buFont typeface="+mj-lt"/>
              <a:buAutoNum type="arabicPeriod"/>
            </a:pPr>
            <a:r>
              <a:rPr lang="en-US" dirty="0" smtClean="0"/>
              <a:t>Four Cs</a:t>
            </a: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7"/>
          <a:srcRect/>
          <a:stretch>
            <a:fillRect/>
          </a:stretch>
        </a:blipFill>
        <a:effectLst/>
      </p:bgPr>
    </p:bg>
    <p:spTree>
      <p:nvGrpSpPr>
        <p:cNvPr id="1" name=""/>
        <p:cNvGrpSpPr/>
        <p:nvPr/>
      </p:nvGrpSpPr>
      <p:grpSpPr>
        <a:xfrm>
          <a:off x="0" y="0"/>
          <a:ext cx="0" cy="0"/>
          <a:chOff x="0" y="0"/>
          <a:chExt cx="0" cy="0"/>
        </a:xfrm>
      </p:grpSpPr>
      <p:sp>
        <p:nvSpPr>
          <p:cNvPr id="33" name="Title 32" hidden="1"/>
          <p:cNvSpPr>
            <a:spLocks noGrp="1"/>
          </p:cNvSpPr>
          <p:nvPr>
            <p:ph type="title"/>
          </p:nvPr>
        </p:nvSpPr>
        <p:spPr/>
        <p:txBody>
          <a:bodyPr/>
          <a:lstStyle/>
          <a:p>
            <a:r>
              <a:rPr lang="en-US" smtClean="0"/>
              <a:t>Check Your Understanding</a:t>
            </a:r>
            <a:endParaRPr lang="en-US"/>
          </a:p>
        </p:txBody>
      </p:sp>
      <p:pic>
        <p:nvPicPr>
          <p:cNvPr id="34" name="Picture 33"/>
          <p:cNvPicPr>
            <a:picLocks/>
          </p:cNvPicPr>
          <p:nvPr/>
        </p:nvPicPr>
        <p:blipFill>
          <a:blip r:embed="rId8">
            <a:extLst>
              <a:ext uri="{28A0092B-C50C-407E-A947-70E740481C1C}">
                <a14:useLocalDpi xmlns:a14="http://schemas.microsoft.com/office/drawing/2010/main" val="0"/>
              </a:ext>
            </a:extLst>
          </a:blip>
          <a:stretch>
            <a:fillRect/>
          </a:stretch>
        </p:blipFill>
        <p:spPr>
          <a:xfrm>
            <a:off x="0" y="5588000"/>
            <a:ext cx="9144000" cy="1270000"/>
          </a:xfrm>
          <a:prstGeom prst="rect">
            <a:avLst/>
          </a:prstGeom>
        </p:spPr>
      </p:pic>
      <p:pic>
        <p:nvPicPr>
          <p:cNvPr id="36" name="Picture 35"/>
          <p:cNvPicPr>
            <a:picLocks/>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63500" y="5579058"/>
            <a:ext cx="5740400" cy="1230734"/>
          </a:xfrm>
          <a:prstGeom prst="rect">
            <a:avLst/>
          </a:prstGeom>
        </p:spPr>
      </p:pic>
      <p:pic>
        <p:nvPicPr>
          <p:cNvPr id="37" name="Picture 36"/>
          <p:cNvPicPr>
            <a:picLocks/>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4959350" y="5986463"/>
            <a:ext cx="1473200" cy="431800"/>
          </a:xfrm>
          <a:prstGeom prst="rect">
            <a:avLst/>
          </a:prstGeom>
        </p:spPr>
      </p:pic>
      <p:pic>
        <p:nvPicPr>
          <p:cNvPr id="38" name="Picture 37"/>
          <p:cNvPicPr>
            <a:picLocks/>
          </p:cNvPicPr>
          <p:nvPr>
            <p:custDataLst>
              <p:tags r:id="rId4"/>
            </p:custDataLst>
          </p:nvPr>
        </p:nvPicPr>
        <p:blipFill>
          <a:blip r:embed="rId11">
            <a:extLst>
              <a:ext uri="{28A0092B-C50C-407E-A947-70E740481C1C}">
                <a14:useLocalDpi xmlns:a14="http://schemas.microsoft.com/office/drawing/2010/main" val="0"/>
              </a:ext>
            </a:extLst>
          </a:blip>
          <a:stretch>
            <a:fillRect/>
          </a:stretch>
        </p:blipFill>
        <p:spPr>
          <a:xfrm>
            <a:off x="7135813" y="5986463"/>
            <a:ext cx="1731963" cy="431800"/>
          </a:xfrm>
          <a:prstGeom prst="rect">
            <a:avLst/>
          </a:prstGeom>
        </p:spPr>
      </p:pic>
    </p:spTree>
    <p:custDataLst>
      <p:tags r:id="rId1"/>
    </p:custDataLst>
    <p:extLst>
      <p:ext uri="{BB962C8B-B14F-4D97-AF65-F5344CB8AC3E}">
        <p14:creationId xmlns:p14="http://schemas.microsoft.com/office/powerpoint/2010/main" val="783852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Who Will Benefit Most</a:t>
            </a:r>
          </a:p>
        </p:txBody>
      </p:sp>
      <p:sp>
        <p:nvSpPr>
          <p:cNvPr id="10243" name="Content Placeholder 2"/>
          <p:cNvSpPr>
            <a:spLocks noGrp="1"/>
          </p:cNvSpPr>
          <p:nvPr>
            <p:ph idx="1"/>
          </p:nvPr>
        </p:nvSpPr>
        <p:spPr/>
        <p:txBody>
          <a:bodyPr/>
          <a:lstStyle/>
          <a:p>
            <a:r>
              <a:rPr lang="en-US" smtClean="0"/>
              <a:t>Chief Information Officer</a:t>
            </a:r>
          </a:p>
          <a:p>
            <a:r>
              <a:rPr lang="en-US" smtClean="0"/>
              <a:t>Business Unit Officer</a:t>
            </a:r>
          </a:p>
          <a:p>
            <a:r>
              <a:rPr lang="en-US" smtClean="0"/>
              <a:t>Regional Information Officer</a:t>
            </a:r>
          </a:p>
          <a:p>
            <a:r>
              <a:rPr lang="en-US" smtClean="0"/>
              <a:t>Application Practitioners</a:t>
            </a:r>
          </a:p>
          <a:p>
            <a:r>
              <a:rPr lang="en-US" smtClean="0"/>
              <a:t>Infrastructure Practitioners</a:t>
            </a:r>
          </a:p>
          <a:p>
            <a:r>
              <a:rPr lang="en-US" smtClean="0"/>
              <a:t>IT Professionals</a:t>
            </a:r>
            <a:endParaRPr lang="en-US" dirty="0" smtClean="0"/>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fontScale="90000"/>
          </a:bodyPr>
          <a:lstStyle/>
          <a:p>
            <a:r>
              <a:rPr lang="en-US" smtClean="0"/>
              <a:t/>
            </a:r>
            <a:br>
              <a:rPr lang="en-US" smtClean="0"/>
            </a:br>
            <a:r>
              <a:rPr lang="en-US" smtClean="0"/>
              <a:t>Leveraging This Book</a:t>
            </a:r>
            <a:br>
              <a:rPr lang="en-US" smtClean="0"/>
            </a:br>
            <a:endParaRPr lang="en-US" dirty="0" smtClean="0"/>
          </a:p>
        </p:txBody>
      </p:sp>
      <p:sp>
        <p:nvSpPr>
          <p:cNvPr id="12291" name="Content Placeholder 2"/>
          <p:cNvSpPr>
            <a:spLocks noGrp="1"/>
          </p:cNvSpPr>
          <p:nvPr>
            <p:ph idx="1"/>
          </p:nvPr>
        </p:nvSpPr>
        <p:spPr/>
        <p:txBody>
          <a:bodyPr/>
          <a:lstStyle/>
          <a:p>
            <a:r>
              <a:rPr lang="en-US" smtClean="0"/>
              <a:t>Know Your Organizational Stage</a:t>
            </a:r>
          </a:p>
          <a:p>
            <a:r>
              <a:rPr lang="en-US" smtClean="0"/>
              <a:t>A Good Approach</a:t>
            </a:r>
          </a:p>
          <a:p>
            <a:r>
              <a:rPr lang="en-US" smtClean="0"/>
              <a:t>Engage Each Level of Management</a:t>
            </a:r>
            <a:endParaRPr lang="en-US" dirty="0" smtClean="0"/>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t>Summary</a:t>
            </a:r>
          </a:p>
        </p:txBody>
      </p:sp>
      <p:sp>
        <p:nvSpPr>
          <p:cNvPr id="8195" name="Rectangle 3"/>
          <p:cNvSpPr>
            <a:spLocks noGrp="1" noChangeArrowheads="1"/>
          </p:cNvSpPr>
          <p:nvPr>
            <p:ph idx="1"/>
          </p:nvPr>
        </p:nvSpPr>
        <p:spPr/>
        <p:txBody>
          <a:bodyPr/>
          <a:lstStyle/>
          <a:p>
            <a:r>
              <a:rPr lang="en-US" dirty="0"/>
              <a:t>Core Skills for Success</a:t>
            </a:r>
          </a:p>
          <a:p>
            <a:r>
              <a:rPr lang="en-US" dirty="0"/>
              <a:t>A Consistent Terminology</a:t>
            </a:r>
          </a:p>
          <a:p>
            <a:r>
              <a:rPr lang="en-US" dirty="0" smtClean="0"/>
              <a:t>Who </a:t>
            </a:r>
            <a:r>
              <a:rPr lang="en-US" dirty="0"/>
              <a:t>Will Benefit Most</a:t>
            </a:r>
          </a:p>
          <a:p>
            <a:r>
              <a:rPr lang="en-US" dirty="0"/>
              <a:t>Leveraging This Book</a:t>
            </a: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ESENTATION_ID" val="6080"/>
  <p:tag name="ARTICULATE_PROJECT_CHECK" val="0"/>
  <p:tag name="PRESENTATION_PLAYLIST_COUNT" val="0"/>
  <p:tag name="PRESENTATION_PRESENTER_SLIDE_LEVEL" val="0"/>
  <p:tag name="ARTICULATE_REFERENCE_COUNT" val="2"/>
  <p:tag name="ARTICULATE_REFERENCE_TYPE_1" val="1"/>
  <p:tag name="ARTICULATE_REFERENCE_TITLE_1" val="CIS498 Week 1 Chapter 1 Slides"/>
  <p:tag name="ARTICULATE_REFERENCE_1" val="C:\Users\Jess\Desktop\strayer\1126_summer2012\CIS498\lectures\week1\W1_C1\FINAL\CIS498_W1_C1.pptx"/>
  <p:tag name="ARTICULATE_REFERENCE_TYPE_2" val="1"/>
  <p:tag name="ARTICULATE_REFERENCE_TITLE_2" val="CIS498 Week 1 Chapter 1 Script"/>
  <p:tag name="ARTICULATE_REFERENCE_2" val="C:\Users\Jess\Desktop\strayer\1126_summer2012\CIS498\lectures\week1\W1_C1\FINAL\CIS498_W1_C1.docx"/>
  <p:tag name="PUBLISH_TITLE" val="CIS498_W1_C1"/>
  <p:tag name="ARTICULATE_PUBLISH_PATH" val="C:\Users\Jess\Desktop\strayer\1126_summer2012\CIS498\lectures\week1\W1_C1\FINAL"/>
  <p:tag name="ARTICULATE_LOGO" val="Strayer Template Logo_2012.png"/>
  <p:tag name="ARTICULATE_PRESENTER" val="(None selected)"/>
  <p:tag name="ARTICULATE_PRESENTER_GUID" val="9869030842"/>
  <p:tag name="ARTICULATE_LMS" val="0"/>
  <p:tag name="ARTICULATE_TEMPLATE" val="Strayer Player Template_2012"/>
  <p:tag name="ARTICULATE_TEMPLATE_GUID" val="85d51ff1-535d-4149-8349-e56ba8720736"/>
  <p:tag name="LMS_PUBLISH" val="No"/>
  <p:tag name="PRESENTER_PREVIEW_MODE" val="0"/>
  <p:tag name="PRESENTER_PREVIEW_START" val="1"/>
  <p:tag name="PLAYERLOGOHEIGHT" val="205"/>
  <p:tag name="PLAYERLOGOWIDTH" val="400"/>
  <p:tag name="LAUNCHINNEWWINDOW" val="0"/>
  <p:tag name="LASTPUBLISHED" val="C:\Users\Jess\Desktop\strayer\1126_summer2012\CIS498\lectures\week1\W1_C1\FINAL\CIS498_W1_C1\player.html"/>
  <p:tag name="ARTICULATE_PRESENTER_VERSION" val="6"/>
  <p:tag name="ARTICULATE_PROJECT_OPEN" val="1"/>
</p:tagLst>
</file>

<file path=ppt/tags/tag10.xml><?xml version="1.0" encoding="utf-8"?>
<p:tagLst xmlns:a="http://schemas.openxmlformats.org/drawingml/2006/main" xmlns:r="http://schemas.openxmlformats.org/officeDocument/2006/relationships" xmlns:p="http://schemas.openxmlformats.org/presentationml/2006/main">
  <p:tag name="ART_QM_A" val="1"/>
</p:tagLst>
</file>

<file path=ppt/tags/tag11.xml><?xml version="1.0" encoding="utf-8"?>
<p:tagLst xmlns:a="http://schemas.openxmlformats.org/drawingml/2006/main" xmlns:r="http://schemas.openxmlformats.org/officeDocument/2006/relationships" xmlns:p="http://schemas.openxmlformats.org/presentationml/2006/main">
  <p:tag name="ART_QM_B" val="1"/>
</p:tagLst>
</file>

<file path=ppt/tags/tag12.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6"/>
  <p:tag name="ARTICULATE_SLIDE_GUID" val="8910f6e8-8af8-48bf-8bf5-f0a579f87c9d"/>
  <p:tag name="AUDIO_IMPORT" val="C:\Users\Jess\Desktop\strayer\1126_summer2012\CIS498\lectures\week1\audio\W1_C1\CIS498_1_1_6.mp3"/>
  <p:tag name="AUDIO_ID" val="284"/>
  <p:tag name="ELAPSEDTIME" val="32.444"/>
</p:tagLst>
</file>

<file path=ppt/tags/tag13.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7"/>
  <p:tag name="ARTICULATE_SLIDE_GUID" val="5e01af29-f4e5-49da-8ecf-c9f2600e3e30"/>
  <p:tag name="AUDIO_IMPORT" val="C:\Users\Jess\Desktop\strayer\1126_summer2012\CIS498\lectures\week1\audio\W1_C1\CIS498_1_1_7.mp3"/>
  <p:tag name="AUDIO_ID" val="292"/>
  <p:tag name="ELAPSEDTIME" val="45.558"/>
</p:tagLst>
</file>

<file path=ppt/tags/tag14.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8"/>
  <p:tag name="ARTICULATE_SLIDE_GUID" val="92fb05e2-df18-402f-82c8-edc8fe5823b4"/>
  <p:tag name="AUDIO_IMPORT" val="C:\Users\Jess\Desktop\strayer\1126_summer2012\CIS498\lectures\week1\audio\W1_C1\CIS498_1_1_8.mp3"/>
  <p:tag name="AUDIO_ID" val="266"/>
  <p:tag name="ELAPSEDTIME" val="46.42"/>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Jess\AppData\Local\Temp\articulate\presenter\imgtemp\htVWhNsB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Jess\AppData\Local\Temp\articulate\presenter\imgtemp\V3msRAvE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1"/>
  <p:tag name="ARTICULATE_SLIDE_GUID" val="0fb0572c-0ddd-4f51-aeaa-4dde0341dc7f"/>
  <p:tag name="AUDIO_IMPORT" val="C:\Users\Jess\Desktop\strayer\1126_summer2012\CIS498\lectures\week1\audio\W1_C1\CIS498_1_1_1.mp3"/>
  <p:tag name="AUDIO_ID" val="298"/>
  <p:tag name="ELAPSEDTIME" val="10.554"/>
</p:tagLst>
</file>

<file path=ppt/tags/tag5.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2"/>
  <p:tag name="ARTICULATE_SLIDE_GUID" val="3d8bb281-94ca-487d-87ac-944ea24ae3bb"/>
  <p:tag name="AUDIO_IMPORT" val="C:\Users\Jess\Desktop\strayer\1126_summer2012\CIS498\lectures\week1\audio\W1_C1\CIS498_1_1_2.mp3"/>
  <p:tag name="AUDIO_ID" val="260"/>
  <p:tag name="ELAPSEDTIME" val="13.845"/>
</p:tagLst>
</file>

<file path=ppt/tags/tag6.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3"/>
  <p:tag name="ARTICULATE_SLIDE_GUID" val="5d1305f3-b481-4e68-a6c3-8da1f0a1c205"/>
  <p:tag name="AUDIO_IMPORT" val="C:\Users\Jess\Desktop\strayer\1126_summer2012\CIS498\lectures\week1\audio\W1_C1\CIS498_1_1_3.mp3"/>
  <p:tag name="AUDIO_ID" val="276"/>
  <p:tag name="ELAPSEDTIME" val="70.113"/>
</p:tagLst>
</file>

<file path=ppt/tags/tag7.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4"/>
  <p:tag name="ARTICULATE_SLIDE_GUID" val="82e0b69e-da90-4355-a3a4-c9f5c847f94b"/>
  <p:tag name="AUDIO_IMPORT" val="C:\Users\Jess\Desktop\strayer\1126_summer2012\CIS498\lectures\week1\audio\W1_C1\CIS498_1_1_4.mp3"/>
  <p:tag name="AUDIO_ID" val="280"/>
  <p:tag name="ELAPSEDTIME" val="62.511"/>
</p:tagLst>
</file>

<file path=ppt/tags/tag8.xml><?xml version="1.0" encoding="utf-8"?>
<p:tagLst xmlns:a="http://schemas.openxmlformats.org/drawingml/2006/main" xmlns:r="http://schemas.openxmlformats.org/officeDocument/2006/relationships" xmlns:p="http://schemas.openxmlformats.org/presentationml/2006/main">
  <p:tag name="QM_PROPERTIES_UNSET" val="1"/>
  <p:tag name="QUIZMAKER_QUIZ_FILENAME" val="C:\Users\Jess\Desktop\strayer\1126_summer2012\CIS498\lectures\week1\W1_C1\FINAL\Check Your Understanding.quiz"/>
  <p:tag name="QUIZMAKER_QUIZ_SLIDE_ID" val="299"/>
  <p:tag name="QUIZMAKER_QUIZ_FORCE_UPDATE" val="0"/>
  <p:tag name="AQP_PASS_ACTION" val="2"/>
  <p:tag name="AQP_FAIL_ACTION" val="2"/>
  <p:tag name="AQP_TRAP" val="0"/>
  <p:tag name="ARTICULATE_SLIDE_PAUSE" val="1"/>
  <p:tag name="ARTICULATE_NAV_LEVEL" val="1"/>
  <p:tag name="ARTICULATE_PLAYLIST_ID" val="-1"/>
  <p:tag name="ARTICULATE_LOCK_SLIDE" val="0"/>
  <p:tag name="OVERRIDE" val="QUIZMAKER_QUIZ_SLIDE"/>
  <p:tag name="QUIZMAKER_QUIZ_TITLE" val="Check Your Understanding"/>
  <p:tag name="AQP_PASS_SCORE" val="80"/>
  <p:tag name="QUIZMAKER_LAST_MODIFY_DATE" val="41068.5970833333"/>
  <p:tag name="ELAPSEDTIME" val="5"/>
  <p:tag name="ARTICULATE_SLIDE_NAV" val="5"/>
  <p:tag name="ARTICULATE_SLIDE_GUID" val="0630f951-3d1e-44dd-9df5-a77f1c828a46"/>
</p:tagLst>
</file>

<file path=ppt/tags/tag9.xml><?xml version="1.0" encoding="utf-8"?>
<p:tagLst xmlns:a="http://schemas.openxmlformats.org/drawingml/2006/main" xmlns:r="http://schemas.openxmlformats.org/officeDocument/2006/relationships" xmlns:p="http://schemas.openxmlformats.org/presentationml/2006/main">
  <p:tag name="QM_PROPERTY" val="1"/>
  <p:tag name="ART_QM_A" val="1"/>
</p:tagLst>
</file>

<file path=ppt/theme/theme1.xml><?xml version="1.0" encoding="utf-8"?>
<a:theme xmlns:a="http://schemas.openxmlformats.org/drawingml/2006/main" name="Strayer Lecture Template_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Strayer_Theme</Template>
  <TotalTime>1674</TotalTime>
  <Words>783</Words>
  <Application>Microsoft Office PowerPoint</Application>
  <PresentationFormat>On-screen Show (4:3)</PresentationFormat>
  <Paragraphs>120</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Strayer Lecture Template_2012</vt:lpstr>
      <vt:lpstr>Information Technology Capstone CIS498</vt:lpstr>
      <vt:lpstr>Topics</vt:lpstr>
      <vt:lpstr>Core Skills For Success</vt:lpstr>
      <vt:lpstr> A Consistent Terminology </vt:lpstr>
      <vt:lpstr>Check Your Understanding</vt:lpstr>
      <vt:lpstr>Who Will Benefit Most</vt:lpstr>
      <vt:lpstr> Leveraging This Book </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 Pinsk</dc:creator>
  <cp:lastModifiedBy>Jess</cp:lastModifiedBy>
  <cp:revision>131</cp:revision>
  <dcterms:created xsi:type="dcterms:W3CDTF">2010-08-19T14:42:59Z</dcterms:created>
  <dcterms:modified xsi:type="dcterms:W3CDTF">2012-06-14T14:23:06Z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ENG215_W1_P2</vt:lpwstr>
  </property>
  <property fmtid="{D5CDD505-2E9C-101B-9397-08002B2CF9AE}" pid="4" name="ArticulateGUID">
    <vt:lpwstr>E8BBD9D9-A049-44C0-974E-A6A7614387F9</vt:lpwstr>
  </property>
  <property fmtid="{D5CDD505-2E9C-101B-9397-08002B2CF9AE}" pid="5" name="ArticulateProjectFull">
    <vt:lpwstr>C:\Users\Jess\Desktop\strayer\1126_summer2012\CIS498\lectures\week1\W1_C1\FINAL\CIS498_W1_C1.ppta</vt:lpwstr>
  </property>
</Properties>
</file>