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9"/>
  </p:notesMasterIdLst>
  <p:sldIdLst>
    <p:sldId id="298" r:id="rId2"/>
    <p:sldId id="260" r:id="rId3"/>
    <p:sldId id="276" r:id="rId4"/>
    <p:sldId id="280" r:id="rId5"/>
    <p:sldId id="284" r:id="rId6"/>
    <p:sldId id="300" r:id="rId7"/>
    <p:sldId id="266" r:id="rId8"/>
  </p:sldIdLst>
  <p:sldSz cx="9144000" cy="6858000" type="screen4x3"/>
  <p:notesSz cx="6858000" cy="9144000"/>
  <p:custDataLst>
    <p:tags r:id="rId10"/>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0" autoAdjust="0"/>
    <p:restoredTop sz="62500" autoAdjust="0"/>
  </p:normalViewPr>
  <p:slideViewPr>
    <p:cSldViewPr>
      <p:cViewPr varScale="1">
        <p:scale>
          <a:sx n="68" d="100"/>
          <a:sy n="68" d="100"/>
        </p:scale>
        <p:origin x="-279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B0B8871-C183-4E94-9AE9-EA1678593A05}" type="datetimeFigureOut">
              <a:rPr lang="en-US"/>
              <a:pPr>
                <a:defRPr/>
              </a:pPr>
              <a:t>6/14/2012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FDAF5A3-178C-497E-92D8-7FC70DAD4E89}" type="slidenum">
              <a:rPr lang="en-US"/>
              <a:pPr>
                <a:defRPr/>
              </a:pPr>
              <a:t>‹#›</a:t>
            </a:fld>
            <a:endParaRPr lang="en-US"/>
          </a:p>
        </p:txBody>
      </p:sp>
    </p:spTree>
    <p:extLst>
      <p:ext uri="{BB962C8B-B14F-4D97-AF65-F5344CB8AC3E}">
        <p14:creationId xmlns:p14="http://schemas.microsoft.com/office/powerpoint/2010/main" val="82160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Welcome to Information Technology Capstone.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this lesson we will discuss Transforming</a:t>
            </a:r>
            <a:r>
              <a:rPr lang="en-US" baseline="0" dirty="0" smtClean="0">
                <a:latin typeface="Times New Roman" pitchFamily="18" charset="0"/>
                <a:cs typeface="Times New Roman" pitchFamily="18" charset="0"/>
              </a:rPr>
              <a:t> Your IT </a:t>
            </a:r>
            <a:r>
              <a:rPr lang="en-US" baseline="0" dirty="0" smtClean="0">
                <a:latin typeface="Times New Roman" pitchFamily="18" charset="0"/>
                <a:cs typeface="Times New Roman" pitchFamily="18" charset="0"/>
              </a:rPr>
              <a:t>Team.</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a:p>
            <a:endParaRPr lang="en-US" dirty="0" smtClean="0"/>
          </a:p>
        </p:txBody>
      </p:sp>
      <p:sp>
        <p:nvSpPr>
          <p:cNvPr id="4" name="Slide Number Placeholder 3"/>
          <p:cNvSpPr>
            <a:spLocks noGrp="1"/>
          </p:cNvSpPr>
          <p:nvPr>
            <p:ph type="sldNum" sz="quarter" idx="5"/>
          </p:nvPr>
        </p:nvSpPr>
        <p:spPr/>
        <p:txBody>
          <a:bodyPr/>
          <a:lstStyle/>
          <a:p>
            <a:pPr>
              <a:defRPr/>
            </a:pPr>
            <a:fld id="{73070342-2A53-476D-9BDA-0790F2871046}"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The following topics will be covered in this lesson:</a:t>
            </a:r>
          </a:p>
          <a:p>
            <a:endParaRPr lang="en-US" dirty="0" smtClean="0">
              <a:latin typeface="Times New Roman" pitchFamily="18" charset="0"/>
              <a:cs typeface="Times New Roman" pitchFamily="18" charset="0"/>
            </a:endParaRPr>
          </a:p>
          <a:p>
            <a:r>
              <a:rPr lang="en-US" dirty="0" smtClean="0"/>
              <a:t>First, How to Make This Transition: Learn to Think Differently;</a:t>
            </a:r>
          </a:p>
          <a:p>
            <a:endParaRPr lang="en-US" dirty="0" smtClean="0"/>
          </a:p>
          <a:p>
            <a:r>
              <a:rPr lang="en-US" dirty="0" smtClean="0"/>
              <a:t>Next, Five Critical Success Factors that Enable Organizational Excellence; and</a:t>
            </a:r>
          </a:p>
          <a:p>
            <a:endParaRPr lang="en-US" dirty="0" smtClean="0"/>
          </a:p>
          <a:p>
            <a:r>
              <a:rPr lang="en-US" dirty="0" smtClean="0"/>
              <a:t>Lastly, Conclusion: High-Performance Reality</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0F12667E-ADA7-4BCA-A457-D9D4B40E6F75}"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baseline="0" dirty="0" smtClean="0">
                <a:latin typeface="Times New Roman" pitchFamily="18" charset="0"/>
                <a:cs typeface="Times New Roman" pitchFamily="18" charset="0"/>
              </a:rPr>
              <a:t>The focus of this topic is on the six mindset changes:</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Mindset Change One: </a:t>
            </a:r>
            <a:r>
              <a:rPr lang="en-US" b="1" dirty="0" smtClean="0"/>
              <a:t>Force Yourself to Plan and Think of the Big Picture</a:t>
            </a:r>
            <a:r>
              <a:rPr lang="en-US" dirty="0" smtClean="0"/>
              <a:t>. IT can not be all things to all people. A clear set of finite priorities should</a:t>
            </a:r>
            <a:r>
              <a:rPr lang="en-US" baseline="0" dirty="0" smtClean="0"/>
              <a:t> be developed. This will allow the IT leader to stay the course instead of constantly changes. In addition, this will allow clients to see how additional requests would impact the current priorities.</a:t>
            </a:r>
            <a:endParaRPr lang="en-US" dirty="0" smtClean="0"/>
          </a:p>
          <a:p>
            <a:pPr>
              <a:defRPr/>
            </a:pPr>
            <a:endParaRPr lang="en-US" dirty="0" smtClean="0"/>
          </a:p>
          <a:p>
            <a:pPr>
              <a:defRPr/>
            </a:pPr>
            <a:r>
              <a:rPr lang="en-US" dirty="0" smtClean="0"/>
              <a:t>Mindset Change Two: </a:t>
            </a:r>
            <a:r>
              <a:rPr lang="en-US" b="1" dirty="0" smtClean="0"/>
              <a:t>Adopt a Proactive Approach</a:t>
            </a:r>
            <a:r>
              <a:rPr lang="en-US" dirty="0" smtClean="0"/>
              <a:t>. This is an important concept because</a:t>
            </a:r>
            <a:r>
              <a:rPr lang="en-US" baseline="0" dirty="0" smtClean="0"/>
              <a:t> a leader can not afford to assume a passive, victim’s mentality. An IT leader should take responsibility for IT initiatives and should never blame others or point fingers.</a:t>
            </a:r>
            <a:endParaRPr lang="en-US" dirty="0" smtClean="0"/>
          </a:p>
          <a:p>
            <a:pPr>
              <a:defRPr/>
            </a:pPr>
            <a:endParaRPr lang="en-US" dirty="0" smtClean="0"/>
          </a:p>
          <a:p>
            <a:pPr>
              <a:defRPr/>
            </a:pPr>
            <a:r>
              <a:rPr lang="en-US" dirty="0" smtClean="0"/>
              <a:t>Mindset</a:t>
            </a:r>
            <a:r>
              <a:rPr lang="en-US" baseline="0" dirty="0" smtClean="0"/>
              <a:t> Change Three: </a:t>
            </a:r>
            <a:r>
              <a:rPr lang="en-US" b="1" baseline="0" dirty="0" smtClean="0"/>
              <a:t>R</a:t>
            </a:r>
            <a:r>
              <a:rPr lang="en-US" b="1" dirty="0" smtClean="0"/>
              <a:t>esist the Temptation to Delve into Tactics</a:t>
            </a:r>
            <a:r>
              <a:rPr lang="en-US" dirty="0" smtClean="0"/>
              <a:t>. Many</a:t>
            </a:r>
            <a:r>
              <a:rPr lang="en-US" baseline="0" dirty="0" smtClean="0"/>
              <a:t> IT leaders are techies at heart. Most often they feel the urge to  jump in and fight fires as they arise. This should be avoided because IT leaders should focus on leadership activities. If an IT leader feels the need to jump in, that’s a warning that there is not enough focus on leadership.</a:t>
            </a:r>
            <a:endParaRPr lang="en-US" dirty="0" smtClean="0"/>
          </a:p>
          <a:p>
            <a:pPr>
              <a:defRPr/>
            </a:pPr>
            <a:endParaRPr lang="en-US" dirty="0" smtClean="0"/>
          </a:p>
          <a:p>
            <a:pPr>
              <a:defRPr/>
            </a:pPr>
            <a:r>
              <a:rPr lang="en-US" dirty="0" smtClean="0"/>
              <a:t>Mindset Change Four:</a:t>
            </a:r>
            <a:r>
              <a:rPr lang="en-US" baseline="0" dirty="0" smtClean="0"/>
              <a:t> </a:t>
            </a:r>
            <a:r>
              <a:rPr lang="en-US" b="1" dirty="0" smtClean="0"/>
              <a:t>Be Candid with Yourself and Others</a:t>
            </a:r>
            <a:r>
              <a:rPr lang="en-US" dirty="0" smtClean="0"/>
              <a:t>. The best leaders have the courage</a:t>
            </a:r>
            <a:r>
              <a:rPr lang="en-US" baseline="0" dirty="0" smtClean="0"/>
              <a:t> to be candid, particularly when it comes to conflict. An IT leader should never practice conflict avoidance. Understanding oneself is key because an IT leader should be honest and candid about their own capabilities and weaknesses.</a:t>
            </a:r>
            <a:endParaRPr lang="en-US" dirty="0" smtClean="0"/>
          </a:p>
          <a:p>
            <a:pPr>
              <a:defRPr/>
            </a:pPr>
            <a:endParaRPr lang="en-US" dirty="0" smtClean="0"/>
          </a:p>
          <a:p>
            <a:pPr>
              <a:defRPr/>
            </a:pPr>
            <a:r>
              <a:rPr lang="en-US" dirty="0" smtClean="0"/>
              <a:t>Mindset Change Five: </a:t>
            </a:r>
            <a:r>
              <a:rPr lang="en-US" b="1" dirty="0" smtClean="0"/>
              <a:t>Prepare for and Embrace Change</a:t>
            </a:r>
            <a:r>
              <a:rPr lang="en-US" dirty="0" smtClean="0"/>
              <a:t>.</a:t>
            </a:r>
            <a:r>
              <a:rPr lang="en-US" baseline="0" dirty="0" smtClean="0"/>
              <a:t> An IT profession is all about change. And if an IT leader resists change or never see it coming, it can have a truly negative impact on the company and on one’s career. When change is identified, the IT leader should use a </a:t>
            </a:r>
            <a:r>
              <a:rPr lang="en-US" b="1" baseline="0" dirty="0" smtClean="0"/>
              <a:t>SWOT</a:t>
            </a:r>
            <a:r>
              <a:rPr lang="en-US" baseline="0" dirty="0" smtClean="0"/>
              <a:t> tool. This will help the IT leader indentify the strengths, weaknesses, opportunities and threats of the change.</a:t>
            </a:r>
            <a:endParaRPr lang="en-US" dirty="0" smtClean="0"/>
          </a:p>
          <a:p>
            <a:pPr>
              <a:defRPr/>
            </a:pPr>
            <a:endParaRPr lang="en-US" dirty="0" smtClean="0"/>
          </a:p>
          <a:p>
            <a:pPr>
              <a:defRPr/>
            </a:pPr>
            <a:r>
              <a:rPr lang="en-US" dirty="0" smtClean="0"/>
              <a:t>Mindset Change</a:t>
            </a:r>
            <a:r>
              <a:rPr lang="en-US" baseline="0" dirty="0" smtClean="0"/>
              <a:t> Six: </a:t>
            </a:r>
            <a:r>
              <a:rPr lang="en-US" b="1" dirty="0" smtClean="0"/>
              <a:t>Anticipate, Understand, Respect, and Work through Complexities</a:t>
            </a:r>
            <a:r>
              <a:rPr lang="en-US" dirty="0" smtClean="0"/>
              <a:t>. The success</a:t>
            </a:r>
            <a:r>
              <a:rPr lang="en-US" baseline="0" dirty="0" smtClean="0"/>
              <a:t> of IT leaders depends on their relationships with clients, peers, and staff. Effective leaders absolutely must get out of their offices and from behind their computers and work on developing relationships. Developing a relationship strategy is advisable.</a:t>
            </a:r>
            <a:endParaRPr lang="en-US" baseline="0" dirty="0" smtClean="0">
              <a:latin typeface="Times New Roman" pitchFamily="18" charset="0"/>
              <a:cs typeface="Times New Roman" pitchFamily="18" charset="0"/>
            </a:endParaRP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30FE01E7-6C03-434A-95FA-97F31FB711EE}"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Changing</a:t>
            </a:r>
            <a:r>
              <a:rPr lang="en-US" baseline="0" dirty="0" smtClean="0">
                <a:latin typeface="Times New Roman" pitchFamily="18" charset="0"/>
                <a:cs typeface="Times New Roman" pitchFamily="18" charset="0"/>
              </a:rPr>
              <a:t> one’s mindset is one thing . Leading an IT organizational through a successful transformation is quite another.  There are five challenges or success factors that leaders need to work through when they want to reposition themselves and their organizations for success.</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The first success factor is Leadership.  IT leaders should lead by positively influencing and inspiring others.</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The second success factor is strategy. IT leaders should establish the right winning game plan for the organization.</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The third success factor is People. Always hire and professionally develop the winning team.</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The fourth success factor is Best Practices. Leverage IT best practices right-sized for your organization.</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The fifth and last success factor is Execution. IT leaders should translate the IT strategy, goals, and initiatives into specific action plans that deliver measurable results.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Leadership is a journey, not a destination. </a:t>
            </a:r>
            <a:r>
              <a:rPr lang="en-US" baseline="0" dirty="0" smtClean="0">
                <a:latin typeface="Times New Roman" pitchFamily="18" charset="0"/>
                <a:cs typeface="Times New Roman" pitchFamily="18" charset="0"/>
              </a:rPr>
              <a:t>  IT leaders must continually raise the bar so that they continuously improve themselves and their staffs.</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In order for this reality to occur, IT leaders should never turn a blind eye to changes that are clearly making them obsolete.  IT leaders should adhere and implement leadership strategies.</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We will present the top ten leadership strategies for transforming your IT team.</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Number one: Build trusting relationships;</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Number two: Be resilient and effective under pressure;</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Number three: Keep promises;</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Number four: Focus on results;</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Number five: Align with the business;</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Number six: Think strategically while balancing tactics;</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Number seven: Keep abreast of technology and business trends;</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Number eight: Effectively navigate politics and executive team dynamics;</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Number nine: Build solid client relationships and strategies:</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Number ten: Prioritize time investment to deliver optimal results. </a:t>
            </a:r>
            <a:endParaRPr lang="en-US" dirty="0" smtClean="0">
              <a:latin typeface="Times New Roman" pitchFamily="18" charset="0"/>
              <a:cs typeface="Times New Roman" pitchFamily="18" charset="0"/>
            </a:endParaRP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59A67154-01E5-4632-B24F-61700A9D21E9}"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DAF5A3-178C-497E-92D8-7FC70DAD4E89}" type="slidenum">
              <a:rPr lang="en-US" smtClean="0"/>
              <a:pPr>
                <a:defRPr/>
              </a:pPr>
              <a:t>6</a:t>
            </a:fld>
            <a:endParaRPr lang="en-US"/>
          </a:p>
        </p:txBody>
      </p:sp>
    </p:spTree>
    <p:extLst>
      <p:ext uri="{BB962C8B-B14F-4D97-AF65-F5344CB8AC3E}">
        <p14:creationId xmlns:p14="http://schemas.microsoft.com/office/powerpoint/2010/main" val="911987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We have reached the end of this lesson.  Let’s take a look at what we’ve covered.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topics that were covered include:</a:t>
            </a:r>
          </a:p>
          <a:p>
            <a:endParaRPr lang="en-US" dirty="0" smtClean="0">
              <a:latin typeface="Times New Roman" pitchFamily="18" charset="0"/>
              <a:cs typeface="Times New Roman" pitchFamily="18" charset="0"/>
            </a:endParaRPr>
          </a:p>
          <a:p>
            <a:r>
              <a:rPr lang="en-US" dirty="0" smtClean="0"/>
              <a:t>How to Make This Transition: Learn to Think Differently. Old habits</a:t>
            </a:r>
            <a:r>
              <a:rPr lang="en-US" baseline="0" dirty="0" smtClean="0"/>
              <a:t> are hard to break, therefore practicing the six mindset changes will aid in the transformation</a:t>
            </a:r>
            <a:r>
              <a:rPr lang="en-US" dirty="0" smtClean="0"/>
              <a:t>;</a:t>
            </a:r>
          </a:p>
          <a:p>
            <a:endParaRPr lang="en-US" dirty="0" smtClean="0"/>
          </a:p>
          <a:p>
            <a:r>
              <a:rPr lang="en-US" dirty="0" smtClean="0"/>
              <a:t>Then</a:t>
            </a:r>
            <a:r>
              <a:rPr lang="en-US" baseline="0" dirty="0" smtClean="0"/>
              <a:t> we covered, the </a:t>
            </a:r>
            <a:r>
              <a:rPr lang="en-US" dirty="0" smtClean="0"/>
              <a:t>Five Critical Success Factors that Enable Organizational Excellence. These</a:t>
            </a:r>
            <a:r>
              <a:rPr lang="en-US" baseline="0" dirty="0" smtClean="0"/>
              <a:t> factors are essential to work through when an IT leader desires to reposition the organization for success</a:t>
            </a:r>
            <a:r>
              <a:rPr lang="en-US" dirty="0" smtClean="0"/>
              <a:t>; </a:t>
            </a:r>
          </a:p>
          <a:p>
            <a:endParaRPr lang="en-US" dirty="0" smtClean="0"/>
          </a:p>
          <a:p>
            <a:r>
              <a:rPr lang="en-US" dirty="0" smtClean="0"/>
              <a:t>And lastly,</a:t>
            </a:r>
            <a:r>
              <a:rPr lang="en-US" baseline="0" dirty="0" smtClean="0"/>
              <a:t> we discussed, the </a:t>
            </a:r>
            <a:r>
              <a:rPr lang="en-US" dirty="0" smtClean="0"/>
              <a:t>Conclusion: High-Performance Reality. This topic addressed</a:t>
            </a:r>
            <a:r>
              <a:rPr lang="en-US" baseline="0" dirty="0" smtClean="0"/>
              <a:t> leadership strategies for transforming the IT team.</a:t>
            </a:r>
            <a:endParaRPr lang="en-US" dirty="0" smtClean="0"/>
          </a:p>
          <a:p>
            <a:endParaRPr lang="en-US" dirty="0" smtClean="0"/>
          </a:p>
          <a:p>
            <a:r>
              <a:rPr lang="en-US" dirty="0" smtClean="0"/>
              <a:t>This completes the lesson. </a:t>
            </a:r>
            <a:endParaRPr lang="en-US" dirty="0" smtClean="0">
              <a:latin typeface="Times New Roman" pitchFamily="18" charset="0"/>
              <a:cs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6"/>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ctrTitle"/>
          </p:nvPr>
        </p:nvSpPr>
        <p:spPr>
          <a:xfrm>
            <a:off x="1828800" y="4143375"/>
            <a:ext cx="7162800" cy="1190625"/>
          </a:xfrm>
        </p:spPr>
        <p:txBody>
          <a:bodyPr>
            <a:noAutofit/>
          </a:bodyPr>
          <a:lstStyle>
            <a:lvl1pPr>
              <a:defRPr sz="2800">
                <a:solidFill>
                  <a:schemeClr val="bg1"/>
                </a:solidFill>
                <a:latin typeface="Myriad Pro" pitchFamily="34"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1828800" y="5638800"/>
            <a:ext cx="7162800" cy="914400"/>
          </a:xfrm>
        </p:spPr>
        <p:txBody>
          <a:bodyPr>
            <a:normAutofit/>
          </a:bodyPr>
          <a:lstStyle>
            <a:lvl1pPr marL="0" indent="0" algn="ctr">
              <a:buNone/>
              <a:defRPr sz="24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6603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6"/>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57200" y="0"/>
            <a:ext cx="8229600" cy="838200"/>
          </a:xfrm>
        </p:spPr>
        <p:txBody>
          <a:bodyPr>
            <a:normAutofit/>
          </a:bodyPr>
          <a:lstStyle>
            <a:lvl1pPr>
              <a:defRPr sz="3600" b="0">
                <a:solidFill>
                  <a:schemeClr val="bg1"/>
                </a:solidFill>
                <a:latin typeface="Myriad Pro" pitchFamily="34" charset="0"/>
                <a:cs typeface="Arial"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8807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55A25AA5-59D4-48F0-B825-29C99791EBB0}" type="datetimeFigureOut">
              <a:rPr lang="en-US" smtClean="0"/>
              <a:pPr>
                <a:defRPr/>
              </a:pPr>
              <a:t>6/14/2012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E08D71C-0DE0-4A26-8CEC-FD3DEDE74672}" type="slidenum">
              <a:rPr lang="en-US" smtClean="0"/>
              <a:pPr>
                <a:defRPr/>
              </a:pPr>
              <a:t>‹#›</a:t>
            </a:fld>
            <a:endParaRPr lang="en-US"/>
          </a:p>
        </p:txBody>
      </p:sp>
    </p:spTree>
    <p:extLst>
      <p:ext uri="{BB962C8B-B14F-4D97-AF65-F5344CB8AC3E}">
        <p14:creationId xmlns:p14="http://schemas.microsoft.com/office/powerpoint/2010/main" val="38252500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55A25AA5-59D4-48F0-B825-29C99791EBB0}" type="datetimeFigureOut">
              <a:rPr lang="en-US"/>
              <a:pPr>
                <a:defRPr/>
              </a:pPr>
              <a:t>6/14/2012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8E08D71C-0DE0-4A26-8CEC-FD3DEDE746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xml"/><Relationship Id="rId7" Type="http://schemas.openxmlformats.org/officeDocument/2006/relationships/image" Target="../media/image3.jp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6.xml"/><Relationship Id="rId11" Type="http://schemas.openxmlformats.org/officeDocument/2006/relationships/image" Target="../media/image7.png"/><Relationship Id="rId5" Type="http://schemas.openxmlformats.org/officeDocument/2006/relationships/slideLayout" Target="../slideLayouts/slideLayout3.xml"/><Relationship Id="rId10" Type="http://schemas.openxmlformats.org/officeDocument/2006/relationships/image" Target="../media/image6.png"/><Relationship Id="rId4" Type="http://schemas.openxmlformats.org/officeDocument/2006/relationships/tags" Target="../tags/tag12.xml"/><Relationship Id="rId9"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smtClean="0"/>
              <a:t>Information Technology Capstone</a:t>
            </a:r>
            <a:br>
              <a:rPr lang="en-US" smtClean="0"/>
            </a:br>
            <a:r>
              <a:rPr lang="en-US" smtClean="0"/>
              <a:t>CIS498</a:t>
            </a:r>
            <a:endParaRPr lang="en-US" dirty="0" smtClean="0"/>
          </a:p>
        </p:txBody>
      </p:sp>
      <p:sp>
        <p:nvSpPr>
          <p:cNvPr id="4099" name="Subtitle 2"/>
          <p:cNvSpPr>
            <a:spLocks noGrp="1"/>
          </p:cNvSpPr>
          <p:nvPr>
            <p:ph type="subTitle" idx="1"/>
          </p:nvPr>
        </p:nvSpPr>
        <p:spPr/>
        <p:txBody>
          <a:bodyPr/>
          <a:lstStyle/>
          <a:p>
            <a:r>
              <a:rPr lang="en-US" smtClean="0"/>
              <a:t>Transforming Your IT Team</a:t>
            </a:r>
            <a:endParaRPr lang="en-US" dirty="0" smtClean="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Topics</a:t>
            </a:r>
          </a:p>
        </p:txBody>
      </p:sp>
      <p:sp>
        <p:nvSpPr>
          <p:cNvPr id="5123" name="Content Placeholder 2"/>
          <p:cNvSpPr>
            <a:spLocks noGrp="1"/>
          </p:cNvSpPr>
          <p:nvPr>
            <p:ph idx="1"/>
          </p:nvPr>
        </p:nvSpPr>
        <p:spPr/>
        <p:txBody>
          <a:bodyPr/>
          <a:lstStyle/>
          <a:p>
            <a:r>
              <a:rPr lang="en-US" smtClean="0"/>
              <a:t>How to Make This Transition: Learn to Think Differently</a:t>
            </a:r>
          </a:p>
          <a:p>
            <a:r>
              <a:rPr lang="en-US" smtClean="0"/>
              <a:t>Five Critical Success Factors that Enable Organizational Excellence</a:t>
            </a:r>
          </a:p>
          <a:p>
            <a:r>
              <a:rPr lang="en-US" smtClean="0"/>
              <a:t>Conclusion: High-Performance Reality</a:t>
            </a:r>
            <a:endParaRPr lang="en-US" dirty="0" smtClean="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US" dirty="0" smtClean="0"/>
              <a:t>How to Make This Transition: Learn to Think Differently</a:t>
            </a:r>
          </a:p>
        </p:txBody>
      </p:sp>
      <p:sp>
        <p:nvSpPr>
          <p:cNvPr id="6147" name="Content Placeholder 2"/>
          <p:cNvSpPr>
            <a:spLocks noGrp="1"/>
          </p:cNvSpPr>
          <p:nvPr>
            <p:ph idx="1"/>
          </p:nvPr>
        </p:nvSpPr>
        <p:spPr/>
        <p:txBody>
          <a:bodyPr/>
          <a:lstStyle/>
          <a:p>
            <a:r>
              <a:rPr lang="en-US" dirty="0" smtClean="0"/>
              <a:t>Mindset Change:</a:t>
            </a:r>
          </a:p>
          <a:p>
            <a:pPr lvl="1"/>
            <a:r>
              <a:rPr lang="en-US" dirty="0" smtClean="0"/>
              <a:t> Force Yourself to Plan and Think of the Big Picture</a:t>
            </a:r>
          </a:p>
          <a:p>
            <a:pPr lvl="1"/>
            <a:r>
              <a:rPr lang="en-US" dirty="0" smtClean="0"/>
              <a:t>Adopt a Proactive Approach</a:t>
            </a:r>
          </a:p>
          <a:p>
            <a:pPr lvl="1"/>
            <a:r>
              <a:rPr lang="en-US" dirty="0" smtClean="0"/>
              <a:t>Resist the Temptation to Delve into Tactics</a:t>
            </a:r>
          </a:p>
          <a:p>
            <a:pPr lvl="1"/>
            <a:r>
              <a:rPr lang="en-US" dirty="0" smtClean="0"/>
              <a:t>Be Candid with Yourself and Others</a:t>
            </a:r>
          </a:p>
          <a:p>
            <a:pPr lvl="1"/>
            <a:r>
              <a:rPr lang="en-US" dirty="0" smtClean="0"/>
              <a:t>Prepare for and Embrace Change</a:t>
            </a:r>
          </a:p>
          <a:p>
            <a:pPr lvl="1"/>
            <a:r>
              <a:rPr lang="en-US" dirty="0" smtClean="0"/>
              <a:t>Anticipate, Understand, Respect, and Work through Complexities</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dirty="0" smtClean="0"/>
              <a:t>Five Critical Success Factors that Enable Organizational Excellence</a:t>
            </a:r>
          </a:p>
        </p:txBody>
      </p:sp>
      <p:sp>
        <p:nvSpPr>
          <p:cNvPr id="8195" name="Content Placeholder 2"/>
          <p:cNvSpPr>
            <a:spLocks noGrp="1"/>
          </p:cNvSpPr>
          <p:nvPr>
            <p:ph idx="1"/>
          </p:nvPr>
        </p:nvSpPr>
        <p:spPr/>
        <p:txBody>
          <a:bodyPr/>
          <a:lstStyle/>
          <a:p>
            <a:r>
              <a:rPr lang="en-US" smtClean="0"/>
              <a:t>Leadership</a:t>
            </a:r>
          </a:p>
          <a:p>
            <a:r>
              <a:rPr lang="en-US" smtClean="0"/>
              <a:t>Strategy</a:t>
            </a:r>
          </a:p>
          <a:p>
            <a:r>
              <a:rPr lang="en-US" smtClean="0"/>
              <a:t>People</a:t>
            </a:r>
          </a:p>
          <a:p>
            <a:r>
              <a:rPr lang="en-US" smtClean="0"/>
              <a:t>Best Practices</a:t>
            </a:r>
          </a:p>
          <a:p>
            <a:r>
              <a:rPr lang="en-US" smtClean="0"/>
              <a:t>Execution </a:t>
            </a:r>
            <a:endParaRPr lang="en-US" dirty="0" smtClean="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Conclusion: High-Performance Reality</a:t>
            </a:r>
          </a:p>
        </p:txBody>
      </p:sp>
      <p:sp>
        <p:nvSpPr>
          <p:cNvPr id="10243" name="Content Placeholder 2"/>
          <p:cNvSpPr>
            <a:spLocks noGrp="1"/>
          </p:cNvSpPr>
          <p:nvPr>
            <p:ph idx="1"/>
          </p:nvPr>
        </p:nvSpPr>
        <p:spPr/>
        <p:txBody>
          <a:bodyPr/>
          <a:lstStyle/>
          <a:p>
            <a:r>
              <a:rPr lang="en-US" smtClean="0"/>
              <a:t>Leadership is a journey</a:t>
            </a:r>
          </a:p>
          <a:p>
            <a:r>
              <a:rPr lang="en-US" smtClean="0"/>
              <a:t>Never turn a blind eye to change</a:t>
            </a:r>
          </a:p>
          <a:p>
            <a:r>
              <a:rPr lang="en-US" smtClean="0"/>
              <a:t>Top Ten Leadership Strategies</a:t>
            </a:r>
            <a:endParaRPr lang="en-US" dirty="0" smtClean="0"/>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33" name="Title 32" hidden="1"/>
          <p:cNvSpPr>
            <a:spLocks noGrp="1"/>
          </p:cNvSpPr>
          <p:nvPr>
            <p:ph type="title"/>
          </p:nvPr>
        </p:nvSpPr>
        <p:spPr/>
        <p:txBody>
          <a:bodyPr/>
          <a:lstStyle/>
          <a:p>
            <a:r>
              <a:rPr lang="en-US" smtClean="0"/>
              <a:t>Check Your Understanding</a:t>
            </a:r>
            <a:endParaRPr lang="en-US"/>
          </a:p>
        </p:txBody>
      </p:sp>
      <p:pic>
        <p:nvPicPr>
          <p:cNvPr id="34" name="Picture 33"/>
          <p:cNvPicPr>
            <a:picLocks/>
          </p:cNvPicPr>
          <p:nvPr/>
        </p:nvPicPr>
        <p:blipFill>
          <a:blip r:embed="rId8">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36" name="Picture 35"/>
          <p:cNvPicPr>
            <a:picLocks/>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37" name="Picture 36"/>
          <p:cNvPicPr>
            <a:picLocks/>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38" name="Picture 37"/>
          <p:cNvPicPr>
            <a:picLocks/>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1979477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Summary</a:t>
            </a:r>
          </a:p>
        </p:txBody>
      </p:sp>
      <p:sp>
        <p:nvSpPr>
          <p:cNvPr id="8195" name="Rectangle 3"/>
          <p:cNvSpPr>
            <a:spLocks noGrp="1" noChangeArrowheads="1"/>
          </p:cNvSpPr>
          <p:nvPr>
            <p:ph idx="1"/>
          </p:nvPr>
        </p:nvSpPr>
        <p:spPr/>
        <p:txBody>
          <a:bodyPr/>
          <a:lstStyle/>
          <a:p>
            <a:r>
              <a:rPr lang="en-US" smtClean="0"/>
              <a:t>How to Make This Transition: Learn to Think Differently</a:t>
            </a:r>
          </a:p>
          <a:p>
            <a:r>
              <a:rPr lang="en-US" smtClean="0"/>
              <a:t>Five Critical Success Factors that Enable Organizational Excellence</a:t>
            </a:r>
          </a:p>
          <a:p>
            <a:r>
              <a:rPr lang="en-US" smtClean="0"/>
              <a:t>Conclusion: High-Performance Reality</a:t>
            </a:r>
            <a:endParaRPr lang="en-US" dirty="0" smtClean="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ESENTATION_ID" val="6080"/>
  <p:tag name="ARTICULATE_PROJECT_CHECK" val="0"/>
  <p:tag name="ARTICULATE_REFERENCE_COUNT" val="2"/>
  <p:tag name="ARTICULATE_REFERENCE_TYPE_1" val="1"/>
  <p:tag name="ARTICULATE_REFERENCE_TITLE_1" val="CIS498 Week 1 Chapter 2 Slides"/>
  <p:tag name="ARTICULATE_REFERENCE_1" val="C:\Users\Jess\Desktop\strayer\1126_summer2012\CIS498\lectures\week1\W1_C2\FINAL\CIS498_W1_C2.pptx"/>
  <p:tag name="ARTICULATE_REFERENCE_TYPE_2" val="1"/>
  <p:tag name="ARTICULATE_REFERENCE_TITLE_2" val="CIS498 Week 1 Chapter 2 Script"/>
  <p:tag name="ARTICULATE_REFERENCE_2" val="C:\Users\Jess\Desktop\strayer\1126_summer2012\CIS498\lectures\week1\W1_C2\FINAL\CIS498_W1_C2.docx"/>
  <p:tag name="PRESENTATION_PLAYLIST_COUNT" val="0"/>
  <p:tag name="PRESENTATION_PRESENTER_SLIDE_LEVEL" val="0"/>
  <p:tag name="PUBLISH_TITLE" val="CIS498_W1_C2"/>
  <p:tag name="ARTICULATE_PUBLISH_PATH" val="C:\Users\Jess\Desktop\strayer\1126_summer2012\CIS498\lectures\week1\W1_C2\FINAL"/>
  <p:tag name="ARTICULATE_LOGO" val="Strayer Template Logo_2012.png"/>
  <p:tag name="ARTICULATE_PRESENTER" val="(None selected)"/>
  <p:tag name="ARTICULATE_PRESENTER_GUID" val="9869030842"/>
  <p:tag name="ARTICULATE_LMS" val="0"/>
  <p:tag name="ARTICULATE_TEMPLATE" val="Strayer Player Template_2012"/>
  <p:tag name="ARTICULATE_TEMPLATE_GUID" val="85d51ff1-535d-4149-8349-e56ba8720736"/>
  <p:tag name="LMS_PUBLISH" val="No"/>
  <p:tag name="PRESENTER_PREVIEW_MODE" val="0"/>
  <p:tag name="PRESENTER_PREVIEW_START" val="1"/>
  <p:tag name="PLAYERLOGOHEIGHT" val="205"/>
  <p:tag name="PLAYERLOGOWIDTH" val="400"/>
  <p:tag name="LAUNCHINNEWWINDOW" val="0"/>
  <p:tag name="LASTPUBLISHED" val="C:\Users\Jess\Desktop\strayer\1126_summer2012\CIS498\lectures\week1\W1_C2\FINAL\CIS498_W1_C2\player.html"/>
  <p:tag name="ARTICULATE_PRESENTER_VERSION" val="6"/>
  <p:tag name="ARTICULATE_PROJECT_OPEN" val="1"/>
</p:tagLst>
</file>

<file path=ppt/tags/tag10.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ags/tag11.xml><?xml version="1.0" encoding="utf-8"?>
<p:tagLst xmlns:a="http://schemas.openxmlformats.org/drawingml/2006/main" xmlns:r="http://schemas.openxmlformats.org/officeDocument/2006/relationships" xmlns:p="http://schemas.openxmlformats.org/presentationml/2006/main">
  <p:tag name="ART_QM_A" val="1"/>
</p:tagLst>
</file>

<file path=ppt/tags/tag12.xml><?xml version="1.0" encoding="utf-8"?>
<p:tagLst xmlns:a="http://schemas.openxmlformats.org/drawingml/2006/main" xmlns:r="http://schemas.openxmlformats.org/officeDocument/2006/relationships" xmlns:p="http://schemas.openxmlformats.org/presentationml/2006/main">
  <p:tag name="ART_QM_B" val="1"/>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7"/>
  <p:tag name="ARTICULATE_SLIDE_GUID" val="3fddd025-9b25-406c-8cd2-2060b6e33494"/>
  <p:tag name="AUDIO_IMPORT" val="C:\Users\Jess\Desktop\strayer\1126_summer2012\CIS498\lectures\week1\audio\W1_C2\CIS498_1_2_7.mp3"/>
  <p:tag name="AUDIO_ID" val="266"/>
  <p:tag name="ELAPSEDTIME" val="44.095"/>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ss\AppData\Local\Temp\articulate\presenter\imgtemp\hzuHSwdb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ss\AppData\Local\Temp\articulate\presenter\imgtemp\9kjxU9Vv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
  <p:tag name="ARTICULATE_SLIDE_GUID" val="1d2cf125-54b6-44ad-99ee-64bff526c87c"/>
  <p:tag name="AUDIO_IMPORT" val="C:\Users\Jess\Desktop\strayer\1126_summer2012\CIS498\lectures\week1\audio\W1_C2\CIS498_1_2_1.mp3"/>
  <p:tag name="AUDIO_ID" val="298"/>
  <p:tag name="ELAPSEDTIME" val="9.091"/>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2"/>
  <p:tag name="ARTICULATE_SLIDE_GUID" val="134703e8-314f-41ce-b0dc-20d70fdbbfb6"/>
  <p:tag name="AUDIO_IMPORT" val="C:\Users\Jess\Desktop\strayer\1126_summer2012\CIS498\lectures\week1\audio\W1_C2\CIS498_1_2_2.mp3"/>
  <p:tag name="AUDIO_ID" val="260"/>
  <p:tag name="ELAPSEDTIME" val="19.044"/>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3"/>
  <p:tag name="ARTICULATE_SLIDE_GUID" val="1af66c63-b5ed-401f-bc52-a7e9490d77cb"/>
  <p:tag name="AUDIO_IMPORT" val="C:\Users\Jess\Desktop\strayer\1126_summer2012\CIS498\lectures\week1\audio\W1_C2\CIS498_1_2_3.mp3"/>
  <p:tag name="AUDIO_ID" val="276"/>
  <p:tag name="ELAPSEDTIME" val="156.004"/>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4"/>
  <p:tag name="ARTICULATE_SLIDE_GUID" val="8926da36-1412-4ede-a7e7-824092738c54"/>
  <p:tag name="AUDIO_IMPORT" val="C:\Users\Jess\Desktop\strayer\1126_summer2012\CIS498\lectures\week1\audio\W1_C2\CIS498_1_2_4.mp3"/>
  <p:tag name="AUDIO_ID" val="280"/>
  <p:tag name="ELAPSEDTIME" val="65.62"/>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5"/>
  <p:tag name="ARTICULATE_SLIDE_GUID" val="06f4574c-a183-4e2d-89e3-6a149746a9d6"/>
  <p:tag name="AUDIO_IMPORT" val="C:\Users\Jess\Desktop\strayer\1126_summer2012\CIS498\lectures\week1\audio\W1_C2\CIS498_1_2_5.mp3"/>
  <p:tag name="AUDIO_ID" val="284"/>
  <p:tag name="ELAPSEDTIME" val="72.255"/>
</p:tagLst>
</file>

<file path=ppt/tags/tag9.xml><?xml version="1.0" encoding="utf-8"?>
<p:tagLst xmlns:a="http://schemas.openxmlformats.org/drawingml/2006/main" xmlns:r="http://schemas.openxmlformats.org/officeDocument/2006/relationships" xmlns:p="http://schemas.openxmlformats.org/presentationml/2006/main">
  <p:tag name="QM_PROPERTIES_UNSET" val="1"/>
  <p:tag name="QUIZMAKER_QUIZ_FILENAME" val="C:\Users\Jess\Desktop\strayer\1126_summer2012\CIS498\lectures\week1\W1_C2\FINAL\Check Your Understanding.quiz"/>
  <p:tag name="QUIZMAKER_QUIZ_SLIDE_ID" val="300"/>
  <p:tag name="QUIZMAKER_QUIZ_FORCE_UPDATE" val="0"/>
  <p:tag name="AQP_PASS_ACTION" val="2"/>
  <p:tag name="AQP_FAIL_ACTION" val="2"/>
  <p:tag name="AQP_TRAP" val="0"/>
  <p:tag name="ARTICULATE_SLIDE_PAUSE" val="1"/>
  <p:tag name="ARTICULATE_NAV_LEVEL" val="1"/>
  <p:tag name="ARTICULATE_PLAYLIST_ID" val="-1"/>
  <p:tag name="ARTICULATE_LOCK_SLIDE" val="0"/>
  <p:tag name="OVERRIDE" val="QUIZMAKER_QUIZ_SLIDE"/>
  <p:tag name="QUIZMAKER_QUIZ_TITLE" val="Check Your Understanding"/>
  <p:tag name="AQP_PASS_SCORE" val="80"/>
  <p:tag name="QUIZMAKER_LAST_MODIFY_DATE" val="41068.6084606481"/>
  <p:tag name="ELAPSEDTIME" val="5"/>
  <p:tag name="ARTICULATE_SLIDE_NAV" val="6"/>
  <p:tag name="ARTICULATE_SLIDE_GUID" val="78159d80-d287-495e-8cff-e1dd864b78c2"/>
</p:tagLst>
</file>

<file path=ppt/theme/theme1.xml><?xml version="1.0" encoding="utf-8"?>
<a:theme xmlns:a="http://schemas.openxmlformats.org/drawingml/2006/main" name="Strayer Lecture Template_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Strayer_Theme</Template>
  <TotalTime>1963</TotalTime>
  <Words>1041</Words>
  <Application>Microsoft Office PowerPoint</Application>
  <PresentationFormat>On-screen Show (4:3)</PresentationFormat>
  <Paragraphs>115</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Strayer Lecture Template_2012</vt:lpstr>
      <vt:lpstr>Information Technology Capstone CIS498</vt:lpstr>
      <vt:lpstr>Topics</vt:lpstr>
      <vt:lpstr>How to Make This Transition: Learn to Think Differently</vt:lpstr>
      <vt:lpstr>Five Critical Success Factors that Enable Organizational Excellence</vt:lpstr>
      <vt:lpstr>Conclusion: High-Performance Reality</vt:lpstr>
      <vt:lpstr>Check Your Understanding</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 Pinsk</dc:creator>
  <cp:lastModifiedBy>Jess</cp:lastModifiedBy>
  <cp:revision>153</cp:revision>
  <dcterms:created xsi:type="dcterms:W3CDTF">2010-08-19T14:42:59Z</dcterms:created>
  <dcterms:modified xsi:type="dcterms:W3CDTF">2012-06-14T14:30:31Z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ENG215_W1_P2</vt:lpwstr>
  </property>
  <property fmtid="{D5CDD505-2E9C-101B-9397-08002B2CF9AE}" pid="4" name="ArticulateGUID">
    <vt:lpwstr>EB8F6C9D-D37C-4433-8981-874D8F1544F9</vt:lpwstr>
  </property>
  <property fmtid="{D5CDD505-2E9C-101B-9397-08002B2CF9AE}" pid="5" name="ArticulateProjectFull">
    <vt:lpwstr>C:\Users\Jess\Desktop\strayer\1126_summer2012\CIS498\lectures\week1\W1_C2\FINAL\CIS498_W1_C2.ppta</vt:lpwstr>
  </property>
</Properties>
</file>