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9"/>
  </p:notesMasterIdLst>
  <p:sldIdLst>
    <p:sldId id="298" r:id="rId2"/>
    <p:sldId id="260" r:id="rId3"/>
    <p:sldId id="276" r:id="rId4"/>
    <p:sldId id="280" r:id="rId5"/>
    <p:sldId id="299" r:id="rId6"/>
    <p:sldId id="284" r:id="rId7"/>
    <p:sldId id="266" r:id="rId8"/>
  </p:sldIdLst>
  <p:sldSz cx="9144000" cy="6858000" type="screen4x3"/>
  <p:notesSz cx="6858000" cy="9144000"/>
  <p:custDataLst>
    <p:tags r:id="rId10"/>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170" autoAdjust="0"/>
    <p:restoredTop sz="62500" autoAdjust="0"/>
  </p:normalViewPr>
  <p:slideViewPr>
    <p:cSldViewPr>
      <p:cViewPr varScale="1">
        <p:scale>
          <a:sx n="68" d="100"/>
          <a:sy n="68" d="100"/>
        </p:scale>
        <p:origin x="-27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6/14/2012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Welcome to Information Technology Capstone.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this lesson we will discuss Building a Client-Focused IT Culture.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a:p>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 following topics will be covered in this lesson:</a:t>
            </a:r>
          </a:p>
          <a:p>
            <a:endParaRPr lang="en-US" dirty="0" smtClean="0">
              <a:latin typeface="Times New Roman" pitchFamily="18" charset="0"/>
              <a:cs typeface="Times New Roman" pitchFamily="18" charset="0"/>
            </a:endParaRPr>
          </a:p>
          <a:p>
            <a:pPr lvl="0"/>
            <a:r>
              <a:rPr lang="en-US" dirty="0" smtClean="0"/>
              <a:t>Good Service;</a:t>
            </a:r>
          </a:p>
          <a:p>
            <a:pPr lvl="0"/>
            <a:endParaRPr lang="en-US" dirty="0" smtClean="0"/>
          </a:p>
          <a:p>
            <a:pPr lvl="0"/>
            <a:r>
              <a:rPr lang="en-US" dirty="0" smtClean="0"/>
              <a:t>Service Skills and Mindsets; and</a:t>
            </a:r>
          </a:p>
          <a:p>
            <a:pPr lvl="0"/>
            <a:endParaRPr lang="en-US" dirty="0" smtClean="0"/>
          </a:p>
          <a:p>
            <a:pPr lvl="0"/>
            <a:r>
              <a:rPr lang="en-US" dirty="0" smtClean="0"/>
              <a:t>Strategies for Developing a Service Mentality</a:t>
            </a:r>
          </a:p>
          <a:p>
            <a:pPr lvl="0"/>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b="1" dirty="0" smtClean="0">
                <a:latin typeface="Times New Roman" pitchFamily="18" charset="0"/>
                <a:cs typeface="Times New Roman" pitchFamily="18" charset="0"/>
              </a:rPr>
              <a:t>Good Service</a:t>
            </a:r>
            <a:r>
              <a:rPr lang="en-US" b="0" baseline="0" dirty="0" smtClean="0">
                <a:latin typeface="Times New Roman" pitchFamily="18" charset="0"/>
                <a:cs typeface="Times New Roman" pitchFamily="18" charset="0"/>
              </a:rPr>
              <a:t> at an abstract level is the sense that the people that are involved with the transaction are fully engaged with meeting the expectations you have regarding the experience they are providing.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Some characteristics of good service include: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Sincerity;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Righting wrongs instead of abdicating responsibility;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Addressing issues promptly and courteously;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Working to understand the client’s needs;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Going out of your way to resolve an issue;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Being easy to work with;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And approaching issues constructively.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Most of all, service starts with understanding and really caring about the client’s goals and concerns.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Good service is not:</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Insincere gestures; </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and it is not caving to all requests just to keep the client happy; </a:t>
            </a:r>
          </a:p>
          <a:p>
            <a:pPr>
              <a:defRPr/>
            </a:pPr>
            <a:endParaRPr lang="en-US" b="1"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smtClean="0">
                <a:latin typeface="Times New Roman" pitchFamily="18" charset="0"/>
                <a:cs typeface="Times New Roman" pitchFamily="18" charset="0"/>
              </a:rPr>
              <a:t>A </a:t>
            </a:r>
            <a:r>
              <a:rPr lang="en-US" b="1" i="1" dirty="0" smtClean="0">
                <a:latin typeface="Times New Roman" pitchFamily="18" charset="0"/>
                <a:cs typeface="Times New Roman" pitchFamily="18" charset="0"/>
              </a:rPr>
              <a:t>We</a:t>
            </a:r>
            <a:r>
              <a:rPr lang="en-US" b="1" dirty="0" smtClean="0">
                <a:latin typeface="Times New Roman" pitchFamily="18" charset="0"/>
                <a:cs typeface="Times New Roman" pitchFamily="18" charset="0"/>
              </a:rPr>
              <a:t> Mindset </a:t>
            </a:r>
            <a:r>
              <a:rPr lang="en-US" dirty="0" smtClean="0">
                <a:latin typeface="Times New Roman" pitchFamily="18" charset="0"/>
                <a:cs typeface="Times New Roman" pitchFamily="18" charset="0"/>
              </a:rPr>
              <a:t>is about d</a:t>
            </a:r>
            <a:r>
              <a:rPr lang="en-US" dirty="0" smtClean="0"/>
              <a:t>eveloping a service mentality that does not reflect</a:t>
            </a:r>
            <a:r>
              <a:rPr lang="en-US" baseline="0" dirty="0" smtClean="0"/>
              <a:t> an i</a:t>
            </a:r>
            <a:r>
              <a:rPr lang="en-US" dirty="0" smtClean="0"/>
              <a:t>ndividual effort. </a:t>
            </a:r>
            <a:r>
              <a:rPr lang="en-US" dirty="0" smtClean="0">
                <a:latin typeface="Times New Roman" pitchFamily="18" charset="0"/>
                <a:cs typeface="Times New Roman" pitchFamily="18" charset="0"/>
              </a:rPr>
              <a:t>All too</a:t>
            </a:r>
            <a:r>
              <a:rPr lang="en-US" baseline="0" dirty="0" smtClean="0">
                <a:latin typeface="Times New Roman" pitchFamily="18" charset="0"/>
                <a:cs typeface="Times New Roman" pitchFamily="18" charset="0"/>
              </a:rPr>
              <a:t> often, people in the IT department take one another for granted, treating each other as thought they don’t count as much as other coworkers. IT should be a unified group committed to delivering service to the organization.  </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Learning to Love Complaints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probably one of the most difficult mindsets to</a:t>
            </a:r>
            <a:r>
              <a:rPr lang="en-US" baseline="0" dirty="0" smtClean="0">
                <a:latin typeface="Times New Roman" pitchFamily="18" charset="0"/>
                <a:cs typeface="Times New Roman" pitchFamily="18" charset="0"/>
              </a:rPr>
              <a:t> establish; however, it is a key factor in the transformation process. Complaints should simply be seen as input or information that you otherwise wouldn’t be privy to.</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third</a:t>
            </a:r>
            <a:r>
              <a:rPr lang="en-US" baseline="0" dirty="0" smtClean="0">
                <a:latin typeface="Times New Roman" pitchFamily="18" charset="0"/>
                <a:cs typeface="Times New Roman" pitchFamily="18" charset="0"/>
              </a:rPr>
              <a:t> mindset, </a:t>
            </a:r>
            <a:r>
              <a:rPr lang="en-US" b="1" i="1" dirty="0" smtClean="0">
                <a:latin typeface="Times New Roman" pitchFamily="18" charset="0"/>
                <a:cs typeface="Times New Roman" pitchFamily="18" charset="0"/>
              </a:rPr>
              <a:t>Making Every Interaction Count</a:t>
            </a:r>
            <a:r>
              <a:rPr lang="en-US" dirty="0" smtClean="0">
                <a:latin typeface="Times New Roman" pitchFamily="18" charset="0"/>
                <a:cs typeface="Times New Roman" pitchFamily="18" charset="0"/>
              </a:rPr>
              <a:t>, focuses</a:t>
            </a:r>
            <a:r>
              <a:rPr lang="en-US" baseline="0" dirty="0" smtClean="0">
                <a:latin typeface="Times New Roman" pitchFamily="18" charset="0"/>
                <a:cs typeface="Times New Roman" pitchFamily="18" charset="0"/>
              </a:rPr>
              <a:t> on the daily interactions IT has with business clients and IT peers.  It must be recognized that every impression counts when it comes to providing good service. These impressions have been labeled </a:t>
            </a:r>
            <a:r>
              <a:rPr lang="en-US" b="1" baseline="0" dirty="0" smtClean="0">
                <a:latin typeface="Times New Roman" pitchFamily="18" charset="0"/>
                <a:cs typeface="Times New Roman" pitchFamily="18" charset="0"/>
              </a:rPr>
              <a:t>moments of truth</a:t>
            </a:r>
            <a:r>
              <a:rPr lang="en-US" b="0" baseline="0" dirty="0" smtClean="0">
                <a:latin typeface="Times New Roman" pitchFamily="18" charset="0"/>
                <a:cs typeface="Times New Roman" pitchFamily="18" charset="0"/>
              </a:rPr>
              <a:t>. These interactions leave clients with an impression of IT’s performance whether positive or negative.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FDAF5A3-178C-497E-92D8-7FC70DAD4E89}" type="slidenum">
              <a:rPr lang="en-US" smtClean="0"/>
              <a:pPr>
                <a:defRPr/>
              </a:pPr>
              <a:t>5</a:t>
            </a:fld>
            <a:endParaRPr lang="en-US"/>
          </a:p>
        </p:txBody>
      </p:sp>
    </p:spTree>
    <p:extLst>
      <p:ext uri="{BB962C8B-B14F-4D97-AF65-F5344CB8AC3E}">
        <p14:creationId xmlns:p14="http://schemas.microsoft.com/office/powerpoint/2010/main" val="80119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IT leaders who want to affect a service mentality culture talk about</a:t>
            </a:r>
            <a:r>
              <a:rPr lang="en-US" baseline="0" dirty="0" smtClean="0">
                <a:latin typeface="Times New Roman" pitchFamily="18" charset="0"/>
                <a:cs typeface="Times New Roman" pitchFamily="18" charset="0"/>
              </a:rPr>
              <a:t> the issue all the time. They </a:t>
            </a:r>
            <a:r>
              <a:rPr lang="en-US" b="1" baseline="0" dirty="0" smtClean="0">
                <a:latin typeface="Times New Roman" pitchFamily="18" charset="0"/>
                <a:cs typeface="Times New Roman" pitchFamily="18" charset="0"/>
              </a:rPr>
              <a:t>never let it go</a:t>
            </a:r>
            <a:r>
              <a:rPr lang="en-US" baseline="0" dirty="0" smtClean="0">
                <a:latin typeface="Times New Roman" pitchFamily="18" charset="0"/>
                <a:cs typeface="Times New Roman" pitchFamily="18" charset="0"/>
              </a:rPr>
              <a:t>.  At every meeting, the IT professional should convey that the client is at the center of the discussion. IT leaders also need to encourage individuals to understand what their clients are working on, what the business is doing, and what the stress points are.</a:t>
            </a:r>
            <a:endParaRPr lang="en-US" dirty="0" smtClean="0">
              <a:latin typeface="Times New Roman" pitchFamily="18" charset="0"/>
              <a:cs typeface="Times New Roman" pitchFamily="18" charset="0"/>
            </a:endParaRPr>
          </a:p>
          <a:p>
            <a:endParaRPr lang="en-US" dirty="0" smtClean="0"/>
          </a:p>
          <a:p>
            <a:r>
              <a:rPr lang="en-US" dirty="0" smtClean="0"/>
              <a:t>Clearly Define Your Service Level Offerings. For example you might define</a:t>
            </a:r>
            <a:r>
              <a:rPr lang="en-US" baseline="0" dirty="0" smtClean="0"/>
              <a:t> three levels of service.</a:t>
            </a:r>
          </a:p>
          <a:p>
            <a:endParaRPr lang="en-US" baseline="0" dirty="0" smtClean="0"/>
          </a:p>
          <a:p>
            <a:r>
              <a:rPr lang="en-US" baseline="0" dirty="0" smtClean="0"/>
              <a:t>One. Basic: Focus on quick turnaround;</a:t>
            </a:r>
          </a:p>
          <a:p>
            <a:endParaRPr lang="en-US" baseline="0" dirty="0" smtClean="0"/>
          </a:p>
          <a:p>
            <a:r>
              <a:rPr lang="en-US" baseline="0" dirty="0" smtClean="0"/>
              <a:t>Two. Enhanced: Focus on quick turnaround and client convenience;</a:t>
            </a:r>
          </a:p>
          <a:p>
            <a:endParaRPr lang="en-US" baseline="0" dirty="0" smtClean="0"/>
          </a:p>
          <a:p>
            <a:r>
              <a:rPr lang="en-US" baseline="0" dirty="0" smtClean="0"/>
              <a:t>Three. Premium: Focus on all of the preceding plus anything else that’s required, as long as the client is willing and able to pay for it.</a:t>
            </a:r>
            <a:endParaRPr lang="en-US" dirty="0" smtClean="0"/>
          </a:p>
          <a:p>
            <a:endParaRPr lang="en-US" dirty="0" smtClean="0"/>
          </a:p>
          <a:p>
            <a:r>
              <a:rPr lang="en-US" b="1" dirty="0" smtClean="0"/>
              <a:t>Engage Your Clients in the Culture Shift</a:t>
            </a:r>
            <a:r>
              <a:rPr lang="en-US" dirty="0" smtClean="0"/>
              <a:t>.</a:t>
            </a:r>
            <a:r>
              <a:rPr lang="en-US" baseline="0" dirty="0" smtClean="0"/>
              <a:t> A service strategy will only be successful if your staff sees things through the eyes of the client. Always invite the client into the process and ask for their impressions. Keeping the client engage will have them involved in the transformation.</a:t>
            </a:r>
            <a:endParaRPr lang="en-US" dirty="0" smtClean="0"/>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59A67154-01E5-4632-B24F-61700A9D21E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 have reached the end of this lesson.  Let’s take a look at what we’ve covered.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topics that were covered include:</a:t>
            </a:r>
          </a:p>
          <a:p>
            <a:endParaRPr lang="en-US" dirty="0" smtClean="0">
              <a:latin typeface="Times New Roman" pitchFamily="18" charset="0"/>
              <a:cs typeface="Times New Roman" pitchFamily="18" charset="0"/>
            </a:endParaRPr>
          </a:p>
          <a:p>
            <a:pPr lvl="0"/>
            <a:r>
              <a:rPr lang="en-US" dirty="0" smtClean="0"/>
              <a:t>Good Service which is all about</a:t>
            </a:r>
            <a:r>
              <a:rPr lang="en-US" baseline="0" dirty="0" smtClean="0"/>
              <a:t> being sincere with clients and seeing things through their eyes</a:t>
            </a:r>
            <a:r>
              <a:rPr lang="en-US" dirty="0" smtClean="0"/>
              <a:t>;</a:t>
            </a:r>
          </a:p>
          <a:p>
            <a:pPr lvl="0"/>
            <a:endParaRPr lang="en-US" dirty="0" smtClean="0"/>
          </a:p>
          <a:p>
            <a:pPr lvl="0"/>
            <a:r>
              <a:rPr lang="en-US" dirty="0" smtClean="0"/>
              <a:t>Then we discussed, Service Skills and Mindsets. </a:t>
            </a:r>
            <a:r>
              <a:rPr lang="en-US" dirty="0" smtClean="0">
                <a:latin typeface="Times New Roman" pitchFamily="18" charset="0"/>
                <a:cs typeface="Times New Roman" pitchFamily="18" charset="0"/>
              </a:rPr>
              <a:t>A We Mindset is about d</a:t>
            </a:r>
            <a:r>
              <a:rPr lang="en-US" dirty="0" smtClean="0"/>
              <a:t>eveloping a service mentality that does not reflect</a:t>
            </a:r>
            <a:r>
              <a:rPr lang="en-US" baseline="0" dirty="0" smtClean="0"/>
              <a:t> an i</a:t>
            </a:r>
            <a:r>
              <a:rPr lang="en-US" dirty="0" smtClean="0"/>
              <a:t>ndividual effort; </a:t>
            </a:r>
          </a:p>
          <a:p>
            <a:pPr lvl="0"/>
            <a:endParaRPr lang="en-US" dirty="0" smtClean="0"/>
          </a:p>
          <a:p>
            <a:r>
              <a:rPr lang="en-US" dirty="0" smtClean="0"/>
              <a:t>And</a:t>
            </a:r>
            <a:r>
              <a:rPr lang="en-US" baseline="0" dirty="0" smtClean="0"/>
              <a:t> lastly, </a:t>
            </a:r>
            <a:r>
              <a:rPr lang="en-US" dirty="0" smtClean="0"/>
              <a:t>Strategies for Developing a Service Mentality touched upon, never Letting go of client-centered discussions, clearly defining service level offerings and engaging the clients in the culture shift; </a:t>
            </a:r>
          </a:p>
          <a:p>
            <a:pPr lvl="0"/>
            <a:endParaRPr lang="en-US" dirty="0" smtClean="0"/>
          </a:p>
          <a:p>
            <a:r>
              <a:rPr lang="en-US" dirty="0" smtClean="0"/>
              <a:t>This completes the lesson. </a:t>
            </a:r>
            <a:endParaRPr lang="en-US" dirty="0" smtClean="0">
              <a:latin typeface="Times New Roman" pitchFamily="18"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5A25AA5-59D4-48F0-B825-29C99791EBB0}" type="datetimeFigureOut">
              <a:rPr lang="en-US" smtClean="0"/>
              <a:pPr>
                <a:defRPr/>
              </a:pPr>
              <a:t>6/14/2012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8D71C-0DE0-4A26-8CEC-FD3DEDE74672}" type="slidenum">
              <a:rPr lang="en-US" smtClean="0"/>
              <a:pPr>
                <a:defRPr/>
              </a:pPr>
              <a:t>‹#›</a:t>
            </a:fld>
            <a:endParaRPr lang="en-US"/>
          </a:p>
        </p:txBody>
      </p:sp>
    </p:spTree>
    <p:extLst>
      <p:ext uri="{BB962C8B-B14F-4D97-AF65-F5344CB8AC3E}">
        <p14:creationId xmlns:p14="http://schemas.microsoft.com/office/powerpoint/2010/main" val="17264685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6/14/2012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image" Target="../media/image3.jp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5.xml"/><Relationship Id="rId11" Type="http://schemas.openxmlformats.org/officeDocument/2006/relationships/image" Target="../media/image7.png"/><Relationship Id="rId5" Type="http://schemas.openxmlformats.org/officeDocument/2006/relationships/slideLayout" Target="../slideLayouts/slideLayout3.xml"/><Relationship Id="rId10" Type="http://schemas.openxmlformats.org/officeDocument/2006/relationships/image" Target="../media/image6.png"/><Relationship Id="rId4" Type="http://schemas.openxmlformats.org/officeDocument/2006/relationships/tags" Target="../tags/tag11.xml"/><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Information Technology Capstone</a:t>
            </a:r>
            <a:br>
              <a:rPr lang="en-US" smtClean="0"/>
            </a:br>
            <a:r>
              <a:rPr lang="en-US" smtClean="0"/>
              <a:t>CIS498</a:t>
            </a:r>
            <a:endParaRPr lang="en-US" dirty="0" smtClean="0"/>
          </a:p>
        </p:txBody>
      </p:sp>
      <p:sp>
        <p:nvSpPr>
          <p:cNvPr id="4099" name="Subtitle 2"/>
          <p:cNvSpPr>
            <a:spLocks noGrp="1"/>
          </p:cNvSpPr>
          <p:nvPr>
            <p:ph type="subTitle" idx="1"/>
          </p:nvPr>
        </p:nvSpPr>
        <p:spPr/>
        <p:txBody>
          <a:bodyPr/>
          <a:lstStyle/>
          <a:p>
            <a:r>
              <a:rPr lang="en-US" smtClean="0"/>
              <a:t>Building a Client-Focused IT Culture</a:t>
            </a:r>
            <a:endParaRPr lang="en-US"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Topics</a:t>
            </a:r>
          </a:p>
        </p:txBody>
      </p:sp>
      <p:sp>
        <p:nvSpPr>
          <p:cNvPr id="5123" name="Content Placeholder 2"/>
          <p:cNvSpPr>
            <a:spLocks noGrp="1"/>
          </p:cNvSpPr>
          <p:nvPr>
            <p:ph idx="1"/>
          </p:nvPr>
        </p:nvSpPr>
        <p:spPr/>
        <p:txBody>
          <a:bodyPr/>
          <a:lstStyle/>
          <a:p>
            <a:pPr lvl="0"/>
            <a:r>
              <a:rPr lang="en-US" smtClean="0"/>
              <a:t>Good Service </a:t>
            </a:r>
          </a:p>
          <a:p>
            <a:pPr lvl="0"/>
            <a:r>
              <a:rPr lang="en-US" smtClean="0"/>
              <a:t>Service Skills and Mindsets </a:t>
            </a:r>
          </a:p>
          <a:p>
            <a:pPr lvl="0"/>
            <a:r>
              <a:rPr lang="en-US" smtClean="0"/>
              <a:t>Strategies for Developing a Service Mentality</a:t>
            </a:r>
            <a:endParaRPr 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lvl="0"/>
            <a:r>
              <a:rPr lang="en-US" smtClean="0"/>
              <a:t>Good Service</a:t>
            </a:r>
            <a:endParaRPr lang="en-US" dirty="0" smtClean="0"/>
          </a:p>
        </p:txBody>
      </p:sp>
      <p:sp>
        <p:nvSpPr>
          <p:cNvPr id="6147" name="Content Placeholder 2"/>
          <p:cNvSpPr>
            <a:spLocks noGrp="1"/>
          </p:cNvSpPr>
          <p:nvPr>
            <p:ph idx="1"/>
          </p:nvPr>
        </p:nvSpPr>
        <p:spPr/>
        <p:txBody>
          <a:bodyPr/>
          <a:lstStyle/>
          <a:p>
            <a:r>
              <a:rPr lang="en-US" smtClean="0"/>
              <a:t>Definition</a:t>
            </a:r>
          </a:p>
          <a:p>
            <a:r>
              <a:rPr lang="en-US" smtClean="0"/>
              <a:t>Characteristics</a:t>
            </a:r>
          </a:p>
          <a:p>
            <a:r>
              <a:rPr lang="en-US" smtClean="0"/>
              <a:t>What Good Service is not</a:t>
            </a:r>
          </a:p>
          <a:p>
            <a:endParaRPr lang="en-US" smtClean="0"/>
          </a:p>
          <a:p>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lvl="0"/>
            <a:r>
              <a:rPr lang="en-US" smtClean="0"/>
              <a:t/>
            </a:r>
            <a:br>
              <a:rPr lang="en-US" smtClean="0"/>
            </a:br>
            <a:r>
              <a:rPr lang="en-US" smtClean="0"/>
              <a:t/>
            </a:r>
            <a:br>
              <a:rPr lang="en-US" smtClean="0"/>
            </a:br>
            <a:r>
              <a:rPr lang="en-US" smtClean="0"/>
              <a:t>Service Skills and Mindsets</a:t>
            </a:r>
            <a:br>
              <a:rPr lang="en-US" smtClean="0"/>
            </a:br>
            <a:r>
              <a:rPr lang="en-US" smtClean="0"/>
              <a:t/>
            </a:r>
            <a:br>
              <a:rPr lang="en-US" smtClean="0"/>
            </a:br>
            <a:endParaRPr lang="en-US" dirty="0" smtClean="0"/>
          </a:p>
        </p:txBody>
      </p:sp>
      <p:sp>
        <p:nvSpPr>
          <p:cNvPr id="8195" name="Content Placeholder 2"/>
          <p:cNvSpPr>
            <a:spLocks noGrp="1"/>
          </p:cNvSpPr>
          <p:nvPr>
            <p:ph idx="1"/>
          </p:nvPr>
        </p:nvSpPr>
        <p:spPr/>
        <p:txBody>
          <a:bodyPr/>
          <a:lstStyle/>
          <a:p>
            <a:r>
              <a:rPr lang="en-US" dirty="0" smtClean="0"/>
              <a:t>A </a:t>
            </a:r>
            <a:r>
              <a:rPr lang="en-US" i="1" dirty="0" smtClean="0"/>
              <a:t>We</a:t>
            </a:r>
            <a:r>
              <a:rPr lang="en-US" dirty="0" smtClean="0"/>
              <a:t> Mindset</a:t>
            </a:r>
          </a:p>
          <a:p>
            <a:r>
              <a:rPr lang="en-US" dirty="0" smtClean="0"/>
              <a:t>Learning to Love Complaints</a:t>
            </a:r>
          </a:p>
          <a:p>
            <a:r>
              <a:rPr lang="en-US" dirty="0" smtClean="0"/>
              <a:t>Making Every Interaction Count</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3" name="Title 32" hidden="1"/>
          <p:cNvSpPr>
            <a:spLocks noGrp="1"/>
          </p:cNvSpPr>
          <p:nvPr>
            <p:ph type="title"/>
          </p:nvPr>
        </p:nvSpPr>
        <p:spPr/>
        <p:txBody>
          <a:bodyPr/>
          <a:lstStyle/>
          <a:p>
            <a:r>
              <a:rPr lang="en-US" smtClean="0"/>
              <a:t>Check Your Understanding</a:t>
            </a:r>
            <a:endParaRPr lang="en-US"/>
          </a:p>
        </p:txBody>
      </p:sp>
      <p:pic>
        <p:nvPicPr>
          <p:cNvPr id="34" name="Picture 33"/>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6" name="Picture 35"/>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7" name="Picture 36"/>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8" name="Picture 37"/>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771932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dirty="0" smtClean="0"/>
              <a:t>Strategies for Developing a Service Mentality</a:t>
            </a:r>
          </a:p>
        </p:txBody>
      </p:sp>
      <p:sp>
        <p:nvSpPr>
          <p:cNvPr id="10243" name="Content Placeholder 2"/>
          <p:cNvSpPr>
            <a:spLocks noGrp="1"/>
          </p:cNvSpPr>
          <p:nvPr>
            <p:ph idx="1"/>
          </p:nvPr>
        </p:nvSpPr>
        <p:spPr/>
        <p:txBody>
          <a:bodyPr/>
          <a:lstStyle/>
          <a:p>
            <a:r>
              <a:rPr lang="en-US" dirty="0" smtClean="0"/>
              <a:t>Never Let it Go</a:t>
            </a:r>
          </a:p>
          <a:p>
            <a:r>
              <a:rPr lang="en-US" dirty="0" smtClean="0"/>
              <a:t>Clearly Define Your Service Level Offerings</a:t>
            </a:r>
          </a:p>
          <a:p>
            <a:r>
              <a:rPr lang="en-US" dirty="0" smtClean="0"/>
              <a:t>Engage Your Clients in the Culture Shift</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Summary</a:t>
            </a:r>
          </a:p>
        </p:txBody>
      </p:sp>
      <p:sp>
        <p:nvSpPr>
          <p:cNvPr id="8195" name="Rectangle 3"/>
          <p:cNvSpPr>
            <a:spLocks noGrp="1" noChangeArrowheads="1"/>
          </p:cNvSpPr>
          <p:nvPr>
            <p:ph idx="1"/>
          </p:nvPr>
        </p:nvSpPr>
        <p:spPr/>
        <p:txBody>
          <a:bodyPr/>
          <a:lstStyle/>
          <a:p>
            <a:pPr lvl="0"/>
            <a:r>
              <a:rPr lang="en-US" smtClean="0"/>
              <a:t>Good Service</a:t>
            </a:r>
          </a:p>
          <a:p>
            <a:pPr lvl="0"/>
            <a:r>
              <a:rPr lang="en-US" smtClean="0"/>
              <a:t>Service Skills and Mindsets</a:t>
            </a:r>
          </a:p>
          <a:p>
            <a:pPr lvl="0"/>
            <a:r>
              <a:rPr lang="en-US" smtClean="0"/>
              <a:t>Strategies for Developing a Service Mentality</a:t>
            </a:r>
            <a:endParaRPr 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COUNT" val="2"/>
  <p:tag name="ARTICULATE_REFERENCE_TYPE_1" val="1"/>
  <p:tag name="ARTICULATE_REFERENCE_TITLE_1" val="CIS498 Week 1 Chapter 3 Slides"/>
  <p:tag name="ARTICULATE_REFERENCE_1" val="C:\Users\Jess\Desktop\strayer\1126_summer2012\CIS498\lectures\week1\W1_C3\FINAL\CIS498_W1_C3.pptx"/>
  <p:tag name="ARTICULATE_REFERENCE_TYPE_2" val="1"/>
  <p:tag name="ARTICULATE_REFERENCE_TITLE_2" val="CIS498 Week 1 Chapter 3 Script"/>
  <p:tag name="ARTICULATE_REFERENCE_2" val="C:\Users\Jess\Desktop\strayer\1126_summer2012\CIS498\lectures\week1\W1_C3\FINAL\CIS498_W1_C3.docx"/>
  <p:tag name="ARTICULATE_PRESENTATION_ID" val="6080"/>
  <p:tag name="PRESENTATION_PLAYLIST_COUNT" val="0"/>
  <p:tag name="PRESENTATION_PRESENTER_SLIDE_LEVEL" val="0"/>
  <p:tag name="PUBLISH_TITLE" val="CIS498_W1_C3"/>
  <p:tag name="ARTICULATE_PUBLISH_PATH" val="C:\Users\Jess\Desktop\strayer\1126_summer2012\CIS498\lectures\week1\W1_C3\FINAL"/>
  <p:tag name="ARTICULATE_LOGO" val="Strayer Template Logo_2012.png"/>
  <p:tag name="ARTICULATE_PRESENTER" val="(None selected)"/>
  <p:tag name="ARTICULATE_PRESENTER_GUID" val="9869030842"/>
  <p:tag name="ARTICULATE_LMS" val="0"/>
  <p:tag name="ARTICULATE_TEMPLATE_GUID" val="85d51ff1-535d-4149-8349-e56ba8720736"/>
  <p:tag name="LAUNCHINNEWWINDOW" val="0"/>
  <p:tag name="LASTPUBLISHED" val="C:\Users\Jess\Desktop\strayer\1126_summer2012\CIS498\lectures\week1\W1_C3\FINAL\CIS498_W1_C3\player.html"/>
  <p:tag name="ARTICULATE_PRESENTER_VERSION" val="6"/>
  <p:tag name="ARTICULATE_PROJECT_OPEN" val="1"/>
  <p:tag name="LMS_PUBLISH" val="No"/>
  <p:tag name="ARTICULATE_TEMPLATE" val="Strayer Player Template_2012"/>
  <p:tag name="PLAYERLOGOHEIGHT" val="205"/>
  <p:tag name="PLAYERLOGOWIDTH" val="400"/>
  <p:tag name="PRESENTER_PREVIEW_START" val="1"/>
  <p:tag name="PRESENTER_PREVIEW_MODE" val="0"/>
</p:tagLst>
</file>

<file path=ppt/tags/tag10.xml><?xml version="1.0" encoding="utf-8"?>
<p:tagLst xmlns:a="http://schemas.openxmlformats.org/drawingml/2006/main" xmlns:r="http://schemas.openxmlformats.org/officeDocument/2006/relationships" xmlns:p="http://schemas.openxmlformats.org/presentationml/2006/main">
  <p:tag name="ART_QM_A" val="1"/>
</p:tagLst>
</file>

<file path=ppt/tags/tag11.xml><?xml version="1.0" encoding="utf-8"?>
<p:tagLst xmlns:a="http://schemas.openxmlformats.org/drawingml/2006/main" xmlns:r="http://schemas.openxmlformats.org/officeDocument/2006/relationships" xmlns:p="http://schemas.openxmlformats.org/presentationml/2006/main">
  <p:tag name="ART_QM_B" val="1"/>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18ea423-2e42-4e4d-9182-bc73baea7df3"/>
  <p:tag name="AUDIO_IMPORT" val="C:\Users\Jess\Desktop\strayer\1126_summer2012\CIS498\lectures\week1\audio\W1_C3\CIS498_1_3_6.mp3"/>
  <p:tag name="AUDIO_ID" val="284"/>
  <p:tag name="ELAPSEDTIME" val="69.068"/>
  <p:tag name="ARTICULATE_SLIDE_NAV" val="6"/>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6edacd2c-fcaa-4f20-920e-a0db065a3a17"/>
  <p:tag name="AUDIO_IMPORT" val="C:\Users\Jess\Desktop\strayer\1126_summer2012\CIS498\lectures\week1\audio\W1_C3\CIS498_1_3_7.mp3"/>
  <p:tag name="AUDIO_ID" val="266"/>
  <p:tag name="ELAPSEDTIME" val="39.68"/>
  <p:tag name="ARTICULATE_SLIDE_NAV" val="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KaGFwrKg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VzcvCkB7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58020176-551f-429f-a4ba-ccc2db23ab80"/>
  <p:tag name="AUDIO_IMPORT" val="C:\Users\Jess\Desktop\strayer\1126_summer2012\CIS498\lectures\week1\audio\W1_C3\CIS498_1_3_1.mp3"/>
  <p:tag name="AUDIO_ID" val="298"/>
  <p:tag name="ELAPSEDTIME" val="9.039"/>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a45d8cab-4e36-465d-a41b-29d2b2379fed"/>
  <p:tag name="AUDIO_IMPORT" val="C:\Users\Jess\Desktop\strayer\1126_summer2012\CIS498\lectures\week1\audio\W1_C3\CIS498_1_3_2.mp3"/>
  <p:tag name="AUDIO_ID" val="260"/>
  <p:tag name="ELAPSEDTIME" val="11.625"/>
  <p:tag name="ARTICULATE_SLIDE_NAV" val="2"/>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a975d1ff-c5be-4d32-bb41-9b5b1f5eb3b3"/>
  <p:tag name="AUDIO_IMPORT" val="C:\Users\Jess\Desktop\strayer\1126_summer2012\CIS498\lectures\week1\audio\W1_C3\CIS498_1_3_3.mp3"/>
  <p:tag name="AUDIO_ID" val="276"/>
  <p:tag name="ELAPSEDTIME" val="50.286"/>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20be5775-7ffa-493c-9762-c7ebf1f4bad8"/>
  <p:tag name="AUDIO_IMPORT" val="C:\Users\Jess\Desktop\strayer\1126_summer2012\CIS498\lectures\week1\audio\W1_C3\CIS498_1_3_4.mp3"/>
  <p:tag name="AUDIO_ID" val="280"/>
  <p:tag name="ELAPSEDTIME" val="67.684"/>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QM_PROPERTIES_UNSET" val="1"/>
  <p:tag name="QUIZMAKER_QUIZ_FILENAME" val="C:\Users\Jess\Desktop\strayer\1126_summer2012\CIS498\lectures\week1\W1_C3\FINAL\Check Your Understanding.quiz"/>
  <p:tag name="QUIZMAKER_QUIZ_SLIDE_ID" val="299"/>
  <p:tag name="QUIZMAKER_QUIZ_FORCE_UPDATE" val="0"/>
  <p:tag name="AQP_PASS_ACTION" val="2"/>
  <p:tag name="AQP_FAIL_ACTION" val="2"/>
  <p:tag name="AQP_TRAP" val="0"/>
  <p:tag name="ARTICULATE_SLIDE_PAUSE" val="1"/>
  <p:tag name="ARTICULATE_NAV_LEVEL" val="1"/>
  <p:tag name="ARTICULATE_PLAYLIST_ID" val="-1"/>
  <p:tag name="ARTICULATE_LOCK_SLIDE" val="0"/>
  <p:tag name="OVERRIDE" val="QUIZMAKER_QUIZ_SLIDE"/>
  <p:tag name="QUIZMAKER_QUIZ_TITLE" val="Check Your Understanding"/>
  <p:tag name="AQP_PASS_SCORE" val="80"/>
  <p:tag name="QUIZMAKER_LAST_MODIFY_DATE" val="41068.6857291667"/>
  <p:tag name="ELAPSEDTIME" val="5"/>
  <p:tag name="ARTICULATE_SLIDE_GUID" val="09d49027-9772-43c1-b5ba-852ab64530ed"/>
  <p:tag name="ARTICULATE_SLIDE_NAV" val="5"/>
</p:tagLst>
</file>

<file path=ppt/tags/tag9.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1836</TotalTime>
  <Words>735</Words>
  <Application>Microsoft Office PowerPoint</Application>
  <PresentationFormat>On-screen Show (4:3)</PresentationFormat>
  <Paragraphs>101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Strayer Lecture Template_2012</vt:lpstr>
      <vt:lpstr>Information Technology Capstone CIS498</vt:lpstr>
      <vt:lpstr>Topics</vt:lpstr>
      <vt:lpstr>Good Service</vt:lpstr>
      <vt:lpstr>  Service Skills and Mindsets  </vt:lpstr>
      <vt:lpstr>Check Your Understanding</vt:lpstr>
      <vt:lpstr>Strategies for Developing a Service Mentality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158</cp:revision>
  <dcterms:created xsi:type="dcterms:W3CDTF">2010-08-19T14:42:59Z</dcterms:created>
  <dcterms:modified xsi:type="dcterms:W3CDTF">2012-06-14T14:36:22Z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BBEB98F3-29CF-4AFC-8157-3FA84F02821B</vt:lpwstr>
  </property>
  <property fmtid="{D5CDD505-2E9C-101B-9397-08002B2CF9AE}" pid="5" name="ArticulateProjectFull">
    <vt:lpwstr>C:\Users\Jess\Desktop\strayer\1126_summer2012\CIS498\lectures\week1\W1_C3\FINAL\CIS498_W1_C3.ppta</vt:lpwstr>
  </property>
</Properties>
</file>