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1"/>
  </p:notesMasterIdLst>
  <p:sldIdLst>
    <p:sldId id="298" r:id="rId2"/>
    <p:sldId id="260" r:id="rId3"/>
    <p:sldId id="276" r:id="rId4"/>
    <p:sldId id="280" r:id="rId5"/>
    <p:sldId id="300" r:id="rId6"/>
    <p:sldId id="284" r:id="rId7"/>
    <p:sldId id="292" r:id="rId8"/>
    <p:sldId id="299" r:id="rId9"/>
    <p:sldId id="266" r:id="rId10"/>
  </p:sldIdLst>
  <p:sldSz cx="9144000" cy="6858000" type="screen4x3"/>
  <p:notesSz cx="6858000" cy="9144000"/>
  <p:custDataLst>
    <p:tags r:id="rId12"/>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170" autoAdjust="0"/>
    <p:restoredTop sz="62500" autoAdjust="0"/>
  </p:normalViewPr>
  <p:slideViewPr>
    <p:cSldViewPr>
      <p:cViewPr varScale="1">
        <p:scale>
          <a:sx n="62" d="100"/>
          <a:sy n="62" d="100"/>
        </p:scale>
        <p:origin x="-96"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B0B8871-C183-4E94-9AE9-EA1678593A05}" type="datetimeFigureOut">
              <a:rPr lang="en-US"/>
              <a:pPr>
                <a:defRPr/>
              </a:pPr>
              <a:t>6/22/2012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FDAF5A3-178C-497E-92D8-7FC70DAD4E89}" type="slidenum">
              <a:rPr lang="en-US"/>
              <a:pPr>
                <a:defRPr/>
              </a:pPr>
              <a:t>‹#›</a:t>
            </a:fld>
            <a:endParaRPr lang="en-US"/>
          </a:p>
        </p:txBody>
      </p:sp>
    </p:spTree>
    <p:extLst>
      <p:ext uri="{BB962C8B-B14F-4D97-AF65-F5344CB8AC3E}">
        <p14:creationId xmlns:p14="http://schemas.microsoft.com/office/powerpoint/2010/main" val="82160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Welcome to Information Technology Capstone.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this lesson we will discuss </a:t>
            </a:r>
            <a:r>
              <a:rPr lang="en-US" dirty="0" smtClean="0">
                <a:latin typeface="Times New Roman" pitchFamily="18" charset="0"/>
                <a:cs typeface="Times New Roman" pitchFamily="18" charset="0"/>
              </a:rPr>
              <a:t>Evolving into the Role of Consultant.</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r>
              <a:rPr lang="en-US" dirty="0" smtClean="0">
                <a:latin typeface="Times New Roman" pitchFamily="18" charset="0"/>
                <a:cs typeface="Times New Roman" pitchFamily="18" charset="0"/>
              </a:rPr>
              <a:t>.</a:t>
            </a:r>
            <a:endParaRPr lang="en-US" dirty="0" smtClean="0"/>
          </a:p>
        </p:txBody>
      </p:sp>
      <p:sp>
        <p:nvSpPr>
          <p:cNvPr id="4" name="Slide Number Placeholder 3"/>
          <p:cNvSpPr>
            <a:spLocks noGrp="1"/>
          </p:cNvSpPr>
          <p:nvPr>
            <p:ph type="sldNum" sz="quarter" idx="5"/>
          </p:nvPr>
        </p:nvSpPr>
        <p:spPr/>
        <p:txBody>
          <a:bodyPr/>
          <a:lstStyle/>
          <a:p>
            <a:pPr>
              <a:defRPr/>
            </a:pPr>
            <a:fld id="{73070342-2A53-476D-9BDA-0790F2871046}"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The following topics will be covered in this lesson:</a:t>
            </a:r>
          </a:p>
          <a:p>
            <a:endParaRPr lang="en-US" dirty="0" smtClean="0">
              <a:latin typeface="Times New Roman" pitchFamily="18" charset="0"/>
              <a:cs typeface="Times New Roman" pitchFamily="18" charset="0"/>
            </a:endParaRPr>
          </a:p>
          <a:p>
            <a:r>
              <a:rPr lang="en-US" dirty="0" smtClean="0"/>
              <a:t>A Consultant’s Role;</a:t>
            </a:r>
          </a:p>
          <a:p>
            <a:endParaRPr lang="en-US" dirty="0" smtClean="0"/>
          </a:p>
          <a:p>
            <a:r>
              <a:rPr lang="en-US" dirty="0" smtClean="0"/>
              <a:t>The Reasons to become More Consultative;</a:t>
            </a:r>
          </a:p>
          <a:p>
            <a:endParaRPr lang="en-US" dirty="0" smtClean="0"/>
          </a:p>
          <a:p>
            <a:r>
              <a:rPr lang="en-US" dirty="0" smtClean="0"/>
              <a:t>Learning to Change Hats: The Four Roles of IT;</a:t>
            </a:r>
          </a:p>
          <a:p>
            <a:endParaRPr lang="en-US" dirty="0" smtClean="0"/>
          </a:p>
          <a:p>
            <a:r>
              <a:rPr lang="en-US" dirty="0" smtClean="0"/>
              <a:t>How to Become a Consultant; and</a:t>
            </a:r>
          </a:p>
          <a:p>
            <a:endParaRPr lang="en-US" dirty="0" smtClean="0"/>
          </a:p>
          <a:p>
            <a:r>
              <a:rPr lang="en-US" dirty="0" smtClean="0"/>
              <a:t>The Difficulties of Becoming a Consultant.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The</a:t>
            </a:r>
            <a:r>
              <a:rPr lang="en-US" baseline="0" dirty="0" smtClean="0">
                <a:latin typeface="Times New Roman" pitchFamily="18" charset="0"/>
                <a:cs typeface="Times New Roman" pitchFamily="18" charset="0"/>
              </a:rPr>
              <a:t> </a:t>
            </a:r>
            <a:r>
              <a:rPr lang="en-US" baseline="0" dirty="0" smtClean="0">
                <a:latin typeface="Times New Roman" pitchFamily="18" charset="0"/>
                <a:cs typeface="Times New Roman" pitchFamily="18" charset="0"/>
              </a:rPr>
              <a:t>word consultant is often associated with a negative stereotype of external consultants; however, everyone in the IT organization from the CIO down to the entry-level staff members should embrace the role of a consultant.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Trust must be developed between IT professional and client.  In order for this to be accomplished, IT leaders must develop a whole new mindset, as well as a set of skills to help clients define what they really need.</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Here, generally, are the characteristics that clients expect to see in a consultant:</a:t>
            </a:r>
          </a:p>
          <a:p>
            <a:pPr marL="0" indent="0">
              <a:buNone/>
              <a:defRPr/>
            </a:pPr>
            <a:endParaRPr lang="en-US" baseline="0" dirty="0" smtClean="0">
              <a:latin typeface="Times New Roman" pitchFamily="18" charset="0"/>
              <a:cs typeface="Times New Roman" pitchFamily="18" charset="0"/>
            </a:endParaRPr>
          </a:p>
          <a:p>
            <a:pPr marL="0" indent="0">
              <a:buNone/>
              <a:defRPr/>
            </a:pPr>
            <a:r>
              <a:rPr lang="en-US" baseline="0" dirty="0" smtClean="0">
                <a:latin typeface="Times New Roman" pitchFamily="18" charset="0"/>
                <a:cs typeface="Times New Roman" pitchFamily="18" charset="0"/>
              </a:rPr>
              <a:t>One, confidence </a:t>
            </a:r>
            <a:r>
              <a:rPr lang="en-US" baseline="0" dirty="0" smtClean="0">
                <a:latin typeface="Times New Roman" pitchFamily="18" charset="0"/>
                <a:cs typeface="Times New Roman" pitchFamily="18" charset="0"/>
              </a:rPr>
              <a:t>in her own capabilities without arrogance;</a:t>
            </a:r>
          </a:p>
          <a:p>
            <a:pPr marL="0" indent="0">
              <a:buNone/>
              <a:defRPr/>
            </a:pPr>
            <a:endParaRPr lang="en-US" baseline="0" dirty="0" smtClean="0">
              <a:latin typeface="Times New Roman" pitchFamily="18" charset="0"/>
              <a:cs typeface="Times New Roman" pitchFamily="18" charset="0"/>
            </a:endParaRPr>
          </a:p>
          <a:p>
            <a:pPr marL="0" indent="0">
              <a:buNone/>
              <a:defRPr/>
            </a:pPr>
            <a:r>
              <a:rPr lang="en-US" baseline="0" dirty="0" smtClean="0">
                <a:latin typeface="Times New Roman" pitchFamily="18" charset="0"/>
                <a:cs typeface="Times New Roman" pitchFamily="18" charset="0"/>
              </a:rPr>
              <a:t>Two, enthusiasm </a:t>
            </a:r>
            <a:r>
              <a:rPr lang="en-US" baseline="0" dirty="0" smtClean="0">
                <a:latin typeface="Times New Roman" pitchFamily="18" charset="0"/>
                <a:cs typeface="Times New Roman" pitchFamily="18" charset="0"/>
              </a:rPr>
              <a:t>and complete engagement during the project;</a:t>
            </a:r>
          </a:p>
          <a:p>
            <a:pPr marL="0" indent="0">
              <a:buNone/>
              <a:defRPr/>
            </a:pPr>
            <a:endParaRPr lang="en-US" baseline="0" dirty="0" smtClean="0">
              <a:latin typeface="Times New Roman" pitchFamily="18" charset="0"/>
              <a:cs typeface="Times New Roman" pitchFamily="18" charset="0"/>
            </a:endParaRPr>
          </a:p>
          <a:p>
            <a:pPr marL="0" indent="0">
              <a:buNone/>
              <a:defRPr/>
            </a:pPr>
            <a:r>
              <a:rPr lang="en-US" baseline="0" dirty="0" smtClean="0">
                <a:latin typeface="Times New Roman" pitchFamily="18" charset="0"/>
                <a:cs typeface="Times New Roman" pitchFamily="18" charset="0"/>
              </a:rPr>
              <a:t>Three, accessibility </a:t>
            </a:r>
            <a:r>
              <a:rPr lang="en-US" baseline="0" dirty="0" smtClean="0">
                <a:latin typeface="Times New Roman" pitchFamily="18" charset="0"/>
                <a:cs typeface="Times New Roman" pitchFamily="18" charset="0"/>
              </a:rPr>
              <a:t>and responsiveness;</a:t>
            </a:r>
          </a:p>
          <a:p>
            <a:pPr marL="0" indent="0">
              <a:buNone/>
              <a:defRPr/>
            </a:pPr>
            <a:endParaRPr lang="en-US" baseline="0" dirty="0" smtClean="0">
              <a:latin typeface="Times New Roman" pitchFamily="18" charset="0"/>
              <a:cs typeface="Times New Roman" pitchFamily="18" charset="0"/>
            </a:endParaRPr>
          </a:p>
          <a:p>
            <a:pPr marL="0" indent="0">
              <a:buNone/>
              <a:defRPr/>
            </a:pPr>
            <a:r>
              <a:rPr lang="en-US" baseline="0" dirty="0" smtClean="0">
                <a:latin typeface="Times New Roman" pitchFamily="18" charset="0"/>
                <a:cs typeface="Times New Roman" pitchFamily="18" charset="0"/>
              </a:rPr>
              <a:t>Four, knowledge </a:t>
            </a:r>
            <a:r>
              <a:rPr lang="en-US" baseline="0" dirty="0" smtClean="0">
                <a:latin typeface="Times New Roman" pitchFamily="18" charset="0"/>
                <a:cs typeface="Times New Roman" pitchFamily="18" charset="0"/>
              </a:rPr>
              <a:t>about the client’s line of business and a willingness to learn more;</a:t>
            </a:r>
          </a:p>
          <a:p>
            <a:pPr marL="0" indent="0">
              <a:buNone/>
              <a:defRPr/>
            </a:pPr>
            <a:endParaRPr lang="en-US" baseline="0" dirty="0" smtClean="0">
              <a:latin typeface="Times New Roman" pitchFamily="18" charset="0"/>
              <a:cs typeface="Times New Roman" pitchFamily="18" charset="0"/>
            </a:endParaRPr>
          </a:p>
          <a:p>
            <a:pPr marL="0" indent="0">
              <a:buNone/>
              <a:defRPr/>
            </a:pPr>
            <a:r>
              <a:rPr lang="en-US" baseline="0" dirty="0" smtClean="0">
                <a:latin typeface="Times New Roman" pitchFamily="18" charset="0"/>
                <a:cs typeface="Times New Roman" pitchFamily="18" charset="0"/>
              </a:rPr>
              <a:t>And Five, dedication </a:t>
            </a:r>
            <a:r>
              <a:rPr lang="en-US" baseline="0" dirty="0" smtClean="0">
                <a:latin typeface="Times New Roman" pitchFamily="18" charset="0"/>
                <a:cs typeface="Times New Roman" pitchFamily="18" charset="0"/>
              </a:rPr>
              <a:t>to the client’s best interests.</a:t>
            </a:r>
          </a:p>
          <a:p>
            <a:pPr marL="228600" indent="-228600">
              <a:buAutoNum type="arabicPeriod"/>
              <a:defRPr/>
            </a:pPr>
            <a:endParaRPr lang="en-US" baseline="0"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30FE01E7-6C03-434A-95FA-97F31FB711EE}"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There</a:t>
            </a:r>
            <a:r>
              <a:rPr lang="en-US" baseline="0" dirty="0" smtClean="0">
                <a:latin typeface="Times New Roman" pitchFamily="18" charset="0"/>
                <a:cs typeface="Times New Roman" pitchFamily="18" charset="0"/>
              </a:rPr>
              <a:t> are several reasons why an IT professional needs to become more consultative.</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First, as a good consultant, you need to </a:t>
            </a:r>
            <a:r>
              <a:rPr lang="en-US" b="1" baseline="0" dirty="0" smtClean="0">
                <a:latin typeface="Times New Roman" pitchFamily="18" charset="0"/>
                <a:cs typeface="Times New Roman" pitchFamily="18" charset="0"/>
              </a:rPr>
              <a:t>bring value to the table</a:t>
            </a:r>
            <a:r>
              <a:rPr lang="en-US" baseline="0" dirty="0" smtClean="0">
                <a:latin typeface="Times New Roman" pitchFamily="18" charset="0"/>
                <a:cs typeface="Times New Roman" pitchFamily="18" charset="0"/>
              </a:rPr>
              <a:t>.  In other words, you must bring a technological perspective in respect to the business and you should have the human interaction skills so that people will actually be able to hear what you have to say.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Second, information</a:t>
            </a:r>
            <a:r>
              <a:rPr lang="en-US" baseline="0" dirty="0" smtClean="0">
                <a:latin typeface="Times New Roman" pitchFamily="18" charset="0"/>
                <a:cs typeface="Times New Roman" pitchFamily="18" charset="0"/>
              </a:rPr>
              <a:t> technology has become so intertwined with </a:t>
            </a:r>
            <a:r>
              <a:rPr lang="en-US" b="1" baseline="0" dirty="0" smtClean="0">
                <a:latin typeface="Times New Roman" pitchFamily="18" charset="0"/>
                <a:cs typeface="Times New Roman" pitchFamily="18" charset="0"/>
              </a:rPr>
              <a:t>business strategy </a:t>
            </a:r>
            <a:r>
              <a:rPr lang="en-US" baseline="0" dirty="0" smtClean="0">
                <a:latin typeface="Times New Roman" pitchFamily="18" charset="0"/>
                <a:cs typeface="Times New Roman" pitchFamily="18" charset="0"/>
              </a:rPr>
              <a:t>that one shouldn’t be pursued without the other.  IT professionals should be more concerned with the application of technology to business initiatives then the technology itself.</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Lastly, </a:t>
            </a:r>
            <a:r>
              <a:rPr lang="en-US" b="1" baseline="0" dirty="0" smtClean="0">
                <a:latin typeface="Times New Roman" pitchFamily="18" charset="0"/>
                <a:cs typeface="Times New Roman" pitchFamily="18" charset="0"/>
              </a:rPr>
              <a:t>competition </a:t>
            </a:r>
            <a:r>
              <a:rPr lang="en-US" baseline="0" dirty="0" smtClean="0">
                <a:latin typeface="Times New Roman" pitchFamily="18" charset="0"/>
                <a:cs typeface="Times New Roman" pitchFamily="18" charset="0"/>
              </a:rPr>
              <a:t>has never been hotter for IT, particularly as lower-cost offshore options are becoming a more familiar and often-used choice for low-level coding and routine testing and increasingly even more strategic projects.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a:t>
            </a:r>
            <a:r>
              <a:rPr lang="en-US" dirty="0" smtClean="0">
                <a:latin typeface="Times New Roman" pitchFamily="18" charset="0"/>
                <a:cs typeface="Times New Roman" pitchFamily="18" charset="0"/>
              </a:rPr>
              <a:t>slide.</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In a workshop, there are four different consulting roles. All of them have intrinsic value when</a:t>
            </a:r>
            <a:r>
              <a:rPr lang="en-US" baseline="0" dirty="0" smtClean="0">
                <a:latin typeface="Times New Roman" pitchFamily="18" charset="0"/>
                <a:cs typeface="Times New Roman" pitchFamily="18" charset="0"/>
              </a:rPr>
              <a:t> used at the right time.</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First, there</a:t>
            </a:r>
            <a:r>
              <a:rPr lang="en-US" baseline="0" dirty="0" smtClean="0">
                <a:latin typeface="Times New Roman" pitchFamily="18" charset="0"/>
                <a:cs typeface="Times New Roman" pitchFamily="18" charset="0"/>
              </a:rPr>
              <a:t> is the </a:t>
            </a:r>
            <a:r>
              <a:rPr lang="en-US" b="1" baseline="0" dirty="0" smtClean="0">
                <a:latin typeface="Times New Roman" pitchFamily="18" charset="0"/>
                <a:cs typeface="Times New Roman" pitchFamily="18" charset="0"/>
              </a:rPr>
              <a:t>t</a:t>
            </a:r>
            <a:r>
              <a:rPr lang="en-US" b="1" dirty="0" smtClean="0"/>
              <a:t>echnical wizard </a:t>
            </a:r>
            <a:r>
              <a:rPr lang="en-US" dirty="0" smtClean="0"/>
              <a:t>who is considered</a:t>
            </a:r>
            <a:r>
              <a:rPr lang="en-US" baseline="0" dirty="0" smtClean="0"/>
              <a:t> the hero role. Wizards normally descend upon a problem and save the day.</a:t>
            </a:r>
            <a:endParaRPr lang="en-US" dirty="0" smtClean="0"/>
          </a:p>
          <a:p>
            <a:endParaRPr lang="en-US" dirty="0" smtClean="0"/>
          </a:p>
          <a:p>
            <a:r>
              <a:rPr lang="en-US" dirty="0" smtClean="0"/>
              <a:t>Second</a:t>
            </a:r>
            <a:r>
              <a:rPr lang="en-US" baseline="0" dirty="0" smtClean="0"/>
              <a:t> is the </a:t>
            </a:r>
            <a:r>
              <a:rPr lang="en-US" b="1" baseline="0" dirty="0" smtClean="0"/>
              <a:t>t</a:t>
            </a:r>
            <a:r>
              <a:rPr lang="en-US" b="1" dirty="0" smtClean="0"/>
              <a:t>echnical assistant </a:t>
            </a:r>
            <a:r>
              <a:rPr lang="en-US" dirty="0" smtClean="0"/>
              <a:t>who can appear as the order taker. This role</a:t>
            </a:r>
            <a:r>
              <a:rPr lang="en-US" baseline="0" dirty="0" smtClean="0"/>
              <a:t> occurs when the business department knows exactly what it wants and IT is suppose to carry out the requirements.</a:t>
            </a:r>
            <a:r>
              <a:rPr lang="en-US" dirty="0" smtClean="0"/>
              <a:t>  </a:t>
            </a:r>
          </a:p>
          <a:p>
            <a:endParaRPr lang="en-US" dirty="0" smtClean="0"/>
          </a:p>
          <a:p>
            <a:r>
              <a:rPr lang="en-US" dirty="0" smtClean="0"/>
              <a:t>Third, the </a:t>
            </a:r>
            <a:r>
              <a:rPr lang="en-US" b="1" dirty="0" smtClean="0"/>
              <a:t>silent influencers</a:t>
            </a:r>
            <a:r>
              <a:rPr lang="en-US" dirty="0" smtClean="0"/>
              <a:t> are not actually silent but informally influence their clients’ perspectives. For example, you can send clients articles on relevant topics or hold brown-bag</a:t>
            </a:r>
            <a:r>
              <a:rPr lang="en-US" baseline="0" dirty="0" smtClean="0"/>
              <a:t> lunch gatherings to explain technology concepts and how they relate to current business needs.</a:t>
            </a:r>
            <a:endParaRPr lang="en-US" dirty="0" smtClean="0"/>
          </a:p>
          <a:p>
            <a:endParaRPr lang="en-US" dirty="0" smtClean="0"/>
          </a:p>
          <a:p>
            <a:r>
              <a:rPr lang="en-US" dirty="0" smtClean="0"/>
              <a:t>And lastly, the </a:t>
            </a:r>
            <a:r>
              <a:rPr lang="en-US" b="1" dirty="0" smtClean="0"/>
              <a:t>problem-solving partner</a:t>
            </a:r>
            <a:r>
              <a:rPr lang="en-US" dirty="0" smtClean="0"/>
              <a:t> offers the greatest</a:t>
            </a:r>
            <a:r>
              <a:rPr lang="en-US" baseline="0" dirty="0" smtClean="0"/>
              <a:t> opportunity for influence. In this role you and the client set out together to solve problems.</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59A67154-01E5-4632-B24F-61700A9D21E9}"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Historically,</a:t>
            </a:r>
            <a:r>
              <a:rPr lang="en-US" baseline="0" dirty="0" smtClean="0">
                <a:latin typeface="Times New Roman" pitchFamily="18" charset="0"/>
                <a:cs typeface="Times New Roman" pitchFamily="18" charset="0"/>
              </a:rPr>
              <a:t> technology expertise may have gotten your hired, but today, it’s business acumen that gets you invited to the table and its human interaction capabilities that will get you invited back.</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b="1" dirty="0" smtClean="0">
                <a:latin typeface="Times New Roman" pitchFamily="18" charset="0"/>
                <a:cs typeface="Times New Roman" pitchFamily="18" charset="0"/>
              </a:rPr>
              <a:t>Business acumen</a:t>
            </a:r>
            <a:r>
              <a:rPr lang="en-US" dirty="0" smtClean="0">
                <a:latin typeface="Times New Roman" pitchFamily="18" charset="0"/>
                <a:cs typeface="Times New Roman" pitchFamily="18" charset="0"/>
              </a:rPr>
              <a:t> must be developed. The goal is to educate</a:t>
            </a:r>
            <a:r>
              <a:rPr lang="en-US" baseline="0" dirty="0" smtClean="0">
                <a:latin typeface="Times New Roman" pitchFamily="18" charset="0"/>
                <a:cs typeface="Times New Roman" pitchFamily="18" charset="0"/>
              </a:rPr>
              <a:t> yourself and your staff on the client’s areas of expertise and the current business pressures they face. This will be accomplished by spending time with the client and observing daily activities.  Understanding the business environment as well as the challenges, responsibilities, and pressures that clients face will assist IT in applying technology in the most effective ways possible.</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Perhaps even more importantly,  </a:t>
            </a:r>
            <a:r>
              <a:rPr lang="en-US" baseline="0" dirty="0" smtClean="0">
                <a:latin typeface="Times New Roman" pitchFamily="18" charset="0"/>
                <a:cs typeface="Times New Roman" pitchFamily="18" charset="0"/>
              </a:rPr>
              <a:t>IT </a:t>
            </a:r>
            <a:r>
              <a:rPr lang="en-US" baseline="0" dirty="0" smtClean="0">
                <a:latin typeface="Times New Roman" pitchFamily="18" charset="0"/>
                <a:cs typeface="Times New Roman" pitchFamily="18" charset="0"/>
              </a:rPr>
              <a:t>professionals need to strengthen their communication skills in order to interact with clients effectively.  Some of the more important interaction skills IT leaders and their staffs need to develop include: </a:t>
            </a:r>
          </a:p>
          <a:p>
            <a:pPr>
              <a:defRPr/>
            </a:pPr>
            <a:endParaRPr lang="en-US" baseline="0" dirty="0" smtClean="0">
              <a:latin typeface="Times New Roman" pitchFamily="18" charset="0"/>
              <a:cs typeface="Times New Roman" pitchFamily="18" charset="0"/>
            </a:endParaRPr>
          </a:p>
          <a:p>
            <a:pPr marL="228600" indent="-228600">
              <a:buNone/>
              <a:defRPr/>
            </a:pPr>
            <a:r>
              <a:rPr lang="en-US" b="1" baseline="0" dirty="0" smtClean="0">
                <a:latin typeface="Times New Roman" pitchFamily="18" charset="0"/>
                <a:cs typeface="Times New Roman" pitchFamily="18" charset="0"/>
              </a:rPr>
              <a:t>Audience Profile </a:t>
            </a:r>
            <a:r>
              <a:rPr lang="en-US" baseline="0" dirty="0" smtClean="0">
                <a:latin typeface="Times New Roman" pitchFamily="18" charset="0"/>
                <a:cs typeface="Times New Roman" pitchFamily="18" charset="0"/>
              </a:rPr>
              <a:t>which is the process of learning and understanding the client;</a:t>
            </a:r>
          </a:p>
          <a:p>
            <a:pPr marL="228600" indent="-228600">
              <a:buNone/>
              <a:defRPr/>
            </a:pPr>
            <a:endParaRPr lang="en-US" baseline="0" dirty="0" smtClean="0">
              <a:latin typeface="Times New Roman" pitchFamily="18" charset="0"/>
              <a:cs typeface="Times New Roman" pitchFamily="18" charset="0"/>
            </a:endParaRPr>
          </a:p>
          <a:p>
            <a:pPr marL="228600" indent="-228600">
              <a:buNone/>
              <a:defRPr/>
            </a:pPr>
            <a:r>
              <a:rPr lang="en-US" b="0" dirty="0" smtClean="0"/>
              <a:t>The</a:t>
            </a:r>
            <a:r>
              <a:rPr lang="en-US" b="0" baseline="0" dirty="0" smtClean="0"/>
              <a:t> next skill is </a:t>
            </a:r>
            <a:r>
              <a:rPr lang="en-US" b="1" dirty="0" smtClean="0"/>
              <a:t>Listening </a:t>
            </a:r>
            <a:r>
              <a:rPr lang="en-US" baseline="0" dirty="0" smtClean="0"/>
              <a:t>which is the process of ensuring that you understand what you hear, absorbing it, and acting on it with any degree of accuracy;</a:t>
            </a:r>
          </a:p>
          <a:p>
            <a:pPr marL="228600" indent="-228600">
              <a:buNone/>
              <a:defRPr/>
            </a:pPr>
            <a:endParaRPr lang="en-US" baseline="0" dirty="0" smtClean="0"/>
          </a:p>
          <a:p>
            <a:pPr marL="228600" indent="-228600">
              <a:buNone/>
              <a:defRPr/>
            </a:pPr>
            <a:r>
              <a:rPr lang="en-US" b="0" dirty="0" smtClean="0"/>
              <a:t>Next is </a:t>
            </a:r>
            <a:r>
              <a:rPr lang="en-US" b="1" dirty="0" smtClean="0"/>
              <a:t>Empathy</a:t>
            </a:r>
            <a:r>
              <a:rPr lang="en-US" b="1" baseline="0" dirty="0" smtClean="0"/>
              <a:t> </a:t>
            </a:r>
            <a:r>
              <a:rPr lang="en-US" b="0" baseline="0" dirty="0" smtClean="0"/>
              <a:t>which is acknowledging and respecting a client’s point of view. Empathy does not mean that you agree with the situation or perspective;</a:t>
            </a:r>
          </a:p>
          <a:p>
            <a:pPr marL="228600" indent="-228600">
              <a:buNone/>
              <a:defRPr/>
            </a:pPr>
            <a:endParaRPr lang="en-US" b="0" baseline="0" dirty="0" smtClean="0"/>
          </a:p>
          <a:p>
            <a:pPr marL="228600" indent="-228600">
              <a:buNone/>
              <a:defRPr/>
            </a:pPr>
            <a:r>
              <a:rPr lang="en-US" b="0" baseline="0" dirty="0" smtClean="0"/>
              <a:t>Then there is </a:t>
            </a:r>
            <a:r>
              <a:rPr lang="en-US" b="1" dirty="0" smtClean="0"/>
              <a:t>Diplomacy</a:t>
            </a:r>
            <a:r>
              <a:rPr lang="en-US" b="0" dirty="0" smtClean="0"/>
              <a:t>.</a:t>
            </a:r>
            <a:r>
              <a:rPr lang="en-US" b="0" baseline="0" dirty="0" smtClean="0"/>
              <a:t> This is having the ability to be respectful even when you may not agree but you remain respectful;</a:t>
            </a:r>
          </a:p>
          <a:p>
            <a:pPr marL="228600" indent="-228600">
              <a:buNone/>
              <a:defRPr/>
            </a:pPr>
            <a:endParaRPr lang="en-US" b="1" dirty="0" smtClean="0"/>
          </a:p>
          <a:p>
            <a:pPr marL="228600" indent="-228600">
              <a:buNone/>
              <a:defRPr/>
            </a:pPr>
            <a:r>
              <a:rPr lang="en-US" b="0" dirty="0" smtClean="0"/>
              <a:t>Lastly, </a:t>
            </a:r>
            <a:r>
              <a:rPr lang="en-US" b="1" dirty="0" smtClean="0"/>
              <a:t>Avoiding Emotional Hooks</a:t>
            </a:r>
            <a:r>
              <a:rPr lang="en-US" b="1" baseline="0" dirty="0" smtClean="0"/>
              <a:t> </a:t>
            </a:r>
            <a:r>
              <a:rPr lang="en-US" b="0" baseline="0" dirty="0" smtClean="0"/>
              <a:t>insists that you resist the humanistic characteristics that render us all ineffective. These characteristics could be caused from lack of validation or people </a:t>
            </a:r>
            <a:r>
              <a:rPr lang="en-US" b="0" baseline="0" dirty="0" smtClean="0"/>
              <a:t>who </a:t>
            </a:r>
            <a:r>
              <a:rPr lang="en-US" b="0" baseline="0" dirty="0" smtClean="0"/>
              <a:t>constantly attack. The key is not to be consumed by the ill behavior of others</a:t>
            </a:r>
            <a:r>
              <a:rPr lang="en-US" b="0" baseline="0" dirty="0" smtClean="0"/>
              <a:t>.</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idea of developing consulting skills and learning to influence</a:t>
            </a:r>
            <a:r>
              <a:rPr lang="en-US" baseline="0" dirty="0" smtClean="0">
                <a:latin typeface="Times New Roman" pitchFamily="18" charset="0"/>
                <a:cs typeface="Times New Roman" pitchFamily="18" charset="0"/>
              </a:rPr>
              <a:t> other people is simpler than the reality. It requires IT and business clients to learn about each other’s area of expertise, and it takes time for this to occur.</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Having</a:t>
            </a:r>
            <a:r>
              <a:rPr lang="en-US" baseline="0" dirty="0" smtClean="0">
                <a:latin typeface="Times New Roman" pitchFamily="18" charset="0"/>
                <a:cs typeface="Times New Roman" pitchFamily="18" charset="0"/>
              </a:rPr>
              <a:t> the desire to go the extra mile to understand the needs of a client may require an IT professional to be proactive.  Listening to the needs and wants of the client is what really matters. Clients may even pay a premium price for a consultant that makes them feel comfortable. Building a good and positive rapport is imperative to the consultant’s  success.</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Clients do not normally</a:t>
            </a:r>
            <a:r>
              <a:rPr lang="en-US" baseline="0" dirty="0" smtClean="0">
                <a:latin typeface="Times New Roman" pitchFamily="18" charset="0"/>
                <a:cs typeface="Times New Roman" pitchFamily="18" charset="0"/>
              </a:rPr>
              <a:t> hear consultants talk about the business, so when a consultant seems to focus on strategic business initiatives instead of technology, the client can sometimes be caught off guard.  Over time, focusing on the client and becoming a strategic business partner will achieve greater success than not.</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We have reached the end of this lesson.  Let’s take a look at what we’ve covered.</a:t>
            </a:r>
          </a:p>
          <a:p>
            <a:endParaRPr lang="en-US" dirty="0" smtClean="0">
              <a:latin typeface="Times New Roman" pitchFamily="18" charset="0"/>
              <a:cs typeface="Times New Roman" pitchFamily="18" charset="0"/>
            </a:endParaRPr>
          </a:p>
          <a:p>
            <a:pPr>
              <a:defRPr/>
            </a:pPr>
            <a:r>
              <a:rPr lang="en-US" dirty="0" smtClean="0"/>
              <a:t>First, </a:t>
            </a:r>
            <a:r>
              <a:rPr lang="en-US" b="1" dirty="0" smtClean="0"/>
              <a:t>a consultant’s role</a:t>
            </a:r>
            <a:r>
              <a:rPr lang="en-US" b="1" baseline="0" dirty="0" smtClean="0"/>
              <a:t> </a:t>
            </a:r>
            <a:r>
              <a:rPr lang="en-US" baseline="0" dirty="0" smtClean="0"/>
              <a:t>where we reviewed </a:t>
            </a:r>
            <a:r>
              <a:rPr lang="en-US" baseline="0" dirty="0" smtClean="0">
                <a:latin typeface="Times New Roman" pitchFamily="18" charset="0"/>
                <a:cs typeface="Times New Roman" pitchFamily="18" charset="0"/>
              </a:rPr>
              <a:t>characteristics that clients expect to see in a IT professional; </a:t>
            </a:r>
          </a:p>
          <a:p>
            <a:endParaRPr lang="en-US" dirty="0" smtClean="0"/>
          </a:p>
          <a:p>
            <a:r>
              <a:rPr lang="en-US" dirty="0" smtClean="0"/>
              <a:t>Next we covered</a:t>
            </a:r>
            <a:r>
              <a:rPr lang="en-US" b="1" dirty="0" smtClean="0"/>
              <a:t>,</a:t>
            </a:r>
            <a:r>
              <a:rPr lang="en-US" b="1" baseline="0" dirty="0" smtClean="0"/>
              <a:t> t</a:t>
            </a:r>
            <a:r>
              <a:rPr lang="en-US" b="1" dirty="0" smtClean="0"/>
              <a:t>he reasons to become more consultative</a:t>
            </a:r>
            <a:r>
              <a:rPr lang="en-US" dirty="0" smtClean="0"/>
              <a:t>.  One </a:t>
            </a:r>
            <a:r>
              <a:rPr lang="en-US" baseline="0" dirty="0" smtClean="0"/>
              <a:t>reason is that clients need you to bring value to the table. Another reason is that clients need consultants to focus more on busi</a:t>
            </a:r>
            <a:r>
              <a:rPr lang="en-US" baseline="0" dirty="0" smtClean="0">
                <a:latin typeface="Times New Roman" pitchFamily="18" charset="0"/>
                <a:cs typeface="Times New Roman" pitchFamily="18" charset="0"/>
              </a:rPr>
              <a:t>ness initiatives then the technology itself. Also, competition is brutal, therefore client focus must be increased.</a:t>
            </a:r>
            <a:endParaRPr lang="en-US" dirty="0" smtClean="0">
              <a:latin typeface="Times New Roman" pitchFamily="18" charset="0"/>
              <a:cs typeface="Times New Roman" pitchFamily="18" charset="0"/>
            </a:endParaRPr>
          </a:p>
          <a:p>
            <a:endParaRPr lang="en-US" dirty="0" smtClean="0"/>
          </a:p>
          <a:p>
            <a:r>
              <a:rPr lang="en-US" dirty="0" smtClean="0"/>
              <a:t>Next, we discussed </a:t>
            </a:r>
            <a:r>
              <a:rPr lang="en-US" b="1" dirty="0" smtClean="0"/>
              <a:t>Learning to Change Hats: The Four Roles of IT</a:t>
            </a:r>
            <a:r>
              <a:rPr lang="en-US" dirty="0" smtClean="0"/>
              <a:t>. T</a:t>
            </a:r>
            <a:r>
              <a:rPr lang="en-US" dirty="0" smtClean="0">
                <a:latin typeface="Times New Roman" pitchFamily="18" charset="0"/>
                <a:cs typeface="Times New Roman" pitchFamily="18" charset="0"/>
              </a:rPr>
              <a:t>here are four different consulting roles. All of them have intrinsic value. The</a:t>
            </a:r>
            <a:r>
              <a:rPr lang="en-US" baseline="0" dirty="0" smtClean="0">
                <a:latin typeface="Times New Roman" pitchFamily="18" charset="0"/>
                <a:cs typeface="Times New Roman" pitchFamily="18" charset="0"/>
              </a:rPr>
              <a:t> four roles are technical wizard, technical assistant, silent influencers, and problem-solving partner</a:t>
            </a:r>
            <a:r>
              <a:rPr lang="en-US" dirty="0" smtClean="0"/>
              <a:t>;</a:t>
            </a:r>
          </a:p>
          <a:p>
            <a:endParaRPr lang="en-US" dirty="0" smtClean="0"/>
          </a:p>
          <a:p>
            <a:r>
              <a:rPr lang="en-US" b="0" dirty="0" smtClean="0"/>
              <a:t>Then we</a:t>
            </a:r>
            <a:r>
              <a:rPr lang="en-US" b="0" baseline="0" dirty="0" smtClean="0"/>
              <a:t> reviewed, </a:t>
            </a:r>
            <a:r>
              <a:rPr lang="en-US" b="1" dirty="0" smtClean="0"/>
              <a:t>How to Become a Consultant </a:t>
            </a:r>
            <a:r>
              <a:rPr lang="en-US" b="0" dirty="0" smtClean="0"/>
              <a:t>which focused on the need for </a:t>
            </a:r>
            <a:r>
              <a:rPr lang="en-US" baseline="0" dirty="0" smtClean="0">
                <a:latin typeface="Times New Roman" pitchFamily="18" charset="0"/>
                <a:cs typeface="Times New Roman" pitchFamily="18" charset="0"/>
              </a:rPr>
              <a:t>IT professionals to strengthen their communication skills in order to interact with clients effectively</a:t>
            </a:r>
            <a:r>
              <a:rPr lang="en-US" dirty="0" smtClean="0"/>
              <a:t>; </a:t>
            </a:r>
          </a:p>
          <a:p>
            <a:endParaRPr lang="en-US" dirty="0" smtClean="0"/>
          </a:p>
          <a:p>
            <a:r>
              <a:rPr lang="en-US" b="0" dirty="0" smtClean="0"/>
              <a:t>Lastly, we covered, </a:t>
            </a:r>
            <a:r>
              <a:rPr lang="en-US" b="1" dirty="0" smtClean="0"/>
              <a:t>The Difficulties of Becoming a Consultant</a:t>
            </a:r>
            <a:r>
              <a:rPr lang="en-US" dirty="0" smtClean="0"/>
              <a:t>. This topic focused</a:t>
            </a:r>
            <a:r>
              <a:rPr lang="en-US" baseline="0" dirty="0" smtClean="0"/>
              <a:t> on d</a:t>
            </a:r>
            <a:r>
              <a:rPr lang="en-US" dirty="0" smtClean="0"/>
              <a:t>eveloping a good rapport and becoming a strategic business partner instead of just another consultant who is focused on technology.</a:t>
            </a:r>
          </a:p>
          <a:p>
            <a:endParaRPr lang="en-US" dirty="0" smtClean="0"/>
          </a:p>
          <a:p>
            <a:r>
              <a:rPr lang="en-US" dirty="0" smtClean="0"/>
              <a:t>This completes the lesson. </a:t>
            </a:r>
            <a:endParaRPr lang="en-US" dirty="0" smtClean="0">
              <a:latin typeface="Times New Roman" pitchFamily="18" charset="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1828800" y="4143375"/>
            <a:ext cx="7162800" cy="1190625"/>
          </a:xfrm>
        </p:spPr>
        <p:txBody>
          <a:bodyPr>
            <a:noAutofit/>
          </a:bodyPr>
          <a:lstStyle>
            <a:lvl1pPr>
              <a:defRPr sz="2800">
                <a:solidFill>
                  <a:schemeClr val="bg1"/>
                </a:solidFill>
                <a:latin typeface="Myriad Pro"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603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80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5A25AA5-59D4-48F0-B825-29C99791EBB0}" type="datetimeFigureOut">
              <a:rPr lang="en-US" smtClean="0"/>
              <a:pPr>
                <a:defRPr/>
              </a:pPr>
              <a:t>6/22/2012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E08D71C-0DE0-4A26-8CEC-FD3DEDE74672}" type="slidenum">
              <a:rPr lang="en-US" smtClean="0"/>
              <a:pPr>
                <a:defRPr/>
              </a:pPr>
              <a:t>‹#›</a:t>
            </a:fld>
            <a:endParaRPr lang="en-US"/>
          </a:p>
        </p:txBody>
      </p:sp>
    </p:spTree>
    <p:extLst>
      <p:ext uri="{BB962C8B-B14F-4D97-AF65-F5344CB8AC3E}">
        <p14:creationId xmlns:p14="http://schemas.microsoft.com/office/powerpoint/2010/main" val="674850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5A25AA5-59D4-48F0-B825-29C99791EBB0}" type="datetimeFigureOut">
              <a:rPr lang="en-US"/>
              <a:pPr>
                <a:defRPr/>
              </a:pPr>
              <a:t>6/22/2012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8E08D71C-0DE0-4A26-8CEC-FD3DEDE746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0.xml"/><Relationship Id="rId7" Type="http://schemas.openxmlformats.org/officeDocument/2006/relationships/image" Target="../media/image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jpg"/><Relationship Id="rId5" Type="http://schemas.openxmlformats.org/officeDocument/2006/relationships/slideLayout" Target="../slideLayouts/slideLayout3.xml"/><Relationship Id="rId10" Type="http://schemas.openxmlformats.org/officeDocument/2006/relationships/image" Target="../media/image8.png"/><Relationship Id="rId4" Type="http://schemas.openxmlformats.org/officeDocument/2006/relationships/tags" Target="../tags/tag1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smtClean="0"/>
              <a:t>Information Technology Capstone</a:t>
            </a:r>
            <a:br>
              <a:rPr lang="en-US" dirty="0" smtClean="0"/>
            </a:br>
            <a:r>
              <a:rPr lang="en-US" dirty="0" smtClean="0"/>
              <a:t>CIS498</a:t>
            </a:r>
            <a:endParaRPr lang="en-US" dirty="0" smtClean="0"/>
          </a:p>
        </p:txBody>
      </p:sp>
      <p:sp>
        <p:nvSpPr>
          <p:cNvPr id="4099" name="Subtitle 2"/>
          <p:cNvSpPr>
            <a:spLocks noGrp="1"/>
          </p:cNvSpPr>
          <p:nvPr>
            <p:ph type="subTitle" idx="1"/>
          </p:nvPr>
        </p:nvSpPr>
        <p:spPr/>
        <p:txBody>
          <a:bodyPr/>
          <a:lstStyle/>
          <a:p>
            <a:r>
              <a:rPr lang="en-US" smtClean="0"/>
              <a:t>Evolving into the Role of Consultant</a:t>
            </a: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68146"/>
            <a:ext cx="9144000" cy="766054"/>
          </a:xfrm>
          <a:prstGeom prst="rect">
            <a:avLst/>
          </a:prstGeom>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Topics</a:t>
            </a:r>
            <a:endParaRPr lang="en-US" dirty="0" smtClean="0"/>
          </a:p>
        </p:txBody>
      </p:sp>
      <p:sp>
        <p:nvSpPr>
          <p:cNvPr id="5123" name="Content Placeholder 2"/>
          <p:cNvSpPr>
            <a:spLocks noGrp="1"/>
          </p:cNvSpPr>
          <p:nvPr>
            <p:ph idx="1"/>
          </p:nvPr>
        </p:nvSpPr>
        <p:spPr/>
        <p:txBody>
          <a:bodyPr/>
          <a:lstStyle/>
          <a:p>
            <a:r>
              <a:rPr lang="en-US" smtClean="0"/>
              <a:t>A Consultant’s Role</a:t>
            </a:r>
          </a:p>
          <a:p>
            <a:r>
              <a:rPr lang="en-US" smtClean="0"/>
              <a:t>The Reasons to become More Consultative</a:t>
            </a:r>
          </a:p>
          <a:p>
            <a:r>
              <a:rPr lang="en-US" smtClean="0"/>
              <a:t>Learning to Change Hats: The Four Roles of IT</a:t>
            </a:r>
          </a:p>
          <a:p>
            <a:r>
              <a:rPr lang="en-US" smtClean="0"/>
              <a:t>How to Become a Consultant</a:t>
            </a:r>
          </a:p>
          <a:p>
            <a:r>
              <a:rPr lang="en-US" smtClean="0"/>
              <a:t>The Difficulties of Becoming a Consultant</a:t>
            </a:r>
            <a:endParaRPr lang="en-US" dirty="0" smtClean="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r>
              <a:rPr lang="en-US" dirty="0" smtClean="0"/>
              <a:t>A Consultant’s Role</a:t>
            </a:r>
            <a:endParaRPr lang="en-US" dirty="0" smtClean="0"/>
          </a:p>
        </p:txBody>
      </p:sp>
      <p:sp>
        <p:nvSpPr>
          <p:cNvPr id="6147" name="Content Placeholder 2"/>
          <p:cNvSpPr>
            <a:spLocks noGrp="1"/>
          </p:cNvSpPr>
          <p:nvPr>
            <p:ph idx="1"/>
          </p:nvPr>
        </p:nvSpPr>
        <p:spPr/>
        <p:txBody>
          <a:bodyPr/>
          <a:lstStyle/>
          <a:p>
            <a:r>
              <a:rPr lang="en-US" dirty="0" smtClean="0"/>
              <a:t>Embrace Consultant Role </a:t>
            </a:r>
          </a:p>
          <a:p>
            <a:r>
              <a:rPr lang="en-US" dirty="0" smtClean="0"/>
              <a:t>Develop Trust</a:t>
            </a:r>
          </a:p>
          <a:p>
            <a:r>
              <a:rPr lang="en-US" dirty="0" smtClean="0"/>
              <a:t>General Characteristics</a:t>
            </a:r>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dirty="0" smtClean="0"/>
              <a:t>The </a:t>
            </a:r>
            <a:r>
              <a:rPr lang="en-US" dirty="0" smtClean="0"/>
              <a:t>Reasons to </a:t>
            </a:r>
            <a:r>
              <a:rPr lang="en-US" dirty="0" smtClean="0"/>
              <a:t>Become </a:t>
            </a:r>
            <a:r>
              <a:rPr lang="en-US" dirty="0" smtClean="0"/>
              <a:t>More </a:t>
            </a:r>
            <a:r>
              <a:rPr lang="en-US" dirty="0" smtClean="0"/>
              <a:t>Consultative</a:t>
            </a:r>
            <a:endParaRPr lang="en-US" dirty="0" smtClean="0"/>
          </a:p>
        </p:txBody>
      </p:sp>
      <p:sp>
        <p:nvSpPr>
          <p:cNvPr id="8195" name="Content Placeholder 2"/>
          <p:cNvSpPr>
            <a:spLocks noGrp="1"/>
          </p:cNvSpPr>
          <p:nvPr>
            <p:ph idx="1"/>
          </p:nvPr>
        </p:nvSpPr>
        <p:spPr/>
        <p:txBody>
          <a:bodyPr/>
          <a:lstStyle/>
          <a:p>
            <a:r>
              <a:rPr lang="en-US" dirty="0" smtClean="0"/>
              <a:t>Bring Value to the table</a:t>
            </a:r>
          </a:p>
          <a:p>
            <a:r>
              <a:rPr lang="en-US" dirty="0" smtClean="0"/>
              <a:t>Business Strategy</a:t>
            </a:r>
          </a:p>
          <a:p>
            <a:r>
              <a:rPr lang="en-US" dirty="0" smtClean="0"/>
              <a:t>Competition</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7" name="Title 26" hidden="1"/>
          <p:cNvSpPr>
            <a:spLocks noGrp="1"/>
          </p:cNvSpPr>
          <p:nvPr>
            <p:ph type="title"/>
          </p:nvPr>
        </p:nvSpPr>
        <p:spPr/>
        <p:txBody>
          <a:bodyPr/>
          <a:lstStyle/>
          <a:p>
            <a:r>
              <a:rPr lang="en-US" smtClean="0"/>
              <a:t>Check Your Understanding</a:t>
            </a:r>
            <a:endParaRPr lang="en-US"/>
          </a:p>
        </p:txBody>
      </p:sp>
      <p:pic>
        <p:nvPicPr>
          <p:cNvPr id="28" name="Picture 27"/>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0" name="Picture 29"/>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1" name="Picture 30"/>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2" name="Picture 31"/>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1535177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Learning </a:t>
            </a:r>
            <a:r>
              <a:rPr lang="en-US" dirty="0" smtClean="0"/>
              <a:t>to Change Hats: The Four Roles of </a:t>
            </a:r>
            <a:r>
              <a:rPr lang="en-US" dirty="0" smtClean="0"/>
              <a:t>IT </a:t>
            </a:r>
            <a:endParaRPr lang="en-US" dirty="0" smtClean="0"/>
          </a:p>
        </p:txBody>
      </p:sp>
      <p:sp>
        <p:nvSpPr>
          <p:cNvPr id="10243" name="Content Placeholder 2"/>
          <p:cNvSpPr>
            <a:spLocks noGrp="1"/>
          </p:cNvSpPr>
          <p:nvPr>
            <p:ph idx="1"/>
          </p:nvPr>
        </p:nvSpPr>
        <p:spPr/>
        <p:txBody>
          <a:bodyPr/>
          <a:lstStyle/>
          <a:p>
            <a:r>
              <a:rPr lang="en-US" dirty="0" smtClean="0"/>
              <a:t>Technical Wizard</a:t>
            </a:r>
          </a:p>
          <a:p>
            <a:r>
              <a:rPr lang="en-US" dirty="0" smtClean="0"/>
              <a:t>Technical Assistant</a:t>
            </a:r>
          </a:p>
          <a:p>
            <a:r>
              <a:rPr lang="en-US" dirty="0" smtClean="0"/>
              <a:t>Silent Influencers</a:t>
            </a:r>
          </a:p>
          <a:p>
            <a:r>
              <a:rPr lang="en-US" dirty="0" smtClean="0"/>
              <a:t>Problem-Solving Partner	 </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dirty="0" smtClean="0"/>
              <a:t>How to Become a Consultant </a:t>
            </a:r>
            <a:endParaRPr lang="en-US" dirty="0" smtClean="0"/>
          </a:p>
        </p:txBody>
      </p:sp>
      <p:sp>
        <p:nvSpPr>
          <p:cNvPr id="12291" name="Content Placeholder 2"/>
          <p:cNvSpPr>
            <a:spLocks noGrp="1"/>
          </p:cNvSpPr>
          <p:nvPr>
            <p:ph idx="1"/>
          </p:nvPr>
        </p:nvSpPr>
        <p:spPr/>
        <p:txBody>
          <a:bodyPr/>
          <a:lstStyle/>
          <a:p>
            <a:r>
              <a:rPr lang="en-US" smtClean="0"/>
              <a:t>Business Acumen</a:t>
            </a:r>
          </a:p>
          <a:p>
            <a:r>
              <a:rPr lang="en-US" smtClean="0"/>
              <a:t>Human Interaction Skills</a:t>
            </a:r>
          </a:p>
          <a:p>
            <a:pPr lvl="1"/>
            <a:r>
              <a:rPr lang="en-US" smtClean="0"/>
              <a:t>Audience Profile</a:t>
            </a:r>
          </a:p>
          <a:p>
            <a:pPr lvl="1"/>
            <a:r>
              <a:rPr lang="en-US" smtClean="0"/>
              <a:t>Listening</a:t>
            </a:r>
          </a:p>
          <a:p>
            <a:pPr lvl="1"/>
            <a:r>
              <a:rPr lang="en-US" smtClean="0"/>
              <a:t>Empathy</a:t>
            </a:r>
          </a:p>
          <a:p>
            <a:pPr lvl="1"/>
            <a:r>
              <a:rPr lang="en-US" smtClean="0"/>
              <a:t>Diplomacy</a:t>
            </a:r>
          </a:p>
          <a:p>
            <a:pPr lvl="1"/>
            <a:r>
              <a:rPr lang="en-US" smtClean="0"/>
              <a:t>Avoiding Emotional Hooks  </a:t>
            </a:r>
          </a:p>
          <a:p>
            <a:r>
              <a:rPr lang="en-US" smtClean="0"/>
              <a:t>Educating Without Arrogance</a:t>
            </a:r>
          </a:p>
          <a:p>
            <a:r>
              <a:rPr lang="en-US" smtClean="0"/>
              <a:t>Rapport Building</a:t>
            </a:r>
            <a:endParaRPr lang="en-US" dirty="0" smtClean="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The Difficulties of Becoming a Consultant</a:t>
            </a:r>
            <a:endParaRPr lang="en-US" dirty="0" smtClean="0"/>
          </a:p>
        </p:txBody>
      </p:sp>
      <p:sp>
        <p:nvSpPr>
          <p:cNvPr id="12291" name="Content Placeholder 2"/>
          <p:cNvSpPr>
            <a:spLocks noGrp="1"/>
          </p:cNvSpPr>
          <p:nvPr>
            <p:ph idx="1"/>
          </p:nvPr>
        </p:nvSpPr>
        <p:spPr/>
        <p:txBody>
          <a:bodyPr/>
          <a:lstStyle/>
          <a:p>
            <a:r>
              <a:rPr lang="en-US" smtClean="0"/>
              <a:t>Develop a Good Rapport</a:t>
            </a:r>
          </a:p>
          <a:p>
            <a:r>
              <a:rPr lang="en-US" smtClean="0"/>
              <a:t>Become a Strategic Business Partner</a:t>
            </a:r>
            <a:endParaRPr lang="en-US" dirty="0" smtClean="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Summary</a:t>
            </a:r>
            <a:endParaRPr lang="en-US" dirty="0" smtClean="0"/>
          </a:p>
        </p:txBody>
      </p:sp>
      <p:sp>
        <p:nvSpPr>
          <p:cNvPr id="8195" name="Rectangle 3"/>
          <p:cNvSpPr>
            <a:spLocks noGrp="1" noChangeArrowheads="1"/>
          </p:cNvSpPr>
          <p:nvPr>
            <p:ph idx="1"/>
          </p:nvPr>
        </p:nvSpPr>
        <p:spPr/>
        <p:txBody>
          <a:bodyPr/>
          <a:lstStyle/>
          <a:p>
            <a:r>
              <a:rPr lang="en-US" smtClean="0"/>
              <a:t>A Consultant’s Role</a:t>
            </a:r>
          </a:p>
          <a:p>
            <a:r>
              <a:rPr lang="en-US" smtClean="0"/>
              <a:t>The Reasons to become More Consultative</a:t>
            </a:r>
          </a:p>
          <a:p>
            <a:r>
              <a:rPr lang="en-US" smtClean="0"/>
              <a:t>Learning to Change Hats: The Four Roles of IT</a:t>
            </a:r>
          </a:p>
          <a:p>
            <a:r>
              <a:rPr lang="en-US" smtClean="0"/>
              <a:t>How to Become a Consultant</a:t>
            </a:r>
          </a:p>
          <a:p>
            <a:r>
              <a:rPr lang="en-US" smtClean="0"/>
              <a:t>The Difficulties of Becoming a Consultant</a:t>
            </a:r>
            <a:endParaRPr lang="en-US" dirty="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MS_PUBLISH" val="No"/>
  <p:tag name="ARTICULATE_TEMPLATE" val="Corporate Communications"/>
  <p:tag name="PRESENTER_PREVIEW_MODE" val="0"/>
  <p:tag name="ARTICULATE_PRESENTATION_ID" val="6220"/>
  <p:tag name="ARTICULATE_PROJECT_CHECK" val="0"/>
  <p:tag name="ARTICULATE_PROJECT_OPEN" val="1"/>
  <p:tag name="ARTICULATE_PRESENTER_VERSION" val="6"/>
  <p:tag name="PRESENTATION_PLAYLIST_COUNT" val="0"/>
  <p:tag name="PRESENTATION_PRESENTER_SLIDE_LEVEL" val="0"/>
</p:tagLst>
</file>

<file path=ppt/tags/tag10.xml><?xml version="1.0" encoding="utf-8"?>
<p:tagLst xmlns:a="http://schemas.openxmlformats.org/drawingml/2006/main" xmlns:r="http://schemas.openxmlformats.org/officeDocument/2006/relationships" xmlns:p="http://schemas.openxmlformats.org/presentationml/2006/main">
  <p:tag name="ART_QM_A" val="1"/>
</p:tagLst>
</file>

<file path=ppt/tags/tag11.xml><?xml version="1.0" encoding="utf-8"?>
<p:tagLst xmlns:a="http://schemas.openxmlformats.org/drawingml/2006/main" xmlns:r="http://schemas.openxmlformats.org/officeDocument/2006/relationships" xmlns:p="http://schemas.openxmlformats.org/presentationml/2006/main">
  <p:tag name="ART_QM_B" val="1"/>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JgHredpB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NNIF~1.CER\AppData\Local\Temp\articulate\presenter\imgtemp\2h4Mwng5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Lst>
</file>

<file path=ppt/tags/tag8.xml><?xml version="1.0" encoding="utf-8"?>
<p:tagLst xmlns:a="http://schemas.openxmlformats.org/drawingml/2006/main" xmlns:r="http://schemas.openxmlformats.org/officeDocument/2006/relationships" xmlns:p="http://schemas.openxmlformats.org/presentationml/2006/main">
  <p:tag name="QM_PROPERTIES_UNSET" val="1"/>
  <p:tag name="OVERRIDE" val="QUIZMAKER_QUIZ_SLIDE"/>
  <p:tag name="QUIZMAKER_QUIZ_TITLE" val="Check Your Understanding"/>
  <p:tag name="QUIZMAKER_QUIZ_FILENAME" val="C:\Users\Jess\Desktop\strayer\1126_summer2012\CIS498\lectures\week2\W2_C4\Check Your Understanding.quiz"/>
  <p:tag name="QUIZMAKER_QUIZ_SLIDE_ID" val="300"/>
  <p:tag name="QUIZMAKER_QUIZ_FORCE_UPDATE" val="0"/>
  <p:tag name="AQP_PASS_SCORE" val="80"/>
  <p:tag name="QUIZMAKER_LAST_MODIFY_DATE" val="41082.5263194444"/>
  <p:tag name="ELAPSEDTIME" val="0"/>
  <p:tag name="AQP_PASS_ACTION" val="2"/>
  <p:tag name="AQP_FAIL_ACTION" val="2"/>
  <p:tag name="AQP_TRAP" val="1"/>
  <p:tag name="ARTICULATE_SLIDE_PAUSE" val="1"/>
  <p:tag name="ARTICULATE_NAV_LEVEL" val="1"/>
  <p:tag name="ARTICULATE_PLAYLIST_ID" val="-1"/>
  <p:tag name="ARTICULATE_LOCK_SLIDE" val="0"/>
</p:tagLst>
</file>

<file path=ppt/tags/tag9.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Strayer_Theme</Template>
  <TotalTime>2659</TotalTime>
  <Words>1360</Words>
  <Application>Microsoft Office PowerPoint</Application>
  <PresentationFormat>On-screen Show (4:3)</PresentationFormat>
  <Paragraphs>140</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Strayer Lecture Template_2012</vt:lpstr>
      <vt:lpstr>Information Technology Capstone CIS498</vt:lpstr>
      <vt:lpstr>Topics</vt:lpstr>
      <vt:lpstr>A Consultant’s Role</vt:lpstr>
      <vt:lpstr>The Reasons to Become More Consultative</vt:lpstr>
      <vt:lpstr>Check Your Understanding</vt:lpstr>
      <vt:lpstr>Learning to Change Hats: The Four Roles of IT </vt:lpstr>
      <vt:lpstr>How to Become a Consultant </vt:lpstr>
      <vt:lpstr>The Difficulties of Becoming a Consultant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 Pinsk</dc:creator>
  <cp:lastModifiedBy>Jess</cp:lastModifiedBy>
  <cp:revision>180</cp:revision>
  <dcterms:created xsi:type="dcterms:W3CDTF">2010-08-19T14:42:59Z</dcterms:created>
  <dcterms:modified xsi:type="dcterms:W3CDTF">2012-06-22T18:15:30Z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ENG215_W1_P2</vt:lpwstr>
  </property>
  <property fmtid="{D5CDD505-2E9C-101B-9397-08002B2CF9AE}" pid="4" name="ArticulateGUID">
    <vt:lpwstr>3E74229C-BFF6-4DEB-B5C5-517A5D380E7A</vt:lpwstr>
  </property>
  <property fmtid="{D5CDD505-2E9C-101B-9397-08002B2CF9AE}" pid="5" name="ArticulateProjectFull">
    <vt:lpwstr>C:\Users\Jess\Desktop\strayer\1126_summer2012\CIS498\lectures\week2\W2_C4\CIS498_W2_C4.ppta</vt:lpwstr>
  </property>
</Properties>
</file>