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sldIdLst>
    <p:sldId id="298" r:id="rId2"/>
    <p:sldId id="260" r:id="rId3"/>
    <p:sldId id="276" r:id="rId4"/>
    <p:sldId id="280" r:id="rId5"/>
    <p:sldId id="300" r:id="rId6"/>
    <p:sldId id="284" r:id="rId7"/>
    <p:sldId id="292" r:id="rId8"/>
    <p:sldId id="299" r:id="rId9"/>
    <p:sldId id="266" r:id="rId10"/>
  </p:sldIdLst>
  <p:sldSz cx="9144000" cy="6858000" type="screen4x3"/>
  <p:notesSz cx="6858000" cy="9144000"/>
  <p:custDataLst>
    <p:tags r:id="rId12"/>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170" autoAdjust="0"/>
    <p:restoredTop sz="47740" autoAdjust="0"/>
  </p:normalViewPr>
  <p:slideViewPr>
    <p:cSldViewPr>
      <p:cViewPr varScale="1">
        <p:scale>
          <a:sx n="53" d="100"/>
          <a:sy n="53" d="100"/>
        </p:scale>
        <p:origin x="-3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6/28/2012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Welcome to Information Technology Capstone.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this lesson we will discuss </a:t>
            </a:r>
            <a:r>
              <a:rPr lang="en-US" dirty="0" smtClean="0"/>
              <a:t>Negotiating: Getting What You Want without Damaging the Relationship.</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 following topics will be covered in this lesson:</a:t>
            </a:r>
          </a:p>
          <a:p>
            <a:endParaRPr lang="en-US" dirty="0" smtClean="0">
              <a:latin typeface="Times New Roman" pitchFamily="18" charset="0"/>
              <a:cs typeface="Times New Roman" pitchFamily="18" charset="0"/>
            </a:endParaRPr>
          </a:p>
          <a:p>
            <a:r>
              <a:rPr lang="en-US" dirty="0" smtClean="0"/>
              <a:t>Position Versus Interest Negotiations;</a:t>
            </a:r>
          </a:p>
          <a:p>
            <a:endParaRPr lang="en-US" dirty="0" smtClean="0"/>
          </a:p>
          <a:p>
            <a:r>
              <a:rPr lang="en-US" dirty="0" smtClean="0"/>
              <a:t>Three Key Factors</a:t>
            </a:r>
            <a:r>
              <a:rPr lang="en-US" baseline="0" dirty="0" smtClean="0"/>
              <a:t>-</a:t>
            </a:r>
            <a:r>
              <a:rPr lang="en-US" dirty="0" smtClean="0"/>
              <a:t>Three-Step Process;</a:t>
            </a:r>
          </a:p>
          <a:p>
            <a:endParaRPr lang="en-US" dirty="0" smtClean="0"/>
          </a:p>
          <a:p>
            <a:r>
              <a:rPr lang="en-US" dirty="0" smtClean="0"/>
              <a:t>Applying the Key Factors to the Second Step: Information Exchange;</a:t>
            </a:r>
          </a:p>
          <a:p>
            <a:endParaRPr lang="en-US" dirty="0" smtClean="0"/>
          </a:p>
          <a:p>
            <a:r>
              <a:rPr lang="en-US" dirty="0" smtClean="0"/>
              <a:t>The Final Step: Now Comes the Bargaining; and</a:t>
            </a:r>
          </a:p>
          <a:p>
            <a:endParaRPr lang="en-US" dirty="0" smtClean="0"/>
          </a:p>
          <a:p>
            <a:r>
              <a:rPr lang="en-US" dirty="0" smtClean="0"/>
              <a:t>Conclusion: Effective Negotiators are Made, Not Born.</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IT leaders</a:t>
            </a:r>
            <a:r>
              <a:rPr lang="en-US" baseline="0" dirty="0" smtClean="0">
                <a:latin typeface="Times New Roman" pitchFamily="18" charset="0"/>
                <a:cs typeface="Times New Roman" pitchFamily="18" charset="0"/>
              </a:rPr>
              <a:t> are forced to negotiate with someone in the organization almost daily. </a:t>
            </a:r>
            <a:r>
              <a:rPr lang="en-US" dirty="0" smtClean="0">
                <a:latin typeface="Times New Roman" pitchFamily="18" charset="0"/>
                <a:cs typeface="Times New Roman" pitchFamily="18" charset="0"/>
              </a:rPr>
              <a:t>Negotiations</a:t>
            </a:r>
            <a:r>
              <a:rPr lang="en-US" baseline="0" dirty="0" smtClean="0">
                <a:latin typeface="Times New Roman" pitchFamily="18" charset="0"/>
                <a:cs typeface="Times New Roman" pitchFamily="18" charset="0"/>
              </a:rPr>
              <a:t> can be considered to be what happens when someone wants something from someone else. For IT leaders, the ability to negotiate with clients and other IT staff is important because securing the resources needed to perform tasks is connected to the leaders negotiation skills.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IT Leaders and staff must get past their aversion to negotiating and learn how to manage the conflict that is an inevitable part of daily life. The most important thing about learning to be a skilled negotiator is understanding that it is not something to avoid or downplay. Negotiating is a necessary component of two parties working out a difference of opinion.</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In normal negotiation each person usually takes a position.  Do not take a position as part of negotiating. This causes each person to be at extremes which usually causes maximum distance between positions. Negotiations focus on the position that was taken and movement can be slow or impossible.</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An alternative method to negotiating is based upon interests. By focusing on interests the scope of potential negotiating possibilities increases. This technique will allow negotiators to discuss multiple options that have nothing to do with what their position is.</a:t>
            </a:r>
          </a:p>
          <a:p>
            <a:pPr>
              <a:defRPr/>
            </a:pPr>
            <a:endParaRPr lang="en-US" baseline="0"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 three steps to the negotiating</a:t>
            </a:r>
            <a:r>
              <a:rPr lang="en-US" baseline="0" dirty="0" smtClean="0">
                <a:latin typeface="Times New Roman" pitchFamily="18" charset="0"/>
                <a:cs typeface="Times New Roman" pitchFamily="18" charset="0"/>
              </a:rPr>
              <a:t>  process are planning and preparation, the information exchange and bargaining.</a:t>
            </a:r>
            <a:r>
              <a:rPr lang="en-US" dirty="0" smtClean="0">
                <a:latin typeface="Times New Roman" pitchFamily="18" charset="0"/>
                <a:cs typeface="Times New Roman" pitchFamily="18" charset="0"/>
              </a:rPr>
              <a:t> In</a:t>
            </a:r>
            <a:r>
              <a:rPr lang="en-US" baseline="0" dirty="0" smtClean="0">
                <a:latin typeface="Times New Roman" pitchFamily="18" charset="0"/>
                <a:cs typeface="Times New Roman" pitchFamily="18" charset="0"/>
              </a:rPr>
              <a:t> each of these steps there are three key factors: negotiating elements; people and relationships; and styles and situations.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order to be an effective negotiator you must</a:t>
            </a:r>
            <a:r>
              <a:rPr lang="en-US" baseline="0" dirty="0" smtClean="0">
                <a:latin typeface="Times New Roman" pitchFamily="18" charset="0"/>
                <a:cs typeface="Times New Roman" pitchFamily="18" charset="0"/>
              </a:rPr>
              <a:t> assess your own positions, interests, and options, as well as those of the other party. These would be considered to be the </a:t>
            </a:r>
            <a:r>
              <a:rPr lang="en-US" b="1" baseline="0" dirty="0" smtClean="0">
                <a:latin typeface="Times New Roman" pitchFamily="18" charset="0"/>
                <a:cs typeface="Times New Roman" pitchFamily="18" charset="0"/>
              </a:rPr>
              <a:t>negotiating elements</a:t>
            </a:r>
            <a:r>
              <a:rPr lang="en-US" baseline="0" dirty="0" smtClean="0">
                <a:latin typeface="Times New Roman" pitchFamily="18" charset="0"/>
                <a:cs typeface="Times New Roman" pitchFamily="18" charset="0"/>
              </a:rPr>
              <a:t>.  Everyone in every situation has multiple interests, and these need to be brought to the table so that you are not limited to the positions that both parties usually take.  It is important to understand the needs and concerns of your clients so that you can anticipate reactions and understand what possible leverage the client may have.</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In the </a:t>
            </a:r>
            <a:r>
              <a:rPr lang="en-US" b="1" baseline="0" dirty="0" smtClean="0">
                <a:latin typeface="Times New Roman" pitchFamily="18" charset="0"/>
                <a:cs typeface="Times New Roman" pitchFamily="18" charset="0"/>
              </a:rPr>
              <a:t>people and relationships</a:t>
            </a:r>
            <a:r>
              <a:rPr lang="en-US" baseline="0" dirty="0" smtClean="0">
                <a:latin typeface="Times New Roman" pitchFamily="18" charset="0"/>
                <a:cs typeface="Times New Roman" pitchFamily="18" charset="0"/>
              </a:rPr>
              <a:t> phase you need to assess the degree of trust you have with the people that you are negotiating with and work to repair any poor or non-existent relationships.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In the </a:t>
            </a:r>
            <a:r>
              <a:rPr lang="en-US" b="1" baseline="0" dirty="0" smtClean="0">
                <a:latin typeface="Times New Roman" pitchFamily="18" charset="0"/>
                <a:cs typeface="Times New Roman" pitchFamily="18" charset="0"/>
              </a:rPr>
              <a:t>styles and situations </a:t>
            </a:r>
            <a:r>
              <a:rPr lang="en-US" b="0" baseline="0" dirty="0" smtClean="0">
                <a:latin typeface="Times New Roman" pitchFamily="18" charset="0"/>
                <a:cs typeface="Times New Roman" pitchFamily="18" charset="0"/>
              </a:rPr>
              <a:t>phase you should assess your own negotiating style as well as the other party.  Most people normally have multiple negotiating styles and it is best for you to determine which style you should be using and what style the other person is using.</a:t>
            </a:r>
            <a:endParaRPr lang="en-US" b="1" baseline="0" dirty="0" smtClean="0">
              <a:latin typeface="Times New Roman" pitchFamily="18" charset="0"/>
              <a:cs typeface="Times New Roman" pitchFamily="18" charset="0"/>
            </a:endParaRPr>
          </a:p>
          <a:p>
            <a:endParaRPr lang="en-US" baseline="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AF5A3-178C-497E-92D8-7FC70DAD4E89}" type="slidenum">
              <a:rPr lang="en-US" smtClean="0"/>
              <a:pPr>
                <a:defRPr/>
              </a:pPr>
              <a:t>5</a:t>
            </a:fld>
            <a:endParaRPr lang="en-US"/>
          </a:p>
        </p:txBody>
      </p:sp>
    </p:spTree>
    <p:extLst>
      <p:ext uri="{BB962C8B-B14F-4D97-AF65-F5344CB8AC3E}">
        <p14:creationId xmlns:p14="http://schemas.microsoft.com/office/powerpoint/2010/main" val="147888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In the information exchange phase, you actually meet face</a:t>
            </a:r>
            <a:r>
              <a:rPr lang="en-US" baseline="0" dirty="0" smtClean="0">
                <a:latin typeface="Times New Roman" pitchFamily="18" charset="0"/>
                <a:cs typeface="Times New Roman" pitchFamily="18" charset="0"/>
              </a:rPr>
              <a:t> to face with the opposing party. This is not where bargaining starts but it is where your assessments get vetted.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This phase will allow you to determine if your assessments are correct or if they need adjustment. The second step is all about dialogue, relationship building, and establishing rapport. During this phase, it is immensely important that you actively listen.</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59A67154-01E5-4632-B24F-61700A9D21E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The last</a:t>
            </a:r>
            <a:r>
              <a:rPr lang="en-US" baseline="0" dirty="0" smtClean="0">
                <a:latin typeface="Times New Roman" pitchFamily="18" charset="0"/>
                <a:cs typeface="Times New Roman" pitchFamily="18" charset="0"/>
              </a:rPr>
              <a:t> or final step is when the actual bargaining begins. In this step you use all the information you have gathered and vetted in the first and second steps. At this point, you should know your interests and options as well as the other party’s interests. This causes you to understand the bargaining situation that you are entering, the negotiating style you will use, and the style that you are going to encounter.</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Bargaining is mainly made up of exchanges, concessions, and deal-making. This should be a give and take phase. It must be understood that different people with different negotiation styles have different views of what is fair and ethical.  You can not separate the way you act in negotiations from the person you are in life. The best advice is to let you conscience be your guide.</a:t>
            </a:r>
          </a:p>
          <a:p>
            <a:pPr>
              <a:defRPr/>
            </a:pPr>
            <a:r>
              <a:rPr lang="en-US" baseline="0"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Negotiations</a:t>
            </a:r>
            <a:r>
              <a:rPr lang="en-US" baseline="0" dirty="0" smtClean="0">
                <a:latin typeface="Times New Roman" pitchFamily="18" charset="0"/>
                <a:cs typeface="Times New Roman" pitchFamily="18" charset="0"/>
              </a:rPr>
              <a:t> are commonplace among IT people. In order to become more comfortable, you should learn about the techniques that experienced negotiators use and use them consistently.</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Remember that negotiations do not start at the bargaining table. There is much that must be done prior to sitting down with the other party. All the preparations take a lot of time but well done properly, they are well worth the extra time.</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You should decide what negotiating style works best for you then try to use it in several different situations. </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 have reached the end of this lesson.  Let’s take a look at what we’ve covered.</a:t>
            </a:r>
          </a:p>
          <a:p>
            <a:endParaRPr lang="en-US" dirty="0" smtClean="0">
              <a:latin typeface="Times New Roman" pitchFamily="18" charset="0"/>
              <a:cs typeface="Times New Roman" pitchFamily="18" charset="0"/>
            </a:endParaRPr>
          </a:p>
          <a:p>
            <a:pPr>
              <a:defRPr/>
            </a:pPr>
            <a:r>
              <a:rPr lang="en-US" dirty="0" smtClean="0"/>
              <a:t>Position versus Interest Negotiations in which we discussed</a:t>
            </a:r>
            <a:r>
              <a:rPr lang="en-US" baseline="0" dirty="0" smtClean="0"/>
              <a:t> that </a:t>
            </a:r>
            <a:r>
              <a:rPr lang="en-US" baseline="0" dirty="0" smtClean="0">
                <a:latin typeface="Times New Roman" pitchFamily="18" charset="0"/>
                <a:cs typeface="Times New Roman" pitchFamily="18" charset="0"/>
              </a:rPr>
              <a:t>IT leaders should not focus on a position but the interests that are associated with a position;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Next, we discussed</a:t>
            </a:r>
            <a:r>
              <a:rPr lang="en-US" baseline="0" dirty="0" smtClean="0"/>
              <a:t> the </a:t>
            </a:r>
            <a:r>
              <a:rPr lang="en-US" dirty="0" smtClean="0"/>
              <a:t>Three Key Factors; Three-Step Process with a focus on the t</a:t>
            </a:r>
            <a:r>
              <a:rPr lang="en-US" baseline="0" dirty="0" smtClean="0">
                <a:latin typeface="Times New Roman" pitchFamily="18" charset="0"/>
                <a:cs typeface="Times New Roman" pitchFamily="18" charset="0"/>
              </a:rPr>
              <a:t>hree key factors: negotiating elements, people and relationships, and styles and situations;</a:t>
            </a:r>
            <a:endParaRPr lang="en-US" dirty="0" smtClean="0">
              <a:latin typeface="Times New Roman" pitchFamily="18" charset="0"/>
              <a:cs typeface="Times New Roman" pitchFamily="18" charset="0"/>
            </a:endParaRPr>
          </a:p>
          <a:p>
            <a:endParaRPr lang="en-US" dirty="0" smtClean="0"/>
          </a:p>
          <a:p>
            <a:r>
              <a:rPr lang="en-US" dirty="0" smtClean="0"/>
              <a:t>Next</a:t>
            </a:r>
            <a:r>
              <a:rPr lang="en-US" baseline="0" dirty="0" smtClean="0"/>
              <a:t>, we covered, </a:t>
            </a:r>
            <a:r>
              <a:rPr lang="en-US" dirty="0" smtClean="0"/>
              <a:t>Applying the Key Factors to the Second Step: Information Exchange</a:t>
            </a:r>
            <a:r>
              <a:rPr lang="en-US" baseline="0" dirty="0" smtClean="0"/>
              <a:t> which covered the face-to-face meeting that takes place prior to the actual bargaining.</a:t>
            </a:r>
            <a:endParaRPr lang="en-US" dirty="0" smtClean="0"/>
          </a:p>
          <a:p>
            <a:endParaRPr lang="en-US" dirty="0" smtClean="0"/>
          </a:p>
          <a:p>
            <a:r>
              <a:rPr lang="en-US" dirty="0" smtClean="0"/>
              <a:t>Then,</a:t>
            </a:r>
            <a:r>
              <a:rPr lang="en-US" baseline="0" dirty="0" smtClean="0"/>
              <a:t> we discussed, </a:t>
            </a:r>
            <a:r>
              <a:rPr lang="en-US" dirty="0" smtClean="0"/>
              <a:t>The Final Step: Now Comes the Bargaining. The focus here was on the use information from previous steps, acknowledging</a:t>
            </a:r>
            <a:r>
              <a:rPr lang="en-US" baseline="0" dirty="0" smtClean="0"/>
              <a:t> that this is the g</a:t>
            </a:r>
            <a:r>
              <a:rPr lang="en-US" dirty="0" smtClean="0"/>
              <a:t>ive and take phase, and lastly that the best guide is your conscience; and</a:t>
            </a:r>
          </a:p>
          <a:p>
            <a:endParaRPr lang="en-US" dirty="0" smtClean="0"/>
          </a:p>
          <a:p>
            <a:r>
              <a:rPr lang="en-US" dirty="0" smtClean="0"/>
              <a:t>The final Conclusion: Effective Negotiators are Made, Not Born.</a:t>
            </a:r>
            <a:r>
              <a:rPr lang="en-US" baseline="0" dirty="0" smtClean="0"/>
              <a:t> This topic put forth that IT professionals should learn a technique and use it often.</a:t>
            </a:r>
            <a:endParaRPr lang="en-US" dirty="0" smtClean="0">
              <a:latin typeface="Times New Roman" pitchFamily="18" charset="0"/>
              <a:cs typeface="Times New Roman" pitchFamily="18" charset="0"/>
            </a:endParaRPr>
          </a:p>
          <a:p>
            <a:endParaRPr lang="en-US" dirty="0" smtClean="0"/>
          </a:p>
          <a:p>
            <a:r>
              <a:rPr lang="en-US" dirty="0" smtClean="0"/>
              <a:t>This completes the lesson.</a:t>
            </a:r>
            <a:endParaRPr lang="en-US" dirty="0" smtClean="0">
              <a:latin typeface="Times New Roman" pitchFamily="18"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5A25AA5-59D4-48F0-B825-29C99791EBB0}" type="datetimeFigureOut">
              <a:rPr lang="en-US" smtClean="0"/>
              <a:pPr>
                <a:defRPr/>
              </a:pPr>
              <a:t>6/28/2012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8D71C-0DE0-4A26-8CEC-FD3DEDE74672}" type="slidenum">
              <a:rPr lang="en-US" smtClean="0"/>
              <a:pPr>
                <a:defRPr/>
              </a:pPr>
              <a:t>‹#›</a:t>
            </a:fld>
            <a:endParaRPr lang="en-US"/>
          </a:p>
        </p:txBody>
      </p:sp>
    </p:spTree>
    <p:extLst>
      <p:ext uri="{BB962C8B-B14F-4D97-AF65-F5344CB8AC3E}">
        <p14:creationId xmlns:p14="http://schemas.microsoft.com/office/powerpoint/2010/main" val="26816842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6/28/2012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image" Target="../media/image3.jp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5.xml"/><Relationship Id="rId11" Type="http://schemas.openxmlformats.org/officeDocument/2006/relationships/image" Target="../media/image7.png"/><Relationship Id="rId5" Type="http://schemas.openxmlformats.org/officeDocument/2006/relationships/slideLayout" Target="../slideLayouts/slideLayout3.xml"/><Relationship Id="rId10" Type="http://schemas.openxmlformats.org/officeDocument/2006/relationships/image" Target="../media/image6.png"/><Relationship Id="rId4" Type="http://schemas.openxmlformats.org/officeDocument/2006/relationships/tags" Target="../tags/tag11.xml"/><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Information Technology Capstone</a:t>
            </a:r>
            <a:br>
              <a:rPr lang="en-US" smtClean="0"/>
            </a:br>
            <a:r>
              <a:rPr lang="en-US" smtClean="0"/>
              <a:t>CIS498</a:t>
            </a:r>
            <a:endParaRPr lang="en-US" dirty="0" smtClean="0"/>
          </a:p>
        </p:txBody>
      </p:sp>
      <p:sp>
        <p:nvSpPr>
          <p:cNvPr id="4099" name="Subtitle 2"/>
          <p:cNvSpPr>
            <a:spLocks noGrp="1"/>
          </p:cNvSpPr>
          <p:nvPr>
            <p:ph type="subTitle" idx="1"/>
          </p:nvPr>
        </p:nvSpPr>
        <p:spPr/>
        <p:txBody>
          <a:bodyPr/>
          <a:lstStyle/>
          <a:p>
            <a:r>
              <a:rPr lang="en-US" smtClean="0"/>
              <a:t>Negotiating: Getting What You Want without Damaging the Relationship</a:t>
            </a:r>
            <a:endParaRPr lang="en-US"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Topics</a:t>
            </a:r>
          </a:p>
        </p:txBody>
      </p:sp>
      <p:sp>
        <p:nvSpPr>
          <p:cNvPr id="5123" name="Content Placeholder 2"/>
          <p:cNvSpPr>
            <a:spLocks noGrp="1"/>
          </p:cNvSpPr>
          <p:nvPr>
            <p:ph idx="1"/>
          </p:nvPr>
        </p:nvSpPr>
        <p:spPr/>
        <p:txBody>
          <a:bodyPr/>
          <a:lstStyle/>
          <a:p>
            <a:r>
              <a:rPr lang="en-US" dirty="0" smtClean="0"/>
              <a:t>Position versus Interest Negotiations </a:t>
            </a:r>
          </a:p>
          <a:p>
            <a:r>
              <a:rPr lang="en-US" dirty="0" smtClean="0"/>
              <a:t>Three Key Factors/Three-Step Process</a:t>
            </a:r>
          </a:p>
          <a:p>
            <a:r>
              <a:rPr lang="en-US" dirty="0" smtClean="0"/>
              <a:t>Applying the Key Factors to the Second Step: Information Exchange</a:t>
            </a:r>
          </a:p>
          <a:p>
            <a:r>
              <a:rPr lang="en-US" dirty="0" smtClean="0"/>
              <a:t>The Final Step: Now Comes the Bargaining</a:t>
            </a:r>
          </a:p>
          <a:p>
            <a:r>
              <a:rPr lang="en-US" dirty="0" smtClean="0"/>
              <a:t>Conclusion: Effective Negotiators are Made, Not Born</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Position versus Interest Negotiations </a:t>
            </a:r>
          </a:p>
        </p:txBody>
      </p:sp>
      <p:sp>
        <p:nvSpPr>
          <p:cNvPr id="6147" name="Content Placeholder 2"/>
          <p:cNvSpPr>
            <a:spLocks noGrp="1"/>
          </p:cNvSpPr>
          <p:nvPr>
            <p:ph idx="1"/>
          </p:nvPr>
        </p:nvSpPr>
        <p:spPr/>
        <p:txBody>
          <a:bodyPr/>
          <a:lstStyle/>
          <a:p>
            <a:r>
              <a:rPr lang="en-US" dirty="0" smtClean="0"/>
              <a:t>Negotiations </a:t>
            </a:r>
          </a:p>
          <a:p>
            <a:r>
              <a:rPr lang="en-US" dirty="0" smtClean="0"/>
              <a:t>Do not take a Position</a:t>
            </a:r>
          </a:p>
          <a:p>
            <a:r>
              <a:rPr lang="en-US" dirty="0" smtClean="0"/>
              <a:t>Focus on Interests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smtClean="0"/>
              <a:t>Three Key Factors/ Three-Step Process </a:t>
            </a:r>
          </a:p>
        </p:txBody>
      </p:sp>
      <p:sp>
        <p:nvSpPr>
          <p:cNvPr id="8195" name="Content Placeholder 2"/>
          <p:cNvSpPr>
            <a:spLocks noGrp="1"/>
          </p:cNvSpPr>
          <p:nvPr>
            <p:ph idx="1"/>
          </p:nvPr>
        </p:nvSpPr>
        <p:spPr/>
        <p:txBody>
          <a:bodyPr/>
          <a:lstStyle/>
          <a:p>
            <a:r>
              <a:rPr lang="en-US" dirty="0" smtClean="0"/>
              <a:t>Negotiating Process</a:t>
            </a:r>
          </a:p>
          <a:p>
            <a:r>
              <a:rPr lang="en-US" dirty="0" smtClean="0"/>
              <a:t>Key Factors</a:t>
            </a:r>
          </a:p>
          <a:p>
            <a:pPr lvl="1"/>
            <a:r>
              <a:rPr lang="en-US" dirty="0" smtClean="0"/>
              <a:t>Negotiating Elements</a:t>
            </a:r>
          </a:p>
          <a:p>
            <a:pPr lvl="1"/>
            <a:r>
              <a:rPr lang="en-US" dirty="0" smtClean="0"/>
              <a:t>People and Relationships</a:t>
            </a:r>
          </a:p>
          <a:p>
            <a:pPr lvl="1"/>
            <a:r>
              <a:rPr lang="en-US" dirty="0" smtClean="0"/>
              <a:t>Styles and Situations</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3" name="Title 32" hidden="1"/>
          <p:cNvSpPr>
            <a:spLocks noGrp="1"/>
          </p:cNvSpPr>
          <p:nvPr>
            <p:ph type="title"/>
          </p:nvPr>
        </p:nvSpPr>
        <p:spPr/>
        <p:txBody>
          <a:bodyPr/>
          <a:lstStyle/>
          <a:p>
            <a:r>
              <a:rPr lang="en-US" smtClean="0"/>
              <a:t>Check Your Understanding</a:t>
            </a:r>
            <a:endParaRPr lang="en-US"/>
          </a:p>
        </p:txBody>
      </p:sp>
      <p:pic>
        <p:nvPicPr>
          <p:cNvPr id="34" name="Picture 33"/>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6" name="Picture 35"/>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7" name="Picture 36"/>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8" name="Picture 37"/>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4193055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Applying the Key Factors to the Second Step: Information Exchange</a:t>
            </a:r>
          </a:p>
        </p:txBody>
      </p:sp>
      <p:sp>
        <p:nvSpPr>
          <p:cNvPr id="10243" name="Content Placeholder 2"/>
          <p:cNvSpPr>
            <a:spLocks noGrp="1"/>
          </p:cNvSpPr>
          <p:nvPr>
            <p:ph idx="1"/>
          </p:nvPr>
        </p:nvSpPr>
        <p:spPr/>
        <p:txBody>
          <a:bodyPr/>
          <a:lstStyle/>
          <a:p>
            <a:r>
              <a:rPr lang="en-US" smtClean="0"/>
              <a:t>Meet Opposing Party</a:t>
            </a:r>
          </a:p>
          <a:p>
            <a:r>
              <a:rPr lang="en-US" smtClean="0"/>
              <a:t>Test Your Assessments</a:t>
            </a:r>
          </a:p>
          <a:p>
            <a:r>
              <a:rPr lang="en-US" smtClean="0"/>
              <a:t>Actively Listen  </a:t>
            </a:r>
            <a:endParaRPr lang="en-US" dirty="0" smtClean="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The Final Step: Now Comes the Bargaining</a:t>
            </a:r>
          </a:p>
        </p:txBody>
      </p:sp>
      <p:sp>
        <p:nvSpPr>
          <p:cNvPr id="12291" name="Content Placeholder 2"/>
          <p:cNvSpPr>
            <a:spLocks noGrp="1"/>
          </p:cNvSpPr>
          <p:nvPr>
            <p:ph idx="1"/>
          </p:nvPr>
        </p:nvSpPr>
        <p:spPr/>
        <p:txBody>
          <a:bodyPr/>
          <a:lstStyle/>
          <a:p>
            <a:r>
              <a:rPr lang="en-US" smtClean="0"/>
              <a:t>Use Information From Previous Steps</a:t>
            </a:r>
          </a:p>
          <a:p>
            <a:r>
              <a:rPr lang="en-US" smtClean="0"/>
              <a:t>Give and Take Phase</a:t>
            </a:r>
          </a:p>
          <a:p>
            <a:r>
              <a:rPr lang="en-US" smtClean="0"/>
              <a:t>Listen to Your Conscience</a:t>
            </a:r>
            <a:endParaRPr lang="en-US" dirty="0" smtClean="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Conclusion: Effective Negotiators are Made, Not Born</a:t>
            </a:r>
          </a:p>
        </p:txBody>
      </p:sp>
      <p:sp>
        <p:nvSpPr>
          <p:cNvPr id="12291" name="Content Placeholder 2"/>
          <p:cNvSpPr>
            <a:spLocks noGrp="1"/>
          </p:cNvSpPr>
          <p:nvPr>
            <p:ph idx="1"/>
          </p:nvPr>
        </p:nvSpPr>
        <p:spPr/>
        <p:txBody>
          <a:bodyPr/>
          <a:lstStyle/>
          <a:p>
            <a:r>
              <a:rPr lang="en-US" dirty="0" smtClean="0"/>
              <a:t>Learn Techniques</a:t>
            </a:r>
          </a:p>
          <a:p>
            <a:r>
              <a:rPr lang="en-US" dirty="0" smtClean="0"/>
              <a:t>Negotiations is a Process</a:t>
            </a:r>
          </a:p>
          <a:p>
            <a:r>
              <a:rPr lang="en-US" dirty="0" smtClean="0"/>
              <a:t>Find a Negotiation Style</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Summary</a:t>
            </a:r>
            <a:endParaRPr lang="en-US" dirty="0" smtClean="0"/>
          </a:p>
        </p:txBody>
      </p:sp>
      <p:sp>
        <p:nvSpPr>
          <p:cNvPr id="8195" name="Rectangle 3"/>
          <p:cNvSpPr>
            <a:spLocks noGrp="1" noChangeArrowheads="1"/>
          </p:cNvSpPr>
          <p:nvPr>
            <p:ph idx="1"/>
          </p:nvPr>
        </p:nvSpPr>
        <p:spPr/>
        <p:txBody>
          <a:bodyPr/>
          <a:lstStyle/>
          <a:p>
            <a:r>
              <a:rPr lang="en-US" dirty="0" smtClean="0"/>
              <a:t>Position versus Interest Negotiations </a:t>
            </a:r>
          </a:p>
          <a:p>
            <a:r>
              <a:rPr lang="en-US" dirty="0" smtClean="0"/>
              <a:t>Three Key Factors; Three-Step Process</a:t>
            </a:r>
          </a:p>
          <a:p>
            <a:r>
              <a:rPr lang="en-US" dirty="0" smtClean="0"/>
              <a:t>Applying the Key Factors to the Second Step: Information Exchange</a:t>
            </a:r>
          </a:p>
          <a:p>
            <a:r>
              <a:rPr lang="en-US" dirty="0" smtClean="0"/>
              <a:t>The Final Step: Now Comes the Bargaining</a:t>
            </a:r>
          </a:p>
          <a:p>
            <a:r>
              <a:rPr lang="en-US" dirty="0" smtClean="0"/>
              <a:t>Conclusion: Effective Negotiators are Made, Not Born</a:t>
            </a:r>
            <a:endParaRPr 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6220"/>
  <p:tag name="ARTICULATE_PROJECT_CHECK" val="0"/>
  <p:tag name="ARTICULATE_REFERENCE_COUNT" val="2"/>
  <p:tag name="ARTICULATE_REFERENCE_TYPE_1" val="1"/>
  <p:tag name="ARTICULATE_REFERENCE_TITLE_1" val="CIS498 Week 2 Chapter 5 Slides"/>
  <p:tag name="ARTICULATE_REFERENCE_1" val="C:\Users\Jess\Desktop\strayer\1126_summer2012\CIS498\lectures\week2\W2_C5\FINAL\CIS498_W2_C5.pptx"/>
  <p:tag name="ARTICULATE_REFERENCE_TYPE_2" val="1"/>
  <p:tag name="ARTICULATE_REFERENCE_TITLE_2" val="CIS498 Week 2 Chapter 5 Script"/>
  <p:tag name="ARTICULATE_REFERENCE_2" val="C:\Users\Jess\Desktop\strayer\1126_summer2012\CIS498\lectures\week2\W2_C5\FINAL\CIS498_W2_C5.docx"/>
  <p:tag name="PUBLISH_TITLE" val="CIS498_W2_C5"/>
  <p:tag name="ARTICULATE_PUBLISH_PATH" val="C:\Users\Jess\Desktop\strayer\1126_summer2012\CIS498\lectures\week2\W2_C5\FINAL"/>
  <p:tag name="ARTICULATE_LOGO" val="Strayer Template Logo_2012.png"/>
  <p:tag name="ARTICULATE_PRESENTER" val="(None selected)"/>
  <p:tag name="ARTICULATE_PRESENTER_GUID" val="9869030842"/>
  <p:tag name="ARTICULATE_LMS" val="0"/>
  <p:tag name="ARTICULATE_TEMPLATE" val="Strayer Player Template_2012"/>
  <p:tag name="ARTICULATE_TEMPLATE_GUID" val="85d51ff1-535d-4149-8349-e56ba8720736"/>
  <p:tag name="LMS_PUBLISH" val="No"/>
  <p:tag name="PRESENTER_PREVIEW_MODE" val="0"/>
  <p:tag name="PRESENTER_PREVIEW_START" val="1"/>
  <p:tag name="PLAYERLOGOHEIGHT" val="205"/>
  <p:tag name="PLAYERLOGOWIDTH" val="400"/>
  <p:tag name="LAUNCHINNEWWINDOW" val="0"/>
  <p:tag name="LASTPUBLISHED" val="C:\Users\Jess\Desktop\strayer\1126_summer2012\CIS498\lectures\week2\W2_C5\FINAL\CIS498_W2_C5\player.html"/>
  <p:tag name="ARTICULATE_PROJECT_OPEN" val="1"/>
  <p:tag name="ARTICULATE_PRESENTER_VERSION" val="6"/>
  <p:tag name="PRESENTATION_PLAYLIST_COUNT" val="0"/>
  <p:tag name="PRESENTATION_PRESENTER_SLIDE_LEVEL" val="0"/>
</p:tagLst>
</file>

<file path=ppt/tags/tag10.xml><?xml version="1.0" encoding="utf-8"?>
<p:tagLst xmlns:a="http://schemas.openxmlformats.org/drawingml/2006/main" xmlns:r="http://schemas.openxmlformats.org/officeDocument/2006/relationships" xmlns:p="http://schemas.openxmlformats.org/presentationml/2006/main">
  <p:tag name="ART_QM_A" val="1"/>
</p:tagLst>
</file>

<file path=ppt/tags/tag11.xml><?xml version="1.0" encoding="utf-8"?>
<p:tagLst xmlns:a="http://schemas.openxmlformats.org/drawingml/2006/main" xmlns:r="http://schemas.openxmlformats.org/officeDocument/2006/relationships" xmlns:p="http://schemas.openxmlformats.org/presentationml/2006/main">
  <p:tag name="ART_QM_B" val="1"/>
</p:tagLst>
</file>

<file path=ppt/tags/tag12.xml><?xml version="1.0" encoding="utf-8"?>
<p:tagLst xmlns:a="http://schemas.openxmlformats.org/drawingml/2006/main" xmlns:r="http://schemas.openxmlformats.org/officeDocument/2006/relationships" xmlns:p="http://schemas.openxmlformats.org/presentationml/2006/main">
  <p:tag name="ARTICULATE_SLIDE_NAV" val="6"/>
  <p:tag name="ARTICULATE_SLIDE_GUID" val="a7573503-fef0-4cb8-ab97-0d350447f9f5"/>
  <p:tag name="AUDIO_IMPORT" val="C:\Users\Jess\Desktop\strayer\1126_summer2012\CIS498\lectures\week2\audio\W2_C5\CIS498_2_5_6.mp3"/>
  <p:tag name="AUDIO_ID" val="284"/>
  <p:tag name="ELAPSEDTIME" val="30.511"/>
  <p:tag name="ARTICULATE_SLIDE_PAUSE" val="1"/>
  <p:tag name="ARTICULATE_NAV_LEVEL" val="1"/>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NAV" val="7"/>
  <p:tag name="ARTICULATE_SLIDE_GUID" val="7a39aeec-84e4-4efe-96e9-a95e3b526f5f"/>
  <p:tag name="AUDIO_IMPORT" val="C:\Users\Jess\Desktop\strayer\1126_summer2012\CIS498\lectures\week2\audio\W2_C5\CIS498_2_5_7.mp3"/>
  <p:tag name="AUDIO_ID" val="292"/>
  <p:tag name="ELAPSEDTIME" val="56.529"/>
  <p:tag name="ARTICULATE_SLIDE_PAUSE" val="1"/>
  <p:tag name="ARTICULATE_NAV_LEVEL" val="1"/>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NAV" val="8"/>
  <p:tag name="ARTICULATE_SLIDE_GUID" val="6a33fd81-8bb8-4c2d-9f11-4bc590708526"/>
  <p:tag name="AUDIO_IMPORT" val="C:\Users\Jess\Desktop\strayer\1126_summer2012\CIS498\lectures\week2\audio\W2_C5\CIS498_2_5_8.mp3"/>
  <p:tag name="AUDIO_ID" val="299"/>
  <p:tag name="ELAPSEDTIME" val="36.624"/>
  <p:tag name="ARTICULATE_SLIDE_PAUSE" val="1"/>
  <p:tag name="ARTICULATE_NAV_LEVEL" val="1"/>
  <p:tag name="ARTICULATE_PLAYLIST_ID" val="-1"/>
  <p:tag name="ARTICULATE_LOCK_SLID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NAV" val="9"/>
  <p:tag name="ARTICULATE_SLIDE_GUID" val="94d12c59-ea41-4271-b007-853ab17cbd5b"/>
  <p:tag name="AUDIO_IMPORT" val="C:\Users\Jess\Desktop\strayer\1126_summer2012\CIS498\lectures\week2\audio\W2_C5\CIS498_2_5_9.mp3"/>
  <p:tag name="AUDIO_ID" val="266"/>
  <p:tag name="ELAPSEDTIME" val="71.942"/>
  <p:tag name="ARTICULATE_SLIDE_PAUSE" val="1"/>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UsWWO858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WaQI89go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f17d13c6-375e-40fa-90fe-4168e618f746"/>
  <p:tag name="AUDIO_IMPORT" val="C:\Users\Jess\Desktop\strayer\1126_summer2012\CIS498\lectures\week2\audio\W2_C5\CIS498_2_5_1.mp3"/>
  <p:tag name="AUDIO_ID" val="298"/>
  <p:tag name="ELAPSEDTIME" val="11.625"/>
  <p:tag name="ARTICULATE_SLIDE_PAUSE" val="1"/>
  <p:tag name="ARTICULATE_NAV_LEVEL" val="1"/>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ARTICULATE_SLIDE_NAV" val="2"/>
  <p:tag name="ARTICULATE_SLIDE_GUID" val="48f6ba19-2b99-44cf-97a4-8b1c1264a77b"/>
  <p:tag name="AUDIO_IMPORT" val="C:\Users\Jess\Desktop\strayer\1126_summer2012\CIS498\lectures\week2\audio\W2_C5\CIS498_2_5_2.mp3"/>
  <p:tag name="AUDIO_ID" val="260"/>
  <p:tag name="ELAPSEDTIME" val="24.503"/>
  <p:tag name="ARTICULATE_SLIDE_PAUSE" val="1"/>
  <p:tag name="ARTICULATE_NAV_LEVEL" val="1"/>
  <p:tag name="ARTICULATE_PLAYLIST_ID" val="-1"/>
  <p:tag name="ARTICULATE_LOCK_SLIDE" val="0"/>
</p:tagLst>
</file>

<file path=ppt/tags/tag6.xml><?xml version="1.0" encoding="utf-8"?>
<p:tagLst xmlns:a="http://schemas.openxmlformats.org/drawingml/2006/main" xmlns:r="http://schemas.openxmlformats.org/officeDocument/2006/relationships" xmlns:p="http://schemas.openxmlformats.org/presentationml/2006/main">
  <p:tag name="ARTICULATE_SLIDE_NAV" val="3"/>
  <p:tag name="ARTICULATE_SLIDE_GUID" val="a8abd7b2-be55-4835-93a7-92feac811d18"/>
  <p:tag name="AUDIO_IMPORT" val="C:\Users\Jess\Desktop\strayer\1126_summer2012\CIS498\lectures\week2\audio\W2_C5\CIS498_2_5_3.mp3"/>
  <p:tag name="AUDIO_ID" val="276"/>
  <p:tag name="ELAPSEDTIME" val="95.661"/>
  <p:tag name="ARTICULATE_SLIDE_PAUSE" val="1"/>
  <p:tag name="ARTICULATE_NAV_LEVEL" val="1"/>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ARTICULATE_SLIDE_NAV" val="4"/>
  <p:tag name="ARTICULATE_SLIDE_GUID" val="906b53a6-1a5a-43cc-b7c3-5910deeb75ba"/>
  <p:tag name="AUDIO_IMPORT" val="C:\Users\Jess\Desktop\strayer\1126_summer2012\CIS498\lectures\week2\audio\W2_C5\CIS498_2_5_4.mp3"/>
  <p:tag name="AUDIO_ID" val="280"/>
  <p:tag name="ELAPSEDTIME" val="90.384"/>
  <p:tag name="ARTICULATE_SLIDE_PAUSE" val="1"/>
  <p:tag name="ARTICULATE_NAV_LEVEL" val="1"/>
  <p:tag name="ARTICULATE_PLAYLIST_ID" val="-1"/>
  <p:tag name="ARTICULATE_LOCK_SLIDE" val="0"/>
</p:tagLst>
</file>

<file path=ppt/tags/tag8.xml><?xml version="1.0" encoding="utf-8"?>
<p:tagLst xmlns:a="http://schemas.openxmlformats.org/drawingml/2006/main" xmlns:r="http://schemas.openxmlformats.org/officeDocument/2006/relationships" xmlns:p="http://schemas.openxmlformats.org/presentationml/2006/main">
  <p:tag name="QM_PROPERTIES_UNSET" val="1"/>
  <p:tag name="QUIZMAKER_QUIZ_FILENAME" val="C:\Users\Jess\Desktop\strayer\1126_summer2012\CIS498\lectures\week2\W2_C5\FINAL\Check Your Understanding.quiz"/>
  <p:tag name="QUIZMAKER_QUIZ_SLIDE_ID" val="300"/>
  <p:tag name="QUIZMAKER_QUIZ_FORCE_UPDATE" val="0"/>
  <p:tag name="AQP_PASS_ACTION" val="2"/>
  <p:tag name="AQP_FAIL_ACTION" val="2"/>
  <p:tag name="AQP_TRAP" val="0"/>
  <p:tag name="OVERRIDE" val="QUIZMAKER_QUIZ_SLIDE"/>
  <p:tag name="QUIZMAKER_QUIZ_TITLE" val="Check Your Understanding"/>
  <p:tag name="AQP_PASS_SCORE" val="80"/>
  <p:tag name="QUIZMAKER_LAST_MODIFY_DATE" val="41082.6123726852"/>
  <p:tag name="ELAPSEDTIME" val="5"/>
  <p:tag name="ARTICULATE_SLIDE_NAV" val="5"/>
  <p:tag name="ARTICULATE_SLIDE_GUID" val="8499ac36-4180-46b4-a050-5cf36cb4d005"/>
  <p:tag name="ARTICULATE_SLIDE_PAUSE" val="1"/>
  <p:tag name="ARTICULATE_NAV_LEVEL" val="1"/>
  <p:tag name="ARTICULATE_PLAYLIST_ID" val="-1"/>
  <p:tag name="ARTICULATE_LOCK_SLIDE" val="0"/>
</p:tagLst>
</file>

<file path=ppt/tags/tag9.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1975</TotalTime>
  <Words>1247</Words>
  <Application>Microsoft Office PowerPoint</Application>
  <PresentationFormat>On-screen Show (4:3)</PresentationFormat>
  <Paragraphs>111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Strayer Lecture Template_2012</vt:lpstr>
      <vt:lpstr>Information Technology Capstone CIS498</vt:lpstr>
      <vt:lpstr>Topics</vt:lpstr>
      <vt:lpstr>Position versus Interest Negotiations </vt:lpstr>
      <vt:lpstr>Three Key Factors/ Three-Step Process </vt:lpstr>
      <vt:lpstr>Check Your Understanding</vt:lpstr>
      <vt:lpstr>Applying the Key Factors to the Second Step: Information Exchange</vt:lpstr>
      <vt:lpstr>The Final Step: Now Comes the Bargaining</vt:lpstr>
      <vt:lpstr>Conclusion: Effective Negotiators are Made, Not Born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153</cp:revision>
  <dcterms:created xsi:type="dcterms:W3CDTF">2010-08-19T14:42:59Z</dcterms:created>
  <dcterms:modified xsi:type="dcterms:W3CDTF">2012-06-28T18:18:00Z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6BDF717B-2365-4C40-BC76-CE4E1CDC7166</vt:lpwstr>
  </property>
  <property fmtid="{D5CDD505-2E9C-101B-9397-08002B2CF9AE}" pid="5" name="ArticulateProjectFull">
    <vt:lpwstr>C:\Users\Jess\Desktop\strayer\1126_summer2012\CIS498\lectures\week2\W2_C5\FINAL\CIS498_W2_C5.ppta</vt:lpwstr>
  </property>
</Properties>
</file>