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5"/>
  </p:notesMasterIdLst>
  <p:sldIdLst>
    <p:sldId id="298" r:id="rId2"/>
    <p:sldId id="260" r:id="rId3"/>
    <p:sldId id="311" r:id="rId4"/>
    <p:sldId id="276" r:id="rId5"/>
    <p:sldId id="280" r:id="rId6"/>
    <p:sldId id="305" r:id="rId7"/>
    <p:sldId id="306" r:id="rId8"/>
    <p:sldId id="307" r:id="rId9"/>
    <p:sldId id="309" r:id="rId10"/>
    <p:sldId id="292" r:id="rId11"/>
    <p:sldId id="315" r:id="rId12"/>
    <p:sldId id="326" r:id="rId13"/>
    <p:sldId id="317" r:id="rId14"/>
    <p:sldId id="318" r:id="rId15"/>
    <p:sldId id="319" r:id="rId16"/>
    <p:sldId id="320" r:id="rId17"/>
    <p:sldId id="321" r:id="rId18"/>
    <p:sldId id="324" r:id="rId19"/>
    <p:sldId id="323" r:id="rId20"/>
    <p:sldId id="322" r:id="rId21"/>
    <p:sldId id="325" r:id="rId22"/>
    <p:sldId id="312" r:id="rId23"/>
    <p:sldId id="314" r:id="rId24"/>
  </p:sldIdLst>
  <p:sldSz cx="9144000" cy="6858000" type="screen4x3"/>
  <p:notesSz cx="6858000" cy="9144000"/>
  <p:custDataLst>
    <p:tags r:id="rId26"/>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170" autoAdjust="0"/>
    <p:restoredTop sz="48783" autoAdjust="0"/>
  </p:normalViewPr>
  <p:slideViewPr>
    <p:cSldViewPr>
      <p:cViewPr varScale="1">
        <p:scale>
          <a:sx n="55" d="100"/>
          <a:sy n="55" d="100"/>
        </p:scale>
        <p:origin x="-323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B0B8871-C183-4E94-9AE9-EA1678593A05}" type="datetimeFigureOut">
              <a:rPr lang="en-US"/>
              <a:pPr>
                <a:defRPr/>
              </a:pPr>
              <a:t>7/12/2012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FDAF5A3-178C-497E-92D8-7FC70DAD4E89}" type="slidenum">
              <a:rPr lang="en-US"/>
              <a:pPr>
                <a:defRPr/>
              </a:pPr>
              <a:t>‹#›</a:t>
            </a:fld>
            <a:endParaRPr lang="en-US" dirty="0"/>
          </a:p>
        </p:txBody>
      </p:sp>
    </p:spTree>
    <p:extLst>
      <p:ext uri="{BB962C8B-B14F-4D97-AF65-F5344CB8AC3E}">
        <p14:creationId xmlns:p14="http://schemas.microsoft.com/office/powerpoint/2010/main" val="82160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Welcome to Information Technology Capstone.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lesson we will discuss The Project Office.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p>
        </p:txBody>
      </p:sp>
      <p:sp>
        <p:nvSpPr>
          <p:cNvPr id="4" name="Slide Number Placeholder 3"/>
          <p:cNvSpPr>
            <a:spLocks noGrp="1"/>
          </p:cNvSpPr>
          <p:nvPr>
            <p:ph type="sldNum" sz="quarter" idx="5"/>
          </p:nvPr>
        </p:nvSpPr>
        <p:spPr/>
        <p:txBody>
          <a:bodyPr/>
          <a:lstStyle/>
          <a:p>
            <a:pPr>
              <a:defRPr/>
            </a:pPr>
            <a:fld id="{73070342-2A53-476D-9BDA-0790F287104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When a company wants to start a PMO, the choice, most often is to bring in an expert who has experienced some successes; however, possibly a better choice would be to hire a consulting company to help with the implementation of a PMO.  Another reason for hiring a consulting company is that an individual may not be familiar with your industry whereas a consulting company would be better able to meet industry needs and concerns.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Much of the success that is achieved starts with Best Practices. Best Practices are the processes, procedures, standards, methodologies, techniques, activities, etc. that are proven to be more effective and successful in providing measureable efficiencies and results than other comparable processes, procedures, standards, activities, and techniques.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Potential Best Practices are assessed and evaluated throughout the duration of the project life cycle. These are then documented in the Lessons Learned template and made accessible to all organizational employees and team members.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When implementing a PMO, a company must understand the purpose of the PMO is. For instance, is the PMO supposed to be: a Project Management Center of Excellence focusing on process owners; a Governance Office overseeing compliance; a project manager resource pool; or a resource management center charged with balancing supply and demand? Each one of these implementation is different and prior to the start of implementations, a company must define the purpose and goals of the PMO.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Professional project managers must help their companies distinguish the difference in the functional role of each of the different organizations. In addition, the span of control of the PMO must be clarified.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Normally the Project Office is developed and is most common in the information systems environment. However, the project office can be located in any area of the company. At DTE Energy, the Project Management Office is a function with the Customer Service Program Management group. The Customer Service Program Management group consists of the PMO, the process management team, and the customer contact channel management team.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PMO provides project management support for the continuous improvement initiatives within the department. These initiatives are designed to achieve the Customer Service Strategy.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Specific functions of the PMO include: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Developing and maintaining the project management methodology;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Two: Maintaining the portfolio of Customer Service continuous improvement projects;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Three: Collecting and disseminating project data and metrics;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Four: Providing project management tools and templates.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For multinational companies, several project offices can exist that must function in a coordinated effort. </a:t>
            </a:r>
            <a:r>
              <a:rPr lang="en-US" sz="1200" kern="1200" dirty="0" err="1" smtClean="0">
                <a:solidFill>
                  <a:schemeClr val="tx1"/>
                </a:solidFill>
                <a:effectLst/>
                <a:latin typeface="+mn-lt"/>
                <a:ea typeface="+mn-ea"/>
                <a:cs typeface="+mn-cs"/>
              </a:rPr>
              <a:t>Exel</a:t>
            </a:r>
            <a:r>
              <a:rPr lang="en-US" sz="1200" kern="1200" dirty="0" smtClean="0">
                <a:solidFill>
                  <a:schemeClr val="tx1"/>
                </a:solidFill>
                <a:effectLst/>
                <a:latin typeface="+mn-lt"/>
                <a:ea typeface="+mn-ea"/>
                <a:cs typeface="+mn-cs"/>
              </a:rPr>
              <a:t> uses a global project management office as a project management center of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Excellence supporting project managers from all regions and sections. At </a:t>
            </a:r>
            <a:r>
              <a:rPr lang="en-US" sz="1200" kern="1200" dirty="0" err="1" smtClean="0">
                <a:solidFill>
                  <a:schemeClr val="tx1"/>
                </a:solidFill>
                <a:effectLst/>
                <a:latin typeface="+mn-lt"/>
                <a:ea typeface="+mn-ea"/>
                <a:cs typeface="+mn-cs"/>
              </a:rPr>
              <a:t>Exel</a:t>
            </a:r>
            <a:r>
              <a:rPr lang="en-US" sz="1200" kern="1200" dirty="0" smtClean="0">
                <a:solidFill>
                  <a:schemeClr val="tx1"/>
                </a:solidFill>
                <a:effectLst/>
                <a:latin typeface="+mn-lt"/>
                <a:ea typeface="+mn-ea"/>
                <a:cs typeface="+mn-cs"/>
              </a:rPr>
              <a:t>, the group provides a single-source solution for </a:t>
            </a:r>
            <a:r>
              <a:rPr lang="en-US" sz="1200" kern="1200" dirty="0" err="1" smtClean="0">
                <a:solidFill>
                  <a:schemeClr val="tx1"/>
                </a:solidFill>
                <a:effectLst/>
                <a:latin typeface="+mn-lt"/>
                <a:ea typeface="+mn-ea"/>
                <a:cs typeface="+mn-cs"/>
              </a:rPr>
              <a:t>Exel’s</a:t>
            </a:r>
            <a:r>
              <a:rPr lang="en-US" sz="1200" kern="1200" dirty="0" smtClean="0">
                <a:solidFill>
                  <a:schemeClr val="tx1"/>
                </a:solidFill>
                <a:effectLst/>
                <a:latin typeface="+mn-lt"/>
                <a:ea typeface="+mn-ea"/>
                <a:cs typeface="+mn-cs"/>
              </a:rPr>
              <a:t> internal customers who are the sector PMOs and the project managers.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Project management is a core skill for Hewlett-Packard. The company has an award winning Project Management Development Program which is organized by core project management courses, advanced project management topics, courses specific to HP Services practices, and professional skills training.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Other activities included: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Driving project management certification programs;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Two: Updating and managing the formal training curriculum in coordination with workforce development;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Three: Driving and participating in major events like PMI congresses and regional project management training and networking events;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Four: Encouraging informal communication and mentoring;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Five: Providing mentorship to field project managers.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Most organizations have a PMO established. These companies assume that organizations need to have oversight for their individual projects. The PMO is used for project oversight, status reporting, and project conformance.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many companies the PMO was created to facilitate transactions where suppliers would handoff solutions to another supplier.  The PMO was put in place to manage the handoff and all associated functions and tasks.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issue with this implementation approach is that there was never a single model developed for this type of framework, so the PMO would add additional constraints, bureaucracy, or workloads.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The Star Alliance is the world’s first and largest airline alliance with twenty-one carriers and four more in the integration process. The Star Alliance network offers more than eighteen thousand one hundred daily flights to nine hundred seventy-five destinations in one hundred sixty-two countries.  Each member of the Star Alliance has a PMO. The Star PMO provides project management services across the Star enterprise.  The Star PMO carries out for the business units include such topics as information technology, marketing, sales, products, services, and frequent flyer programs as well as common sourcing projects.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A PMO is not restricted to large corporations.  The PMO concept in recent years has spread to all levels of government. In government the PMO may report to the chief information officer.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PMO follows the model published by the Project Management Institute’s Project Management Body of Knowledge which is the guide for project management.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Project success is measured on a number of factors including adherence to time and budget constraints, calculation of earned value and customer feedback throughout the project.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Over the past years, the necessity for a structured independent review of various parts of a business, including projects, has become immensely important to organizational success. Some of this focus can be attributed to the Sarbanes-Oxley Law compliance requirements. Most often, this compliance responsibility is given to the PMO who has oversight.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Several common types of audits include: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Performance Audits: These audits are used to appraise the progress and performance of a given project;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Compliance Audits: These audits are usually performed by the PMO to validate that the project is using the project management methodology properly;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Quality Audits: These audits ensure that the planned project quality is being met and that all laws and regulations are being followed;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Exit Audits: These audits are usually for projects that are in trouble and my need to be terminated;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Best Practices Audits: These audits can be conducted at the end of each life-cycle phase or at the end of the project.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Quite often, projects undergo health checks, but by people who are not truly qualified to conduct them.  The concept of performing a health check is a sound practice provided the right people are performing the health check and the right information is being discussed.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purpose of the health check should be to provide constructive criticism and evaluate alternative approaches as necessary. Too often, meetings end up being a personal attack on the project team.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more frequent used alternative approach to health checks is called the multi-brained project manager or as it is sometimes referred, a Hydra project manager. The reason for using this approach rather than a simple peer review approach is to overcome the one –shot input while also showing the added value opportunity.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Hydra sessions take a large investment of time to setup because project managers from across the company are participating in the review.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following topics will be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Sypris Electronics;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Vitalize Consulting Solutions (VCS), Inc.;</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Churchill Downs Incorporated, or CDI, Establishing a PMO;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Churchill Downs Incorporated, or CDI,  Managing Scope Changes;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Types of Project Offices. Starting up a PMO and Considerations;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Computer Sciences Corporation, or CSC,;</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Understanding the Nature of a PMO;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DTE Energy;</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Exel</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Hewlett-Packard;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EDS.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The critical ratio is the product of Schedule Performance Index and Cost Performance Index. The ratio is usually calculated by an enterprise project management tool such as Microsoft Office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Project Server. By setting the thresholds of this value for different levels of project health for example, </a:t>
            </a:r>
            <a:r>
              <a:rPr lang="en-US" sz="1200" i="1" kern="1200" dirty="0" smtClean="0">
                <a:solidFill>
                  <a:schemeClr val="tx1"/>
                </a:solidFill>
                <a:effectLst/>
                <a:latin typeface="+mn-lt"/>
                <a:ea typeface="+mn-ea"/>
                <a:cs typeface="+mn-cs"/>
              </a:rPr>
              <a:t>Green, Yellow,</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Red</a:t>
            </a:r>
            <a:r>
              <a:rPr lang="en-US" sz="1200" kern="1200" dirty="0" smtClean="0">
                <a:solidFill>
                  <a:schemeClr val="tx1"/>
                </a:solidFill>
                <a:effectLst/>
                <a:latin typeface="+mn-lt"/>
                <a:ea typeface="+mn-ea"/>
                <a:cs typeface="+mn-cs"/>
              </a:rPr>
              <a:t>, MS Project will calculate the health for you.</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Critical Ratio is easy to determine and with some simple formulas, rules, and thresholds that you set, can provide a valuable measure of overall health.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It is believed by many that the most significant change in project management is the establishment of the PMO concept.  As such, it is no big surprise that The Center for Business Practices initiated the </a:t>
            </a:r>
            <a:r>
              <a:rPr lang="en-US" sz="1200" b="1" kern="1200" dirty="0" smtClean="0">
                <a:solidFill>
                  <a:schemeClr val="tx1"/>
                </a:solidFill>
                <a:effectLst/>
                <a:latin typeface="+mn-lt"/>
                <a:ea typeface="+mn-ea"/>
                <a:cs typeface="+mn-cs"/>
              </a:rPr>
              <a:t>PMO of the Year </a:t>
            </a:r>
            <a:r>
              <a:rPr lang="en-US" sz="1200" kern="1200" dirty="0" smtClean="0">
                <a:solidFill>
                  <a:schemeClr val="tx1"/>
                </a:solidFill>
                <a:effectLst/>
                <a:latin typeface="+mn-lt"/>
                <a:ea typeface="+mn-ea"/>
                <a:cs typeface="+mn-cs"/>
              </a:rPr>
              <a:t>award.  The PMO of the Year Award is presented to the PMO that best illustrates, through an essay and other documentation, their project management improvement strategies, best practices, and lessons learned.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have now reached the end of this lesson. Let’s take a look at what we’ve covered: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we covered Sypris Electronics who has unique goals and objectives for their PMO which caused them to create a list of PMO main functions;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Vitalize Consulting Solutions, or VCS, Inc. supports the PMO having a direct link to executive leadership and embracing one methodology or standard within the company;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Churchill Downs Incorporated, or CDI: Establishing a PMO focused on challenging obstacles and key steps to make the transition;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Churchill Downs Incorporated, or CDI: Managing Scope Changes explains the need to have instituted Scope Change Management Procedures. There was also discussion of the Six Steps to Scope Definition and Change Control;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the three Types of Project Offices were covered.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Starting up a PMO and Considerations deals with treating the PMO as a strategic asset, and defining and understanding the core purpose;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Computer Sciences Corporation, or CSC, discusses using an experienced individual or Consulting Firm and the use of Best Practices to start a PMO;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Understanding the Nature of a PMO covered understanding the purpose of the PMO, knowing what the PMO should be, and why project managers must guide companies;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DTE Energy topic covered the Location of the PMO and the company functions of the PMO;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a:t>
            </a:r>
            <a:r>
              <a:rPr lang="en-US" sz="1200" kern="1200" dirty="0" err="1" smtClean="0">
                <a:solidFill>
                  <a:schemeClr val="tx1"/>
                </a:solidFill>
                <a:effectLst/>
                <a:latin typeface="+mn-lt"/>
                <a:ea typeface="+mn-ea"/>
                <a:cs typeface="+mn-cs"/>
              </a:rPr>
              <a:t>Exel</a:t>
            </a:r>
            <a:r>
              <a:rPr lang="en-US" sz="1200" kern="1200" dirty="0" smtClean="0">
                <a:solidFill>
                  <a:schemeClr val="tx1"/>
                </a:solidFill>
                <a:effectLst/>
                <a:latin typeface="+mn-lt"/>
                <a:ea typeface="+mn-ea"/>
                <a:cs typeface="+mn-cs"/>
              </a:rPr>
              <a:t> which is a multinational corporation focuses on a coordinated effort and a single-source solution for project managers;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Hewlett-Packard we learned that HP treats project management as a core skill.  The program is award winning and focuses on specific activities to be successful;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the EDS topic covered oversight for individual projects, how the PMO could be used for facilitation, and how functionality must be added when the PMO is used for facilitation;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Additionally, the following topics were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Star Alliance which is the first and largest airline alliance. Each Member has PMO and the Star PMO Provides Services to all members;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the Importance of a PMO in Local Government was addressed by covering the fact that PMOs are not just for large corporations.  Government usually adheres to the project management book of knowledge which relates projects to realistic measures;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Project Audits and the PMO covered independent review and the types of audits;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Project Health Checks were discussed and focused on project Health Checks and Hydra Sessions;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Critical Ratio as an Indicator of the Health of a Project covered definition of critical ratio and emphasized that thresholds must be set;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we covered the PMO of the Year Award which noted that the PMO concept is the Most Significant Change of the twenty-first century and that the award was started by the Center for Business Practices.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concludes this lesson.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Additionally, the following topics will be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Star Alliance;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Importance of a PMO in Local Government;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Project Audits and the PMO;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Project Health Checks;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Critical Ratio as an Indicator of the Health of a Project;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PMO of the Year Award;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Sypris Electronics, like every other company, has unique goals and objectives for their PMO.  These differing goals and objectives cause a company to define functions.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main functions of  a PMO, according to Sypris Electronics are: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Project management data archive;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Two: On-going training in project management;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Three: State-of-the-art procedures and guidelines;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Four: Promote consistency and uniformity in project management;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Five: Centralized point of reference for project management;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Six: Specialized skills and knowledge education;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Seven: Best practices repository;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Eight: Personnel bench strength;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Nine: Mentor novice team members;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Ten: Consultation and advisement.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30FE01E7-6C03-434A-95FA-97F31FB711EE}"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VCS uses the PMO and has the home base for project management consultants. In addition, the PMO has a direct link to the executive level of the organization. This is a key factor because the PMO must be taken seriously within the organization and executive support will foster that support.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of the biggest challenges with a PMO is following one methodology or standard across the organization for multiple initiatives. This in part is due to projects varying in size, scope and complexity. The key to success is making sure the PMO follows a consistent format, provides the tools needed to get the job done but allows for scalability based on the individual project manager’s needs.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Deciding to implement a PMO is easy but being able to do it requires that certain obstacles be overcome.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such obstacle at Churchill Downs was </a:t>
            </a:r>
            <a:r>
              <a:rPr lang="en-US" sz="1200" i="1" kern="1200" dirty="0" smtClean="0">
                <a:solidFill>
                  <a:schemeClr val="tx1"/>
                </a:solidFill>
                <a:effectLst/>
                <a:latin typeface="+mn-lt"/>
                <a:ea typeface="+mn-ea"/>
                <a:cs typeface="+mn-cs"/>
              </a:rPr>
              <a:t>familiarity</a:t>
            </a:r>
            <a:r>
              <a:rPr lang="en-US" sz="1200" kern="1200" dirty="0" smtClean="0">
                <a:solidFill>
                  <a:schemeClr val="tx1"/>
                </a:solidFill>
                <a:effectLst/>
                <a:latin typeface="+mn-lt"/>
                <a:ea typeface="+mn-ea"/>
                <a:cs typeface="+mn-cs"/>
              </a:rPr>
              <a:t>.  The organizational resources had never been exposed to formal project management. Senior management was comfortable with current processes and procedures in spite of knowing that there was a need for a structured, standardized approach to requesting, approving, and managing projects and maintaining the project portfolio.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PMO was implemented because executives took an active role in the implementation process. This support was important.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 of the key steps taken were: Developed a three-fold mission focused on the need identified by the senior leadership; Defined the PMO’s business objectives and linked progress to the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PMO Director’s compensation plan; and Conducted training classes on project management, team building, and critical thinking among others.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Churchill Downs instituted scope change management procedures. The six steps necessary for scope definition and change control include: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Step One: Be Lean. In this regard a company should define a well-focused scope to avoid the natural resistance to excessive change;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Step Two: Define Preliminary Scope. For a company without processes for capturing the business objectives, one must define a structured approach for documenting, evaluating, and approving the preliminary scope of work;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Step Three: Develop Understanding of What Final Acceptance Means to Project Sponsor or Sponsors. In this step, the sponsor acceptance should be well-defined for stakeholders using plain language;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Step Four: Define, Document, and Communicate a Structured Approach to Requesting, Evaluating, and Approving Change Requests. The process that is use to modify scope should be defined so that all participants are able to use the correct procedures.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Step Five: Document and Validate Full Scope of Work. This step includes creating a work breakdown structure. This will aid in understanding what must be done within the project;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Step Six: Manage Change. The scope change requests will most certainly flood in but they must be managed according to the procedures that have been implemented.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There are three Types of Project Offices commonly used in companies.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first is a </a:t>
            </a:r>
            <a:r>
              <a:rPr lang="en-US" sz="1200" b="1" kern="1200" dirty="0" smtClean="0">
                <a:solidFill>
                  <a:schemeClr val="tx1"/>
                </a:solidFill>
                <a:effectLst/>
                <a:latin typeface="+mn-lt"/>
                <a:ea typeface="+mn-ea"/>
                <a:cs typeface="+mn-cs"/>
              </a:rPr>
              <a:t>Functional Project Office</a:t>
            </a:r>
            <a:r>
              <a:rPr lang="en-US" sz="1200" kern="1200" dirty="0" smtClean="0">
                <a:solidFill>
                  <a:schemeClr val="tx1"/>
                </a:solidFill>
                <a:effectLst/>
                <a:latin typeface="+mn-lt"/>
                <a:ea typeface="+mn-ea"/>
                <a:cs typeface="+mn-cs"/>
              </a:rPr>
              <a:t>: This type of project office is utilized in one functional area or division of an organization.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second </a:t>
            </a:r>
            <a:r>
              <a:rPr lang="en-US" sz="1200" b="1" kern="1200" dirty="0" smtClean="0">
                <a:solidFill>
                  <a:schemeClr val="tx1"/>
                </a:solidFill>
                <a:effectLst/>
                <a:latin typeface="+mn-lt"/>
                <a:ea typeface="+mn-ea"/>
                <a:cs typeface="+mn-cs"/>
              </a:rPr>
              <a:t>is Customer Group Project Office</a:t>
            </a:r>
            <a:r>
              <a:rPr lang="en-US" sz="1200" kern="1200" dirty="0" smtClean="0">
                <a:solidFill>
                  <a:schemeClr val="tx1"/>
                </a:solidFill>
                <a:effectLst/>
                <a:latin typeface="+mn-lt"/>
                <a:ea typeface="+mn-ea"/>
                <a:cs typeface="+mn-cs"/>
              </a:rPr>
              <a:t>: This type of project office is for better customer management and customer communications.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there is </a:t>
            </a:r>
            <a:r>
              <a:rPr lang="en-US" sz="1200" b="1" kern="1200" dirty="0" smtClean="0">
                <a:solidFill>
                  <a:schemeClr val="tx1"/>
                </a:solidFill>
                <a:effectLst/>
                <a:latin typeface="+mn-lt"/>
                <a:ea typeface="+mn-ea"/>
                <a:cs typeface="+mn-cs"/>
              </a:rPr>
              <a:t>Corporate or Strategic Project Office</a:t>
            </a:r>
            <a:r>
              <a:rPr lang="en-US" sz="1200" kern="1200" dirty="0" smtClean="0">
                <a:solidFill>
                  <a:schemeClr val="tx1"/>
                </a:solidFill>
                <a:effectLst/>
                <a:latin typeface="+mn-lt"/>
                <a:ea typeface="+mn-ea"/>
                <a:cs typeface="+mn-cs"/>
              </a:rPr>
              <a:t>: This project office services the entire company and focuses on corporate and strategic issues rather than functional issues.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starting up a Project Management Office, one should ensure that the PMO is part of the organization’s strategic plan. The PMO should be considered a strategic asset that helps an organization move toward its goals.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addition, the PMO should define its core purpose. Understanding why the PMO exists is a good start. The reasons for the PMO should be completely clear with all participants including employees, managers, project managers and executives.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1828800" y="4143375"/>
            <a:ext cx="7162800" cy="1190625"/>
          </a:xfrm>
        </p:spPr>
        <p:txBody>
          <a:bodyPr>
            <a:noAutofit/>
          </a:bodyPr>
          <a:lstStyle>
            <a:lvl1pPr>
              <a:defRPr sz="2800">
                <a:solidFill>
                  <a:schemeClr val="bg1"/>
                </a:solidFill>
                <a:latin typeface="Myriad Pro"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60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807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A25AA5-59D4-48F0-B825-29C99791EBB0}" type="datetimeFigureOut">
              <a:rPr lang="en-US"/>
              <a:pPr>
                <a:defRPr/>
              </a:pPr>
              <a:t>7/12/2012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E08D71C-0DE0-4A26-8CEC-FD3DEDE7467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Information Technology Capstone</a:t>
            </a:r>
            <a:br>
              <a:rPr lang="en-US" smtClean="0"/>
            </a:br>
            <a:r>
              <a:rPr lang="en-US" smtClean="0"/>
              <a:t>CIS498</a:t>
            </a:r>
            <a:endParaRPr lang="en-US" dirty="0" smtClean="0"/>
          </a:p>
        </p:txBody>
      </p:sp>
      <p:sp>
        <p:nvSpPr>
          <p:cNvPr id="4099" name="Subtitle 2"/>
          <p:cNvSpPr>
            <a:spLocks noGrp="1"/>
          </p:cNvSpPr>
          <p:nvPr>
            <p:ph type="subTitle" idx="1"/>
          </p:nvPr>
        </p:nvSpPr>
        <p:spPr/>
        <p:txBody>
          <a:bodyPr/>
          <a:lstStyle/>
          <a:p>
            <a:r>
              <a:rPr lang="en-US" dirty="0" smtClean="0"/>
              <a:t>The Project Office</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Computer Sciences Corporation (CSC)</a:t>
            </a:r>
          </a:p>
        </p:txBody>
      </p:sp>
      <p:sp>
        <p:nvSpPr>
          <p:cNvPr id="12291" name="Content Placeholder 2"/>
          <p:cNvSpPr>
            <a:spLocks noGrp="1"/>
          </p:cNvSpPr>
          <p:nvPr>
            <p:ph idx="1"/>
          </p:nvPr>
        </p:nvSpPr>
        <p:spPr/>
        <p:txBody>
          <a:bodyPr/>
          <a:lstStyle/>
          <a:p>
            <a:r>
              <a:rPr lang="en-US" smtClean="0"/>
              <a:t>Experienced Individual or Consulting Firm</a:t>
            </a:r>
          </a:p>
          <a:p>
            <a:r>
              <a:rPr lang="en-US" smtClean="0"/>
              <a:t>Best Practices </a:t>
            </a:r>
            <a:endParaRPr lang="en-US" dirty="0" smtClean="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Understanding the Nature of a PMO</a:t>
            </a:r>
          </a:p>
        </p:txBody>
      </p:sp>
      <p:sp>
        <p:nvSpPr>
          <p:cNvPr id="12291" name="Content Placeholder 2"/>
          <p:cNvSpPr>
            <a:spLocks noGrp="1"/>
          </p:cNvSpPr>
          <p:nvPr>
            <p:ph idx="1"/>
          </p:nvPr>
        </p:nvSpPr>
        <p:spPr/>
        <p:txBody>
          <a:bodyPr/>
          <a:lstStyle/>
          <a:p>
            <a:r>
              <a:rPr lang="en-US" smtClean="0"/>
              <a:t>Understand the Purpose of the PMO</a:t>
            </a:r>
          </a:p>
          <a:p>
            <a:r>
              <a:rPr lang="en-US" smtClean="0"/>
              <a:t>Know What the PMO should be</a:t>
            </a:r>
          </a:p>
          <a:p>
            <a:r>
              <a:rPr lang="en-US" smtClean="0"/>
              <a:t>Project Managers Must Guide Companies</a:t>
            </a:r>
            <a:endParaRPr lang="en-US" dirty="0" smtClean="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DTE Energy</a:t>
            </a:r>
          </a:p>
        </p:txBody>
      </p:sp>
      <p:sp>
        <p:nvSpPr>
          <p:cNvPr id="12291" name="Content Placeholder 2"/>
          <p:cNvSpPr>
            <a:spLocks noGrp="1"/>
          </p:cNvSpPr>
          <p:nvPr>
            <p:ph idx="1"/>
          </p:nvPr>
        </p:nvSpPr>
        <p:spPr/>
        <p:txBody>
          <a:bodyPr/>
          <a:lstStyle/>
          <a:p>
            <a:r>
              <a:rPr lang="en-US" smtClean="0"/>
              <a:t>Location of PMO with Company</a:t>
            </a:r>
          </a:p>
          <a:p>
            <a:r>
              <a:rPr lang="en-US" smtClean="0"/>
              <a:t>Functions of the PMO </a:t>
            </a:r>
            <a:endParaRPr lang="en-US" dirty="0" smtClean="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err="1" smtClean="0"/>
              <a:t>Exel</a:t>
            </a:r>
            <a:endParaRPr lang="en-US" dirty="0" smtClean="0"/>
          </a:p>
        </p:txBody>
      </p:sp>
      <p:sp>
        <p:nvSpPr>
          <p:cNvPr id="12291" name="Content Placeholder 2"/>
          <p:cNvSpPr>
            <a:spLocks noGrp="1"/>
          </p:cNvSpPr>
          <p:nvPr>
            <p:ph idx="1"/>
          </p:nvPr>
        </p:nvSpPr>
        <p:spPr/>
        <p:txBody>
          <a:bodyPr/>
          <a:lstStyle/>
          <a:p>
            <a:r>
              <a:rPr lang="en-US" dirty="0" smtClean="0"/>
              <a:t>Multinational</a:t>
            </a:r>
          </a:p>
          <a:p>
            <a:r>
              <a:rPr lang="en-US" dirty="0" smtClean="0"/>
              <a:t>Coordinated Effort</a:t>
            </a:r>
          </a:p>
          <a:p>
            <a:r>
              <a:rPr lang="en-US" dirty="0" smtClean="0"/>
              <a:t>Single-source Solution  </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Hewlett-Packard</a:t>
            </a:r>
          </a:p>
        </p:txBody>
      </p:sp>
      <p:sp>
        <p:nvSpPr>
          <p:cNvPr id="12291" name="Content Placeholder 2"/>
          <p:cNvSpPr>
            <a:spLocks noGrp="1"/>
          </p:cNvSpPr>
          <p:nvPr>
            <p:ph idx="1"/>
          </p:nvPr>
        </p:nvSpPr>
        <p:spPr/>
        <p:txBody>
          <a:bodyPr/>
          <a:lstStyle/>
          <a:p>
            <a:r>
              <a:rPr lang="en-US" dirty="0" smtClean="0"/>
              <a:t>Core Skill for HP</a:t>
            </a:r>
          </a:p>
          <a:p>
            <a:r>
              <a:rPr lang="en-US" dirty="0" smtClean="0"/>
              <a:t>Award Winning Program</a:t>
            </a:r>
          </a:p>
          <a:p>
            <a:r>
              <a:rPr lang="en-US" dirty="0" smtClean="0"/>
              <a:t>Specific Activities to be Successful </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EDS</a:t>
            </a:r>
          </a:p>
        </p:txBody>
      </p:sp>
      <p:sp>
        <p:nvSpPr>
          <p:cNvPr id="12291" name="Content Placeholder 2"/>
          <p:cNvSpPr>
            <a:spLocks noGrp="1"/>
          </p:cNvSpPr>
          <p:nvPr>
            <p:ph idx="1"/>
          </p:nvPr>
        </p:nvSpPr>
        <p:spPr/>
        <p:txBody>
          <a:bodyPr/>
          <a:lstStyle/>
          <a:p>
            <a:r>
              <a:rPr lang="en-US" dirty="0" smtClean="0"/>
              <a:t>Oversight For Individual Projects </a:t>
            </a:r>
          </a:p>
          <a:p>
            <a:r>
              <a:rPr lang="en-US" dirty="0" smtClean="0"/>
              <a:t>PMO Used For Facilitation</a:t>
            </a:r>
          </a:p>
          <a:p>
            <a:r>
              <a:rPr lang="en-US" dirty="0" smtClean="0"/>
              <a:t>PMO Adds Functionality</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Star Alliance</a:t>
            </a:r>
          </a:p>
        </p:txBody>
      </p:sp>
      <p:sp>
        <p:nvSpPr>
          <p:cNvPr id="12291" name="Content Placeholder 2"/>
          <p:cNvSpPr>
            <a:spLocks noGrp="1"/>
          </p:cNvSpPr>
          <p:nvPr>
            <p:ph idx="1"/>
          </p:nvPr>
        </p:nvSpPr>
        <p:spPr/>
        <p:txBody>
          <a:bodyPr/>
          <a:lstStyle/>
          <a:p>
            <a:r>
              <a:rPr lang="en-US" dirty="0" smtClean="0"/>
              <a:t>First and Largest Airline Alliance</a:t>
            </a:r>
          </a:p>
          <a:p>
            <a:r>
              <a:rPr lang="en-US" dirty="0" smtClean="0"/>
              <a:t>Each Member has PMO</a:t>
            </a:r>
          </a:p>
          <a:p>
            <a:r>
              <a:rPr lang="en-US" dirty="0" smtClean="0"/>
              <a:t>Star PMO Provides Services  </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Importance of a PMO in Local Government</a:t>
            </a:r>
          </a:p>
        </p:txBody>
      </p:sp>
      <p:sp>
        <p:nvSpPr>
          <p:cNvPr id="12291" name="Content Placeholder 2"/>
          <p:cNvSpPr>
            <a:spLocks noGrp="1"/>
          </p:cNvSpPr>
          <p:nvPr>
            <p:ph idx="1"/>
          </p:nvPr>
        </p:nvSpPr>
        <p:spPr/>
        <p:txBody>
          <a:bodyPr/>
          <a:lstStyle/>
          <a:p>
            <a:r>
              <a:rPr lang="en-US" dirty="0" smtClean="0"/>
              <a:t>PMO Not Just for Large Corporations</a:t>
            </a:r>
          </a:p>
          <a:p>
            <a:r>
              <a:rPr lang="en-US" dirty="0" smtClean="0"/>
              <a:t>Adherence to PMBOK</a:t>
            </a:r>
          </a:p>
          <a:p>
            <a:r>
              <a:rPr lang="en-US" dirty="0" smtClean="0"/>
              <a:t>Realistic Measures  </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 Project Audits and the PMO</a:t>
            </a:r>
          </a:p>
        </p:txBody>
      </p:sp>
      <p:sp>
        <p:nvSpPr>
          <p:cNvPr id="12291" name="Content Placeholder 2"/>
          <p:cNvSpPr>
            <a:spLocks noGrp="1"/>
          </p:cNvSpPr>
          <p:nvPr>
            <p:ph idx="1"/>
          </p:nvPr>
        </p:nvSpPr>
        <p:spPr/>
        <p:txBody>
          <a:bodyPr/>
          <a:lstStyle/>
          <a:p>
            <a:r>
              <a:rPr lang="en-US" dirty="0" smtClean="0"/>
              <a:t>Independent Review</a:t>
            </a:r>
          </a:p>
          <a:p>
            <a:r>
              <a:rPr lang="en-US" dirty="0" smtClean="0"/>
              <a:t>Types of Audits  </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Project Health Checks</a:t>
            </a:r>
          </a:p>
        </p:txBody>
      </p:sp>
      <p:sp>
        <p:nvSpPr>
          <p:cNvPr id="12291" name="Content Placeholder 2"/>
          <p:cNvSpPr>
            <a:spLocks noGrp="1"/>
          </p:cNvSpPr>
          <p:nvPr>
            <p:ph idx="1"/>
          </p:nvPr>
        </p:nvSpPr>
        <p:spPr/>
        <p:txBody>
          <a:bodyPr/>
          <a:lstStyle/>
          <a:p>
            <a:r>
              <a:rPr lang="en-US" dirty="0" smtClean="0"/>
              <a:t>Health Checks</a:t>
            </a:r>
          </a:p>
          <a:p>
            <a:r>
              <a:rPr lang="en-US" dirty="0" smtClean="0"/>
              <a:t>Hydra Sessions</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Topics</a:t>
            </a:r>
          </a:p>
        </p:txBody>
      </p:sp>
      <p:sp>
        <p:nvSpPr>
          <p:cNvPr id="5123" name="Content Placeholder 2"/>
          <p:cNvSpPr>
            <a:spLocks noGrp="1"/>
          </p:cNvSpPr>
          <p:nvPr>
            <p:ph idx="1"/>
          </p:nvPr>
        </p:nvSpPr>
        <p:spPr/>
        <p:txBody>
          <a:bodyPr/>
          <a:lstStyle/>
          <a:p>
            <a:pPr>
              <a:spcBef>
                <a:spcPts val="0"/>
              </a:spcBef>
            </a:pPr>
            <a:r>
              <a:rPr lang="en-US" sz="2400" dirty="0" smtClean="0"/>
              <a:t>Sypris Electronics</a:t>
            </a:r>
          </a:p>
          <a:p>
            <a:pPr>
              <a:spcBef>
                <a:spcPts val="0"/>
              </a:spcBef>
            </a:pPr>
            <a:r>
              <a:rPr lang="en-US" sz="2400" dirty="0" smtClean="0"/>
              <a:t>Vitalize Consulting Solutions (VCS), Inc.</a:t>
            </a:r>
          </a:p>
          <a:p>
            <a:pPr>
              <a:spcBef>
                <a:spcPts val="0"/>
              </a:spcBef>
            </a:pPr>
            <a:r>
              <a:rPr lang="en-US" sz="2400" dirty="0" smtClean="0"/>
              <a:t>Churchill Downs Incorporated (CDI): Establishing a PMO</a:t>
            </a:r>
          </a:p>
          <a:p>
            <a:pPr>
              <a:spcBef>
                <a:spcPts val="0"/>
              </a:spcBef>
            </a:pPr>
            <a:r>
              <a:rPr lang="en-US" sz="2400" dirty="0" smtClean="0"/>
              <a:t>Churchill Downs Incorporated (CDI): Managing Scope Changes</a:t>
            </a:r>
          </a:p>
          <a:p>
            <a:pPr>
              <a:spcBef>
                <a:spcPts val="0"/>
              </a:spcBef>
            </a:pPr>
            <a:r>
              <a:rPr lang="en-US" sz="2400" dirty="0" smtClean="0"/>
              <a:t>Types of </a:t>
            </a:r>
            <a:r>
              <a:rPr lang="en-US" sz="2400" dirty="0"/>
              <a:t>Project </a:t>
            </a:r>
            <a:r>
              <a:rPr lang="en-US" sz="2400" dirty="0" err="1"/>
              <a:t>OfficesStarting</a:t>
            </a:r>
            <a:r>
              <a:rPr lang="en-US" sz="2400" dirty="0"/>
              <a:t> up a PMO and Considerations</a:t>
            </a:r>
          </a:p>
          <a:p>
            <a:pPr>
              <a:spcBef>
                <a:spcPts val="0"/>
              </a:spcBef>
            </a:pPr>
            <a:r>
              <a:rPr lang="en-US" sz="2400" dirty="0"/>
              <a:t>Computer Sciences Corporation (CSC)</a:t>
            </a:r>
          </a:p>
          <a:p>
            <a:pPr>
              <a:spcBef>
                <a:spcPts val="0"/>
              </a:spcBef>
            </a:pPr>
            <a:r>
              <a:rPr lang="en-US" sz="2400" dirty="0"/>
              <a:t>Understanding the Nature of a PMO</a:t>
            </a:r>
          </a:p>
          <a:p>
            <a:pPr>
              <a:spcBef>
                <a:spcPts val="0"/>
              </a:spcBef>
            </a:pPr>
            <a:r>
              <a:rPr lang="en-US" sz="2400" dirty="0"/>
              <a:t>DTE Energy</a:t>
            </a:r>
          </a:p>
          <a:p>
            <a:pPr>
              <a:spcBef>
                <a:spcPts val="0"/>
              </a:spcBef>
            </a:pPr>
            <a:r>
              <a:rPr lang="en-US" sz="2400" dirty="0" err="1"/>
              <a:t>Exel</a:t>
            </a:r>
            <a:endParaRPr lang="en-US" sz="2400" dirty="0"/>
          </a:p>
          <a:p>
            <a:pPr>
              <a:spcBef>
                <a:spcPts val="0"/>
              </a:spcBef>
            </a:pPr>
            <a:r>
              <a:rPr lang="en-US" sz="2400" dirty="0"/>
              <a:t>Hewlett-Packard</a:t>
            </a:r>
          </a:p>
          <a:p>
            <a:pPr>
              <a:spcBef>
                <a:spcPts val="0"/>
              </a:spcBef>
            </a:pPr>
            <a:r>
              <a:rPr lang="en-US" sz="2400" dirty="0"/>
              <a:t>EDS</a:t>
            </a:r>
            <a:endParaRPr lang="en-US" sz="2400" dirty="0">
              <a:latin typeface="Times New Roman" pitchFamily="18" charset="0"/>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Critical Ratio as an Indicator of the Health of a Project</a:t>
            </a:r>
          </a:p>
        </p:txBody>
      </p:sp>
      <p:sp>
        <p:nvSpPr>
          <p:cNvPr id="12291" name="Content Placeholder 2"/>
          <p:cNvSpPr>
            <a:spLocks noGrp="1"/>
          </p:cNvSpPr>
          <p:nvPr>
            <p:ph idx="1"/>
          </p:nvPr>
        </p:nvSpPr>
        <p:spPr/>
        <p:txBody>
          <a:bodyPr/>
          <a:lstStyle/>
          <a:p>
            <a:r>
              <a:rPr lang="en-US" dirty="0" smtClean="0"/>
              <a:t>Product of Schedule Performance and Cost Performance Index</a:t>
            </a:r>
          </a:p>
          <a:p>
            <a:r>
              <a:rPr lang="en-US" dirty="0" smtClean="0"/>
              <a:t>Thresholds Must be Set  </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PMO of the Year Award</a:t>
            </a:r>
          </a:p>
        </p:txBody>
      </p:sp>
      <p:sp>
        <p:nvSpPr>
          <p:cNvPr id="12291" name="Content Placeholder 2"/>
          <p:cNvSpPr>
            <a:spLocks noGrp="1"/>
          </p:cNvSpPr>
          <p:nvPr>
            <p:ph idx="1"/>
          </p:nvPr>
        </p:nvSpPr>
        <p:spPr/>
        <p:txBody>
          <a:bodyPr/>
          <a:lstStyle/>
          <a:p>
            <a:r>
              <a:rPr lang="en-US" dirty="0" smtClean="0"/>
              <a:t>PMO is Most Significant Change</a:t>
            </a:r>
          </a:p>
          <a:p>
            <a:r>
              <a:rPr lang="en-US" dirty="0" smtClean="0"/>
              <a:t>Center for Business Practices Started</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Summary</a:t>
            </a:r>
          </a:p>
        </p:txBody>
      </p:sp>
      <p:sp>
        <p:nvSpPr>
          <p:cNvPr id="5123" name="Content Placeholder 2"/>
          <p:cNvSpPr>
            <a:spLocks noGrp="1"/>
          </p:cNvSpPr>
          <p:nvPr>
            <p:ph idx="1"/>
          </p:nvPr>
        </p:nvSpPr>
        <p:spPr/>
        <p:txBody>
          <a:bodyPr/>
          <a:lstStyle/>
          <a:p>
            <a:pPr>
              <a:spcBef>
                <a:spcPts val="0"/>
              </a:spcBef>
            </a:pPr>
            <a:r>
              <a:rPr lang="en-US" sz="2400" dirty="0" smtClean="0"/>
              <a:t>Sypris Electronics</a:t>
            </a:r>
          </a:p>
          <a:p>
            <a:pPr>
              <a:spcBef>
                <a:spcPts val="0"/>
              </a:spcBef>
            </a:pPr>
            <a:r>
              <a:rPr lang="en-US" sz="2400" dirty="0" smtClean="0"/>
              <a:t>Vitalize Consulting Solutions (VCS), Inc.</a:t>
            </a:r>
          </a:p>
          <a:p>
            <a:pPr>
              <a:spcBef>
                <a:spcPts val="0"/>
              </a:spcBef>
            </a:pPr>
            <a:r>
              <a:rPr lang="en-US" sz="2400" dirty="0" smtClean="0"/>
              <a:t>Churchill Downs Incorporated (CDI): Establishing a PMO</a:t>
            </a:r>
          </a:p>
          <a:p>
            <a:pPr>
              <a:spcBef>
                <a:spcPts val="0"/>
              </a:spcBef>
            </a:pPr>
            <a:r>
              <a:rPr lang="en-US" sz="2400" dirty="0" smtClean="0"/>
              <a:t>Churchill Downs Incorporated (CDI): Managing Scope Changes</a:t>
            </a:r>
          </a:p>
          <a:p>
            <a:pPr>
              <a:spcBef>
                <a:spcPts val="0"/>
              </a:spcBef>
            </a:pPr>
            <a:r>
              <a:rPr lang="en-US" sz="2400" dirty="0" smtClean="0"/>
              <a:t>Types of Project Offices</a:t>
            </a:r>
          </a:p>
          <a:p>
            <a:pPr>
              <a:spcBef>
                <a:spcPts val="0"/>
              </a:spcBef>
            </a:pPr>
            <a:r>
              <a:rPr lang="en-US" sz="2400" dirty="0"/>
              <a:t>Starting up a PMO and Considerations</a:t>
            </a:r>
          </a:p>
          <a:p>
            <a:pPr>
              <a:spcBef>
                <a:spcPts val="0"/>
              </a:spcBef>
            </a:pPr>
            <a:r>
              <a:rPr lang="en-US" sz="2400" dirty="0"/>
              <a:t>Computer Sciences Corporation (CSC)</a:t>
            </a:r>
          </a:p>
          <a:p>
            <a:pPr>
              <a:spcBef>
                <a:spcPts val="0"/>
              </a:spcBef>
            </a:pPr>
            <a:r>
              <a:rPr lang="en-US" sz="2400" dirty="0"/>
              <a:t>Understanding the Nature of a PMO</a:t>
            </a:r>
          </a:p>
          <a:p>
            <a:pPr>
              <a:spcBef>
                <a:spcPts val="0"/>
              </a:spcBef>
            </a:pPr>
            <a:r>
              <a:rPr lang="en-US" sz="2400" dirty="0"/>
              <a:t>DTE Energy</a:t>
            </a:r>
          </a:p>
          <a:p>
            <a:pPr>
              <a:spcBef>
                <a:spcPts val="0"/>
              </a:spcBef>
            </a:pPr>
            <a:r>
              <a:rPr lang="en-US" sz="2400" dirty="0" err="1"/>
              <a:t>Exel</a:t>
            </a:r>
            <a:endParaRPr lang="en-US" sz="2400" dirty="0"/>
          </a:p>
          <a:p>
            <a:pPr>
              <a:spcBef>
                <a:spcPts val="0"/>
              </a:spcBef>
            </a:pPr>
            <a:r>
              <a:rPr lang="en-US" sz="2400" dirty="0"/>
              <a:t>Hewlett-Packard</a:t>
            </a:r>
          </a:p>
          <a:p>
            <a:pPr>
              <a:spcBef>
                <a:spcPts val="0"/>
              </a:spcBef>
            </a:pPr>
            <a:r>
              <a:rPr lang="en-US" sz="2400" dirty="0" smtClean="0"/>
              <a:t>EDS</a:t>
            </a:r>
            <a:endParaRPr lang="en-US" sz="2400" dirty="0" smtClean="0">
              <a:latin typeface="Times New Roman" pitchFamily="18" charset="0"/>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Summary, continued</a:t>
            </a:r>
          </a:p>
        </p:txBody>
      </p:sp>
      <p:sp>
        <p:nvSpPr>
          <p:cNvPr id="5123" name="Content Placeholder 2"/>
          <p:cNvSpPr>
            <a:spLocks noGrp="1"/>
          </p:cNvSpPr>
          <p:nvPr>
            <p:ph idx="1"/>
          </p:nvPr>
        </p:nvSpPr>
        <p:spPr/>
        <p:txBody>
          <a:bodyPr/>
          <a:lstStyle/>
          <a:p>
            <a:pPr>
              <a:spcBef>
                <a:spcPts val="0"/>
              </a:spcBef>
            </a:pPr>
            <a:r>
              <a:rPr lang="en-US" dirty="0" smtClean="0"/>
              <a:t>Star Alliance</a:t>
            </a:r>
          </a:p>
          <a:p>
            <a:pPr>
              <a:spcBef>
                <a:spcPts val="0"/>
              </a:spcBef>
            </a:pPr>
            <a:r>
              <a:rPr lang="en-US" dirty="0" smtClean="0"/>
              <a:t>Importance of a PMO in Local Government</a:t>
            </a:r>
          </a:p>
          <a:p>
            <a:pPr>
              <a:spcBef>
                <a:spcPts val="0"/>
              </a:spcBef>
            </a:pPr>
            <a:r>
              <a:rPr lang="en-US" dirty="0" smtClean="0"/>
              <a:t>Project Audits and the PMO</a:t>
            </a:r>
          </a:p>
          <a:p>
            <a:pPr>
              <a:spcBef>
                <a:spcPts val="0"/>
              </a:spcBef>
            </a:pPr>
            <a:r>
              <a:rPr lang="en-US" dirty="0" smtClean="0"/>
              <a:t>Project Health Checks</a:t>
            </a:r>
          </a:p>
          <a:p>
            <a:pPr>
              <a:spcBef>
                <a:spcPts val="0"/>
              </a:spcBef>
            </a:pPr>
            <a:r>
              <a:rPr lang="en-US" dirty="0" smtClean="0"/>
              <a:t>Critical Ratio as an Indicator of the Health of a Project</a:t>
            </a:r>
          </a:p>
          <a:p>
            <a:pPr>
              <a:spcBef>
                <a:spcPts val="0"/>
              </a:spcBef>
            </a:pPr>
            <a:r>
              <a:rPr lang="en-US" dirty="0" smtClean="0"/>
              <a:t>PMO of the Year Award</a:t>
            </a:r>
            <a:endParaRPr lang="en-US" dirty="0" smtClean="0">
              <a:latin typeface="Times New Roman" pitchFamily="18" charset="0"/>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Topics, Continued</a:t>
            </a:r>
          </a:p>
        </p:txBody>
      </p:sp>
      <p:sp>
        <p:nvSpPr>
          <p:cNvPr id="5123" name="Content Placeholder 2"/>
          <p:cNvSpPr>
            <a:spLocks noGrp="1"/>
          </p:cNvSpPr>
          <p:nvPr>
            <p:ph idx="1"/>
          </p:nvPr>
        </p:nvSpPr>
        <p:spPr/>
        <p:txBody>
          <a:bodyPr/>
          <a:lstStyle/>
          <a:p>
            <a:r>
              <a:rPr lang="en-US" dirty="0" smtClean="0"/>
              <a:t>Star Alliance</a:t>
            </a:r>
          </a:p>
          <a:p>
            <a:r>
              <a:rPr lang="en-US" dirty="0" smtClean="0"/>
              <a:t>Importance of a PMO in Local Government</a:t>
            </a:r>
          </a:p>
          <a:p>
            <a:r>
              <a:rPr lang="en-US" dirty="0" smtClean="0"/>
              <a:t>Project Audits and the PMO</a:t>
            </a:r>
          </a:p>
          <a:p>
            <a:r>
              <a:rPr lang="en-US" dirty="0" smtClean="0"/>
              <a:t>Project Health Checks</a:t>
            </a:r>
          </a:p>
          <a:p>
            <a:r>
              <a:rPr lang="en-US" dirty="0" smtClean="0"/>
              <a:t>Critical Ratio as an Indicator of the Health of a Project</a:t>
            </a:r>
          </a:p>
          <a:p>
            <a:r>
              <a:rPr lang="en-US" dirty="0" smtClean="0"/>
              <a:t>PMO of the Year Award</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r>
              <a:rPr lang="en-US" dirty="0" smtClean="0"/>
              <a:t>Sypris Electronics</a:t>
            </a:r>
          </a:p>
        </p:txBody>
      </p:sp>
      <p:sp>
        <p:nvSpPr>
          <p:cNvPr id="6147" name="Content Placeholder 2"/>
          <p:cNvSpPr>
            <a:spLocks noGrp="1"/>
          </p:cNvSpPr>
          <p:nvPr>
            <p:ph idx="1"/>
          </p:nvPr>
        </p:nvSpPr>
        <p:spPr/>
        <p:txBody>
          <a:bodyPr/>
          <a:lstStyle/>
          <a:p>
            <a:r>
              <a:rPr lang="en-US" dirty="0" smtClean="0"/>
              <a:t>PMO has Unique Goals and Objectives</a:t>
            </a:r>
          </a:p>
          <a:p>
            <a:r>
              <a:rPr lang="en-US" dirty="0" smtClean="0"/>
              <a:t>PMO has Main Functions  </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Vitalize Consulting Solutions (VCS), Inc.</a:t>
            </a:r>
          </a:p>
        </p:txBody>
      </p:sp>
      <p:sp>
        <p:nvSpPr>
          <p:cNvPr id="8195" name="Content Placeholder 2"/>
          <p:cNvSpPr>
            <a:spLocks noGrp="1"/>
          </p:cNvSpPr>
          <p:nvPr>
            <p:ph idx="1"/>
          </p:nvPr>
        </p:nvSpPr>
        <p:spPr/>
        <p:txBody>
          <a:bodyPr/>
          <a:lstStyle/>
          <a:p>
            <a:r>
              <a:rPr lang="en-US" dirty="0" smtClean="0"/>
              <a:t>Direct Link to Executive Leadership</a:t>
            </a:r>
          </a:p>
          <a:p>
            <a:r>
              <a:rPr lang="en-US" dirty="0" smtClean="0"/>
              <a:t>One Methodology or Standard </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smtClean="0"/>
              <a:t>Churchill Downs Incorporated (CDI): Establishing a PMO</a:t>
            </a:r>
          </a:p>
        </p:txBody>
      </p:sp>
      <p:sp>
        <p:nvSpPr>
          <p:cNvPr id="8195" name="Content Placeholder 2"/>
          <p:cNvSpPr>
            <a:spLocks noGrp="1"/>
          </p:cNvSpPr>
          <p:nvPr>
            <p:ph idx="1"/>
          </p:nvPr>
        </p:nvSpPr>
        <p:spPr/>
        <p:txBody>
          <a:bodyPr/>
          <a:lstStyle/>
          <a:p>
            <a:r>
              <a:rPr lang="en-US" dirty="0" smtClean="0"/>
              <a:t>Challenge Obstacles</a:t>
            </a:r>
          </a:p>
          <a:p>
            <a:r>
              <a:rPr lang="en-US" dirty="0" smtClean="0"/>
              <a:t> Key Steps </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smtClean="0"/>
              <a:t>Churchill Downs Incorporated (CDI): Managing Scope Changes</a:t>
            </a:r>
          </a:p>
        </p:txBody>
      </p:sp>
      <p:sp>
        <p:nvSpPr>
          <p:cNvPr id="8195" name="Content Placeholder 2"/>
          <p:cNvSpPr>
            <a:spLocks noGrp="1"/>
          </p:cNvSpPr>
          <p:nvPr>
            <p:ph idx="1"/>
          </p:nvPr>
        </p:nvSpPr>
        <p:spPr/>
        <p:txBody>
          <a:bodyPr/>
          <a:lstStyle/>
          <a:p>
            <a:r>
              <a:rPr lang="en-US" dirty="0" smtClean="0"/>
              <a:t>Instituted Scope Change Management</a:t>
            </a:r>
          </a:p>
          <a:p>
            <a:r>
              <a:rPr lang="en-US" dirty="0" smtClean="0"/>
              <a:t>Six Steps to Scope Definition and Change Control</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Types of Project Offices</a:t>
            </a:r>
          </a:p>
        </p:txBody>
      </p:sp>
      <p:sp>
        <p:nvSpPr>
          <p:cNvPr id="8195" name="Content Placeholder 2"/>
          <p:cNvSpPr>
            <a:spLocks noGrp="1"/>
          </p:cNvSpPr>
          <p:nvPr>
            <p:ph idx="1"/>
          </p:nvPr>
        </p:nvSpPr>
        <p:spPr/>
        <p:txBody>
          <a:bodyPr/>
          <a:lstStyle/>
          <a:p>
            <a:r>
              <a:rPr lang="en-US" dirty="0" smtClean="0"/>
              <a:t>Three Types of Project Offices</a:t>
            </a:r>
          </a:p>
          <a:p>
            <a:pPr lvl="1"/>
            <a:r>
              <a:rPr lang="en-US" dirty="0" smtClean="0"/>
              <a:t>Functional</a:t>
            </a:r>
          </a:p>
          <a:p>
            <a:pPr lvl="1"/>
            <a:r>
              <a:rPr lang="en-US" dirty="0" smtClean="0"/>
              <a:t>Customer Group</a:t>
            </a:r>
          </a:p>
          <a:p>
            <a:pPr lvl="1"/>
            <a:r>
              <a:rPr lang="en-US" dirty="0" smtClean="0"/>
              <a:t>Corporate</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Starting up a PMO and Considerations</a:t>
            </a:r>
          </a:p>
        </p:txBody>
      </p:sp>
      <p:sp>
        <p:nvSpPr>
          <p:cNvPr id="8195" name="Content Placeholder 2"/>
          <p:cNvSpPr>
            <a:spLocks noGrp="1"/>
          </p:cNvSpPr>
          <p:nvPr>
            <p:ph idx="1"/>
          </p:nvPr>
        </p:nvSpPr>
        <p:spPr/>
        <p:txBody>
          <a:bodyPr/>
          <a:lstStyle/>
          <a:p>
            <a:r>
              <a:rPr lang="en-US" dirty="0" smtClean="0"/>
              <a:t>Strategic Asset</a:t>
            </a:r>
          </a:p>
          <a:p>
            <a:r>
              <a:rPr lang="en-US" dirty="0" smtClean="0"/>
              <a:t>Core Purpose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UBLISH_TITLE" val="CIS498_W3_C12"/>
  <p:tag name="ARTICULATE_PUBLISH_PATH" val="C:\Users\Jess\Desktop\strayer\1126_summer2012\CIS498\lectures\week3\W3_C12\FINAL"/>
  <p:tag name="ARTICULATE_LOGO" val="Strayer Template Logo_2012.png"/>
  <p:tag name="ARTICULATE_PRESENTER" val="(None selected)"/>
  <p:tag name="ARTICULATE_PRESENTER_GUID" val="9869030842"/>
  <p:tag name="ARTICULATE_LMS" val="0"/>
  <p:tag name="ARTICULATE_TEMPLATE" val="Strayer Player Template_2012"/>
  <p:tag name="ARTICULATE_TEMPLATE_GUID" val="85d51ff1-535d-4149-8349-e56ba8720736"/>
  <p:tag name="LMS_PUBLISH" val="No"/>
  <p:tag name="PRESENTER_PREVIEW_MODE" val="0"/>
  <p:tag name="PRESENTER_PREVIEW_START" val="1"/>
  <p:tag name="PLAYERLOGOHEIGHT" val="205"/>
  <p:tag name="PLAYERLOGOWIDTH" val="400"/>
  <p:tag name="LAUNCHINNEWWINDOW" val="0"/>
  <p:tag name="LASTPUBLISHED" val="C:\Users\Jess\Desktop\strayer\1126_summer2012\CIS498\lectures\week3\W3_C12\FINAL\CIS498_W3_C12\player.html"/>
  <p:tag name="ARTICULATE_PROJECT_OPEN" val="1"/>
  <p:tag name="PRESENTATION_PLAYLIST_COUNT" val="0"/>
  <p:tag name="PRESENTATION_PRESENTER_SLIDE_LEVEL" val="0"/>
  <p:tag name="ARTICULATE_PRESENTER_VERSION" val="6"/>
  <p:tag name="ARTICULATE_REFERENCE_COUNT" val="2"/>
  <p:tag name="ARTICULATE_REFERENCE_TYPE_1" val="1"/>
  <p:tag name="ARTICULATE_REFERENCE_TITLE_1" val="CIS498 Week 3 Chapter 12 Slides"/>
  <p:tag name="ARTICULATE_REFERENCE_1" val="C:\Users\Jess\Desktop\strayer\1126_summer2012\CIS498\lectures\week3\W3_C12\FINAL\CIS498_W3_C12.pptx"/>
  <p:tag name="ARTICULATE_REFERENCE_TYPE_2" val="1"/>
  <p:tag name="ARTICULATE_REFERENCE_TITLE_2" val="CIS498 Week 3 Chapter 12 Script"/>
  <p:tag name="ARTICULATE_REFERENCE_2" val="C:\Users\Jess\Desktop\strayer\1126_summer2012\CIS498\lectures\week3\W3_C12\FINAL\CIS498_W3_C12.docx"/>
</p:tagLst>
</file>

<file path=ppt/tags/tag10.xml><?xml version="1.0" encoding="utf-8"?>
<p:tagLst xmlns:a="http://schemas.openxmlformats.org/drawingml/2006/main" xmlns:r="http://schemas.openxmlformats.org/officeDocument/2006/relationships" xmlns:p="http://schemas.openxmlformats.org/presentationml/2006/main">
  <p:tag name="ARTICULATE_SLIDE_NAV" val="7"/>
  <p:tag name="ARTICULATE_SLIDE_GUID" val="32d344f5-73f9-4397-877b-223a03c95906"/>
  <p:tag name="AUDIO_IMPORT" val="C:\Users\Jess\Desktop\strayer\1126_summer2012\CIS498\lectures\week3\audio\W3_C12\CIS498_3_12_7.mp3"/>
  <p:tag name="AUDIO_ID" val="306"/>
  <p:tag name="ELAPSEDTIME" val="92.108"/>
  <p:tag name="ARTICULATE_SLIDE_PAUSE" val="1"/>
  <p:tag name="ARTICULATE_NAV_LEVEL" val="1"/>
  <p:tag name="ARTICULATE_PLAYLIST_ID" val="-1"/>
  <p:tag name="ARTICULATE_LOCK_SLID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NAV" val="8"/>
  <p:tag name="ARTICULATE_SLIDE_GUID" val="f1de570d-4a60-4533-8929-97a272f4afc8"/>
  <p:tag name="AUDIO_IMPORT" val="C:\Users\Jess\Desktop\strayer\1126_summer2012\CIS498\lectures\week3\audio\W3_C12\CIS498_3_12_8.mp3"/>
  <p:tag name="AUDIO_ID" val="307"/>
  <p:tag name="ELAPSEDTIME" val="38.218"/>
  <p:tag name="ARTICULATE_SLIDE_PAUSE" val="1"/>
  <p:tag name="ARTICULATE_NAV_LEVEL" val="1"/>
  <p:tag name="ARTICULATE_PLAYLIST_ID" val="-1"/>
  <p:tag name="ARTICULATE_LOCK_SLID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NAV" val="9"/>
  <p:tag name="ARTICULATE_SLIDE_GUID" val="dda65942-8490-40f7-8b68-90fc8a7568a2"/>
  <p:tag name="AUDIO_IMPORT" val="C:\Users\Jess\Desktop\strayer\1126_summer2012\CIS498\lectures\week3\audio\W3_C12\CIS498_3_12_9.mp3"/>
  <p:tag name="AUDIO_ID" val="309"/>
  <p:tag name="ELAPSEDTIME" val="35.449"/>
  <p:tag name="ARTICULATE_SLIDE_PAUSE" val="1"/>
  <p:tag name="ARTICULATE_NAV_LEVEL" val="1"/>
  <p:tag name="ARTICULATE_PLAYLIST_ID" val="-1"/>
  <p:tag name="ARTICULATE_LOCK_SLID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NAV" val="10"/>
  <p:tag name="ARTICULATE_SLIDE_GUID" val="8172c9bf-5e23-4aeb-a3ca-0de6436dbf6c"/>
  <p:tag name="AUDIO_IMPORT" val="C:\Users\Jess\Desktop\strayer\1126_summer2012\CIS498\lectures\week3\audio\W3_C12\CIS498_3_12_10.mp3"/>
  <p:tag name="AUDIO_ID" val="292"/>
  <p:tag name="ELAPSEDTIME" val="74.554"/>
  <p:tag name="ARTICULATE_SLIDE_PAUSE" val="1"/>
  <p:tag name="ARTICULATE_NAV_LEVEL" val="1"/>
  <p:tag name="ARTICULATE_PLAYLIST_ID" val="-1"/>
  <p:tag name="ARTICULATE_LOCK_SLID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893a6fb-8a17-47c0-ba25-7993de56035b"/>
  <p:tag name="AUDIO_IMPORT" val="C:\Users\Jess\Desktop\strayer\1126_summer2012\CIS498\lectures\week3\audio\W3_C12\CIS498_3_12_11.mp3"/>
  <p:tag name="AUDIO_ID" val="315"/>
  <p:tag name="ELAPSEDTIME" val="52.689"/>
  <p:tag name="ARTICULATE_SLIDE_PAUSE" val="1"/>
  <p:tag name="ARTICULATE_NAV_LEVEL" val="1"/>
  <p:tag name="ARTICULATE_PLAYLIST_ID" val="-1"/>
  <p:tag name="ARTICULATE_LOCK_SLID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NAV" val="12"/>
  <p:tag name="ARTICULATE_SLIDE_GUID" val="afca6fc1-e5f7-489a-9f37-73223c80ff02"/>
  <p:tag name="AUDIO_IMPORT" val="C:\Users\Jess\Desktop\strayer\1126_summer2012\CIS498\lectures\week3\audio\W3_C12\CIS498_3_12_12.mp3"/>
  <p:tag name="AUDIO_ID" val="326"/>
  <p:tag name="ELAPSEDTIME" val="66.221"/>
  <p:tag name="ARTICULATE_SLIDE_PAUSE" val="1"/>
  <p:tag name="ARTICULATE_NAV_LEVEL" val="1"/>
  <p:tag name="ARTICULATE_PLAYLIST_ID" val="-1"/>
  <p:tag name="ARTICULATE_LOCK_SLID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NAV" val="13"/>
  <p:tag name="ARTICULATE_SLIDE_GUID" val="fd092f92-1dd0-49bc-a004-815bcbd819fe"/>
  <p:tag name="AUDIO_IMPORT" val="C:\Users\Jess\Desktop\strayer\1126_summer2012\CIS498\lectures\week3\audio\W3_C12\CIS498_3_12_13.mp3"/>
  <p:tag name="AUDIO_ID" val="317"/>
  <p:tag name="ELAPSEDTIME" val="29.467"/>
  <p:tag name="ARTICULATE_SLIDE_PAUSE" val="1"/>
  <p:tag name="ARTICULATE_NAV_LEVEL" val="1"/>
  <p:tag name="ARTICULATE_PLAYLIST_ID" val="-1"/>
  <p:tag name="ARTICULATE_LOCK_SLID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NAV" val="14"/>
  <p:tag name="ARTICULATE_SLIDE_GUID" val="aea3781a-12c9-45a9-948e-3e8d85609b9d"/>
  <p:tag name="AUDIO_IMPORT" val="C:\Users\Jess\Desktop\strayer\1126_summer2012\CIS498\lectures\week3\audio\W3_C12\CIS498_3_12_14.mp3"/>
  <p:tag name="AUDIO_ID" val="318"/>
  <p:tag name="ELAPSEDTIME" val="54.048"/>
  <p:tag name="ARTICULATE_SLIDE_PAUSE" val="1"/>
  <p:tag name="ARTICULATE_NAV_LEVEL" val="1"/>
  <p:tag name="ARTICULATE_PLAYLIST_ID" val="-1"/>
  <p:tag name="ARTICULATE_LOCK_SLID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NAV" val="15"/>
  <p:tag name="ARTICULATE_SLIDE_GUID" val="a21b6f73-9bd8-4c41-8c43-b7f843ba0f6f"/>
  <p:tag name="AUDIO_IMPORT" val="C:\Users\Jess\Desktop\strayer\1126_summer2012\CIS498\lectures\week3\audio\W3_C12\CIS498_3_12_15.mp3"/>
  <p:tag name="AUDIO_ID" val="319"/>
  <p:tag name="ELAPSEDTIME" val="46.76"/>
  <p:tag name="ARTICULATE_SLIDE_PAUSE" val="1"/>
  <p:tag name="ARTICULATE_NAV_LEVEL" val="1"/>
  <p:tag name="ARTICULATE_PLAYLIST_ID" val="-1"/>
  <p:tag name="ARTICULATE_LOCK_SLID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NAV" val="16"/>
  <p:tag name="ARTICULATE_SLIDE_GUID" val="98720f91-56e7-45b8-a28e-c32a05eefa2a"/>
  <p:tag name="AUDIO_IMPORT" val="C:\Users\Jess\Desktop\strayer\1126_summer2012\CIS498\lectures\week3\audio\W3_C12\CIS498_3_12_16.mp3"/>
  <p:tag name="AUDIO_ID" val="320"/>
  <p:tag name="ELAPSEDTIME" val="47.334"/>
  <p:tag name="ARTICULATE_SLIDE_PAUSE" val="1"/>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btP8smqp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NAV" val="17"/>
  <p:tag name="ARTICULATE_SLIDE_GUID" val="940e18e9-a165-4848-8dc3-7914f13b94af"/>
  <p:tag name="AUDIO_IMPORT" val="C:\Users\Jess\Desktop\strayer\1126_summer2012\CIS498\lectures\week3\audio\W3_C12\CIS498_3_12_17.mp3"/>
  <p:tag name="AUDIO_ID" val="321"/>
  <p:tag name="ELAPSEDTIME" val="38.009"/>
  <p:tag name="ARTICULATE_SLIDE_PAUSE" val="1"/>
  <p:tag name="ARTICULATE_NAV_LEVEL" val="1"/>
  <p:tag name="ARTICULATE_PLAYLIST_ID" val="-1"/>
  <p:tag name="ARTICULATE_LOCK_SLID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NAV" val="18"/>
  <p:tag name="ARTICULATE_SLIDE_GUID" val="479f3750-dd65-4963-91c9-9a2555df3c95"/>
  <p:tag name="AUDIO_IMPORT" val="C:\Users\Jess\Desktop\strayer\1126_summer2012\CIS498\lectures\week3\audio\W3_C12\CIS498_3_12_18.mp3"/>
  <p:tag name="AUDIO_ID" val="324"/>
  <p:tag name="ELAPSEDTIME" val="74.763"/>
  <p:tag name="ARTICULATE_SLIDE_PAUSE" val="1"/>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NAV" val="19"/>
  <p:tag name="ARTICULATE_SLIDE_GUID" val="41a24253-1886-4363-ae84-6810f4693cfc"/>
  <p:tag name="AUDIO_IMPORT" val="C:\Users\Jess\Desktop\strayer\1126_summer2012\CIS498\lectures\week3\audio\W3_C12\CIS498_3_12_19.mp3"/>
  <p:tag name="AUDIO_ID" val="323"/>
  <p:tag name="ELAPSEDTIME" val="63.896"/>
  <p:tag name="ARTICULATE_SLIDE_PAUSE" val="1"/>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NAV" val="20"/>
  <p:tag name="ARTICULATE_SLIDE_GUID" val="57e27e30-e85e-4847-9b0f-2baf275e3089"/>
  <p:tag name="AUDIO_IMPORT" val="C:\Users\Jess\Desktop\strayer\1126_summer2012\CIS498\lectures\week3\audio\W3_C12\CIS498_3_12_20.mp3"/>
  <p:tag name="AUDIO_ID" val="322"/>
  <p:tag name="ELAPSEDTIME" val="38.818"/>
  <p:tag name="ARTICULATE_SLIDE_PAUSE" val="1"/>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NAV" val="21"/>
  <p:tag name="ARTICULATE_SLIDE_GUID" val="2a592603-5598-4bd1-9ab1-16568d91b731"/>
  <p:tag name="AUDIO_IMPORT" val="C:\Users\Jess\Desktop\strayer\1126_summer2012\CIS498\lectures\week3\audio\W3_C12\CIS498_3_12_21.mp3"/>
  <p:tag name="AUDIO_ID" val="325"/>
  <p:tag name="ELAPSEDTIME" val="30.851"/>
  <p:tag name="ARTICULATE_SLIDE_PAUSE" val="1"/>
  <p:tag name="ARTICULATE_NAV_LEVEL" val="1"/>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NAV" val="22"/>
  <p:tag name="ARTICULATE_SLIDE_GUID" val="4e8b6b2d-9d5e-41c9-b007-0435ea180767"/>
  <p:tag name="AUDIO_IMPORT" val="C:\Users\Jess\Desktop\strayer\1126_summer2012\CIS498\lectures\week3\audio\W3_C12\CIS498_3_12_22.mp3"/>
  <p:tag name="AUDIO_ID" val="312"/>
  <p:tag name="ELAPSEDTIME" val="142.916"/>
  <p:tag name="ARTICULATE_SLIDE_PAUSE" val="1"/>
  <p:tag name="ARTICULATE_NAV_LEVEL" val="1"/>
  <p:tag name="ARTICULATE_PLAYLIST_ID" val="-1"/>
  <p:tag name="ARTICULATE_LOCK_SLID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NAV" val="23"/>
  <p:tag name="ARTICULATE_SLIDE_GUID" val="e15d3363-964b-41a8-a19e-65a64c83552b"/>
  <p:tag name="AUDIO_IMPORT" val="C:\Users\Jess\Desktop\strayer\1126_summer2012\CIS498\lectures\week3\audio\W3_C12\CIS498_3_12_23.mp3"/>
  <p:tag name="AUDIO_ID" val="314"/>
  <p:tag name="ELAPSEDTIME" val="72.987"/>
  <p:tag name="ARTICULATE_SLIDE_PAUSE" val="1"/>
  <p:tag name="ARTICULATE_NAV_LEVEL" val="1"/>
  <p:tag name="ARTICULATE_PLAYLIST_ID" val="-1"/>
  <p:tag name="ARTICULATE_LOCK_SLIDE" val="0"/>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2qE3N0UJ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423a73e1-2b3b-4f5f-a851-06ac6abaf86e"/>
  <p:tag name="AUDIO_IMPORT" val="C:\Users\Jess\Desktop\strayer\1126_summer2012\CIS498\lectures\week3\audio\W3_C12\CIS498_3_12_1.mp3"/>
  <p:tag name="AUDIO_ID" val="298"/>
  <p:tag name="ELAPSEDTIME" val="8.046"/>
  <p:tag name="ARTICULATE_SLIDE_PAUSE" val="1"/>
  <p:tag name="ARTICULATE_NAV_LEVEL" val="1"/>
  <p:tag name="ARTICULATE_PLAYLIST_ID"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ARTICULATE_SLIDE_NAV" val="2"/>
  <p:tag name="ARTICULATE_SLIDE_GUID" val="1354f72e-f828-4106-ab70-ebdabba03c8f"/>
  <p:tag name="AUDIO_IMPORT" val="C:\Users\Jess\Desktop\strayer\1126_summer2012\CIS498\lectures\week3\audio\W3_C12\CIS498_3_12_2.mp3"/>
  <p:tag name="AUDIO_ID" val="260"/>
  <p:tag name="ELAPSEDTIME" val="37.434"/>
  <p:tag name="ARTICULATE_SLIDE_PAUSE" val="1"/>
  <p:tag name="ARTICULATE_NAV_LEVEL" val="1"/>
  <p:tag name="ARTICULATE_PLAYLIST_ID" val="-1"/>
  <p:tag name="ARTICULATE_LOCK_SLIDE" val="0"/>
</p:tagLst>
</file>

<file path=ppt/tags/tag6.xml><?xml version="1.0" encoding="utf-8"?>
<p:tagLst xmlns:a="http://schemas.openxmlformats.org/drawingml/2006/main" xmlns:r="http://schemas.openxmlformats.org/officeDocument/2006/relationships" xmlns:p="http://schemas.openxmlformats.org/presentationml/2006/main">
  <p:tag name="ARTICULATE_SLIDE_NAV" val="3"/>
  <p:tag name="ARTICULATE_SLIDE_GUID" val="bd4bf67e-bec6-4f7b-b64f-18810c49e0d6"/>
  <p:tag name="AUDIO_IMPORT" val="C:\Users\Jess\Desktop\strayer\1126_summer2012\CIS498\lectures\week3\audio\W3_C12\CIS498_3_12_3.mp3"/>
  <p:tag name="AUDIO_ID" val="311"/>
  <p:tag name="ELAPSEDTIME" val="21.447"/>
  <p:tag name="ARTICULATE_SLIDE_PAUSE" val="1"/>
  <p:tag name="ARTICULATE_NAV_LEVEL" val="1"/>
  <p:tag name="ARTICULATE_PLAYLIST_ID" val="-1"/>
  <p:tag name="ARTICULATE_LOCK_SLIDE" val="0"/>
</p:tagLst>
</file>

<file path=ppt/tags/tag7.xml><?xml version="1.0" encoding="utf-8"?>
<p:tagLst xmlns:a="http://schemas.openxmlformats.org/drawingml/2006/main" xmlns:r="http://schemas.openxmlformats.org/officeDocument/2006/relationships" xmlns:p="http://schemas.openxmlformats.org/presentationml/2006/main">
  <p:tag name="ARTICULATE_SLIDE_NAV" val="4"/>
  <p:tag name="ARTICULATE_SLIDE_GUID" val="94ea222b-1dd2-4bf0-8e84-1fccc257d3c9"/>
  <p:tag name="AUDIO_IMPORT" val="C:\Users\Jess\Desktop\strayer\1126_summer2012\CIS498\lectures\week3\audio\W3_C12\CIS498_3_12_4.mp3"/>
  <p:tag name="AUDIO_ID" val="276"/>
  <p:tag name="ELAPSEDTIME" val="53.708"/>
  <p:tag name="ARTICULATE_SLIDE_PAUSE" val="1"/>
  <p:tag name="ARTICULATE_NAV_LEVEL" val="1"/>
  <p:tag name="ARTICULATE_PLAYLIST_ID" val="-1"/>
  <p:tag name="ARTICULATE_LOCK_SLIDE" val="0"/>
</p:tagLst>
</file>

<file path=ppt/tags/tag8.xml><?xml version="1.0" encoding="utf-8"?>
<p:tagLst xmlns:a="http://schemas.openxmlformats.org/drawingml/2006/main" xmlns:r="http://schemas.openxmlformats.org/officeDocument/2006/relationships" xmlns:p="http://schemas.openxmlformats.org/presentationml/2006/main">
  <p:tag name="ARTICULATE_SLIDE_NAV" val="5"/>
  <p:tag name="ARTICULATE_SLIDE_GUID" val="6e5cf7a8-9806-4e8c-9c19-c3b0ce4d2a99"/>
  <p:tag name="AUDIO_IMPORT" val="C:\Users\Jess\Desktop\strayer\1126_summer2012\CIS498\lectures\week3\audio\W3_C12\CIS498_3_12_5.mp3"/>
  <p:tag name="AUDIO_ID" val="280"/>
  <p:tag name="ELAPSEDTIME" val="49.816"/>
  <p:tag name="ARTICULATE_SLIDE_PAUSE" val="1"/>
  <p:tag name="ARTICULATE_NAV_LEVEL" val="1"/>
  <p:tag name="ARTICULATE_PLAYLIST_ID" val="-1"/>
  <p:tag name="ARTICULATE_LOCK_SLIDE" val="0"/>
</p:tagLst>
</file>

<file path=ppt/tags/tag9.xml><?xml version="1.0" encoding="utf-8"?>
<p:tagLst xmlns:a="http://schemas.openxmlformats.org/drawingml/2006/main" xmlns:r="http://schemas.openxmlformats.org/officeDocument/2006/relationships" xmlns:p="http://schemas.openxmlformats.org/presentationml/2006/main">
  <p:tag name="ARTICULATE_SLIDE_NAV" val="6"/>
  <p:tag name="ARTICULATE_SLIDE_GUID" val="ee433255-e753-40e4-844f-60fe56bbfca0"/>
  <p:tag name="AUDIO_IMPORT" val="C:\Users\Jess\Desktop\strayer\1126_summer2012\CIS498\lectures\week3\audio\W3_C12\CIS498_3_12_6.mp3"/>
  <p:tag name="AUDIO_ID" val="305"/>
  <p:tag name="ELAPSEDTIME" val="65.176"/>
  <p:tag name="ARTICULATE_SLIDE_PAUSE" val="1"/>
  <p:tag name="ARTICULATE_NAV_LEVEL" val="1"/>
  <p:tag name="ARTICULATE_PLAYLIST_ID" val="-1"/>
  <p:tag name="ARTICULATE_LOCK_SLIDE" val="0"/>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Strayer_Theme</Template>
  <TotalTime>3111</TotalTime>
  <Words>1370</Words>
  <Application>Microsoft Office PowerPoint</Application>
  <PresentationFormat>On-screen Show (4:3)</PresentationFormat>
  <Paragraphs>381</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Strayer Lecture Template_2012</vt:lpstr>
      <vt:lpstr>Information Technology Capstone CIS498</vt:lpstr>
      <vt:lpstr>Topics</vt:lpstr>
      <vt:lpstr>Topics, Continued</vt:lpstr>
      <vt:lpstr>Sypris Electronics</vt:lpstr>
      <vt:lpstr>Vitalize Consulting Solutions (VCS), Inc.</vt:lpstr>
      <vt:lpstr>Churchill Downs Incorporated (CDI): Establishing a PMO</vt:lpstr>
      <vt:lpstr>Churchill Downs Incorporated (CDI): Managing Scope Changes</vt:lpstr>
      <vt:lpstr>Types of Project Offices</vt:lpstr>
      <vt:lpstr>Starting up a PMO and Considerations</vt:lpstr>
      <vt:lpstr>Computer Sciences Corporation (CSC)</vt:lpstr>
      <vt:lpstr>Understanding the Nature of a PMO</vt:lpstr>
      <vt:lpstr>DTE Energy</vt:lpstr>
      <vt:lpstr>Exel</vt:lpstr>
      <vt:lpstr>Hewlett-Packard</vt:lpstr>
      <vt:lpstr>EDS</vt:lpstr>
      <vt:lpstr>Star Alliance</vt:lpstr>
      <vt:lpstr>Importance of a PMO in Local Government</vt:lpstr>
      <vt:lpstr> Project Audits and the PMO</vt:lpstr>
      <vt:lpstr>Project Health Checks</vt:lpstr>
      <vt:lpstr>Critical Ratio as an Indicator of the Health of a Project</vt:lpstr>
      <vt:lpstr>PMO of the Year Award</vt:lpstr>
      <vt:lpstr>Summary</vt:lpstr>
      <vt:lpstr>Summary,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Pinsk</dc:creator>
  <cp:lastModifiedBy>Jess</cp:lastModifiedBy>
  <cp:revision>269</cp:revision>
  <dcterms:created xsi:type="dcterms:W3CDTF">2010-08-19T14:42:59Z</dcterms:created>
  <dcterms:modified xsi:type="dcterms:W3CDTF">2012-07-12T13:40:53Z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ENG215_W1_P2</vt:lpwstr>
  </property>
  <property fmtid="{D5CDD505-2E9C-101B-9397-08002B2CF9AE}" pid="4" name="ArticulateGUID">
    <vt:lpwstr>EAC76E2C-FE9E-49D7-88C7-F843AFC25A38</vt:lpwstr>
  </property>
  <property fmtid="{D5CDD505-2E9C-101B-9397-08002B2CF9AE}" pid="5" name="ArticulateProjectFull">
    <vt:lpwstr>C:\Users\Jess\Desktop\strayer\1126_summer2012\CIS498\lectures\week3\W3_C12\FINAL\CIS498_W3_C12.ppta</vt:lpwstr>
  </property>
</Properties>
</file>