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notesSlides/notesSlide21.xml" ContentType="application/vnd.openxmlformats-officedocument.presentationml.notesSlide+xml"/>
  <Override PartName="/ppt/tags/tag31.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24"/>
  </p:notesMasterIdLst>
  <p:sldIdLst>
    <p:sldId id="298" r:id="rId2"/>
    <p:sldId id="260" r:id="rId3"/>
    <p:sldId id="301" r:id="rId4"/>
    <p:sldId id="276" r:id="rId5"/>
    <p:sldId id="280" r:id="rId6"/>
    <p:sldId id="305" r:id="rId7"/>
    <p:sldId id="306" r:id="rId8"/>
    <p:sldId id="307" r:id="rId9"/>
    <p:sldId id="308" r:id="rId10"/>
    <p:sldId id="309" r:id="rId11"/>
    <p:sldId id="284" r:id="rId12"/>
    <p:sldId id="292" r:id="rId13"/>
    <p:sldId id="299" r:id="rId14"/>
    <p:sldId id="316" r:id="rId15"/>
    <p:sldId id="310" r:id="rId16"/>
    <p:sldId id="311" r:id="rId17"/>
    <p:sldId id="312" r:id="rId18"/>
    <p:sldId id="313" r:id="rId19"/>
    <p:sldId id="314" r:id="rId20"/>
    <p:sldId id="315" r:id="rId21"/>
    <p:sldId id="302" r:id="rId22"/>
    <p:sldId id="304" r:id="rId23"/>
  </p:sldIdLst>
  <p:sldSz cx="9144000" cy="6858000" type="screen4x3"/>
  <p:notesSz cx="6858000" cy="9144000"/>
  <p:custDataLst>
    <p:tags r:id="rId25"/>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0" autoAdjust="0"/>
    <p:restoredTop sz="54925" autoAdjust="0"/>
  </p:normalViewPr>
  <p:slideViewPr>
    <p:cSldViewPr>
      <p:cViewPr varScale="1">
        <p:scale>
          <a:sx n="62" d="100"/>
          <a:sy n="62" d="100"/>
        </p:scale>
        <p:origin x="-302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B0B8871-C183-4E94-9AE9-EA1678593A05}" type="datetimeFigureOut">
              <a:rPr lang="en-US"/>
              <a:pPr>
                <a:defRPr/>
              </a:pPr>
              <a:t>7/12/2012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FDAF5A3-178C-497E-92D8-7FC70DAD4E89}" type="slidenum">
              <a:rPr lang="en-US"/>
              <a:pPr>
                <a:defRPr/>
              </a:pPr>
              <a:t>‹#›</a:t>
            </a:fld>
            <a:endParaRPr lang="en-US"/>
          </a:p>
        </p:txBody>
      </p:sp>
    </p:spTree>
    <p:extLst>
      <p:ext uri="{BB962C8B-B14F-4D97-AF65-F5344CB8AC3E}">
        <p14:creationId xmlns:p14="http://schemas.microsoft.com/office/powerpoint/2010/main" val="82160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Times New Roman" pitchFamily="18" charset="0"/>
                <a:cs typeface="Times New Roman" pitchFamily="18" charset="0"/>
              </a:rPr>
              <a:t>Welcome to Information Technology Capstone.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this lesson we will discuss Training and Education.</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slide.</a:t>
            </a:r>
          </a:p>
          <a:p>
            <a:endParaRPr lang="en-US" dirty="0" smtClean="0"/>
          </a:p>
        </p:txBody>
      </p:sp>
      <p:sp>
        <p:nvSpPr>
          <p:cNvPr id="4" name="Slide Number Placeholder 3"/>
          <p:cNvSpPr>
            <a:spLocks noGrp="1"/>
          </p:cNvSpPr>
          <p:nvPr>
            <p:ph type="sldNum" sz="quarter" idx="5"/>
          </p:nvPr>
        </p:nvSpPr>
        <p:spPr/>
        <p:txBody>
          <a:bodyPr/>
          <a:lstStyle/>
          <a:p>
            <a:pPr>
              <a:defRPr/>
            </a:pPr>
            <a:fld id="{73070342-2A53-476D-9BDA-0790F2871046}"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Times New Roman" pitchFamily="18" charset="0"/>
                <a:cs typeface="Times New Roman" pitchFamily="18" charset="0"/>
              </a:rPr>
              <a:t>Many companies have realized that on-the-job training may be less effective than formal training.  This</a:t>
            </a:r>
            <a:r>
              <a:rPr lang="en-US" baseline="0" dirty="0" smtClean="0">
                <a:latin typeface="Times New Roman" pitchFamily="18" charset="0"/>
                <a:cs typeface="Times New Roman" pitchFamily="18" charset="0"/>
              </a:rPr>
              <a:t> has come to light because people normally make considerable mistakes while trying to perform project management activities. It makes more since to train people to perform activities properly.</a:t>
            </a:r>
          </a:p>
          <a:p>
            <a:endParaRPr lang="en-US" baseline="0" dirty="0" smtClean="0">
              <a:latin typeface="Times New Roman" pitchFamily="18" charset="0"/>
              <a:cs typeface="Times New Roman" pitchFamily="18" charset="0"/>
            </a:endParaRPr>
          </a:p>
          <a:p>
            <a:r>
              <a:rPr lang="en-US" baseline="0" dirty="0" smtClean="0">
                <a:latin typeface="Times New Roman" pitchFamily="18" charset="0"/>
                <a:cs typeface="Times New Roman" pitchFamily="18" charset="0"/>
              </a:rPr>
              <a:t>When designing courses one should consider whether to have the course internally or use public training from an outside vendor.  Sometimes having a vendor design a custom course is optimal but not in all circumstances.</a:t>
            </a:r>
          </a:p>
          <a:p>
            <a:endParaRPr lang="en-US" baseline="0" dirty="0" smtClean="0">
              <a:latin typeface="Times New Roman" pitchFamily="18" charset="0"/>
              <a:cs typeface="Times New Roman" pitchFamily="18" charset="0"/>
            </a:endParaRPr>
          </a:p>
          <a:p>
            <a:r>
              <a:rPr lang="en-US" baseline="0" dirty="0" smtClean="0">
                <a:latin typeface="Times New Roman" pitchFamily="18" charset="0"/>
                <a:cs typeface="Times New Roman" pitchFamily="18" charset="0"/>
              </a:rPr>
              <a:t>If the training course is internal, one must be sure to choose the right trainers and speakers. Choosing people with solid backgrounds and credentials is crucial to the training experience.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91894E22-220F-42D0-8471-0234053E5C64}"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n-US" dirty="0" smtClean="0">
                <a:latin typeface="Times New Roman" pitchFamily="18" charset="0"/>
                <a:cs typeface="Times New Roman" pitchFamily="18" charset="0"/>
              </a:rPr>
              <a:t>It is important to remember</a:t>
            </a:r>
            <a:r>
              <a:rPr lang="en-US" baseline="0" dirty="0" smtClean="0">
                <a:latin typeface="Times New Roman" pitchFamily="18" charset="0"/>
                <a:cs typeface="Times New Roman" pitchFamily="18" charset="0"/>
              </a:rPr>
              <a:t> that training should not be performed unless there is a continuous return on dollars for the company.  </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The cost of having employees away from normal responsibilities must be considered.  Just including the cost of the lecturer is not a good practice. There are many factors that should be considered.</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Some companies use outside consultants to determine the return on investment. Consultants base their evaluations on personal interviews, on-the-job assessments, and written surveys.</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59A67154-01E5-4632-B24F-61700A9D21E9}"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n-US" dirty="0" smtClean="0">
                <a:latin typeface="Times New Roman" pitchFamily="18" charset="0"/>
                <a:cs typeface="Times New Roman" pitchFamily="18" charset="0"/>
              </a:rPr>
              <a:t>In</a:t>
            </a:r>
            <a:r>
              <a:rPr lang="en-US" baseline="0" dirty="0" smtClean="0">
                <a:latin typeface="Times New Roman" pitchFamily="18" charset="0"/>
                <a:cs typeface="Times New Roman" pitchFamily="18" charset="0"/>
              </a:rPr>
              <a:t> the past, project management was viewed as a part-time occupation. Most training was designed for one’s primary job because project management was considered an ancillary activity.</a:t>
            </a:r>
            <a:r>
              <a:rPr lang="en-US" dirty="0" smtClean="0">
                <a:latin typeface="Times New Roman" pitchFamily="18" charset="0"/>
                <a:cs typeface="Times New Roman" pitchFamily="18" charset="0"/>
              </a:rPr>
              <a:t>  </a:t>
            </a:r>
          </a:p>
          <a:p>
            <a:pPr>
              <a:defRPr/>
            </a:pPr>
            <a:endParaRPr lang="en-US"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However,</a:t>
            </a:r>
            <a:r>
              <a:rPr lang="en-US" baseline="0" dirty="0" smtClean="0">
                <a:latin typeface="Times New Roman" pitchFamily="18" charset="0"/>
                <a:cs typeface="Times New Roman" pitchFamily="18" charset="0"/>
              </a:rPr>
              <a:t> in recent years, project management and program management have become recognized professions.  </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Job descriptions have been developed for both, project managers and program managers. </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This has allowed for the development of training materials that are associated with the job descriptions.</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48CEE739-2375-4DC7-9421-FA6429FDC144}"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n-US" dirty="0" smtClean="0">
                <a:latin typeface="Times New Roman" pitchFamily="18" charset="0"/>
                <a:cs typeface="Times New Roman" pitchFamily="18" charset="0"/>
              </a:rPr>
              <a:t>In recent years, core competency models have been used</a:t>
            </a:r>
            <a:r>
              <a:rPr lang="en-US" baseline="0" dirty="0" smtClean="0">
                <a:latin typeface="Times New Roman" pitchFamily="18" charset="0"/>
                <a:cs typeface="Times New Roman" pitchFamily="18" charset="0"/>
              </a:rPr>
              <a:t> to clearly depict the skill levels needed to be effective as a project manager.</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Training programs have been instituted to support the core competency models.</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One company, Lilly Research laboratories, has classified the project management competencies under three major areas:</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One: Scientific Expertise, Two: Technical Expertise, and Three: Process Skills.</a:t>
            </a:r>
            <a:r>
              <a:rPr lang="en-US" dirty="0" smtClean="0">
                <a:latin typeface="Times New Roman" pitchFamily="18" charset="0"/>
                <a:cs typeface="Times New Roman" pitchFamily="18" charset="0"/>
              </a:rPr>
              <a:t>  </a:t>
            </a:r>
          </a:p>
          <a:p>
            <a:pPr>
              <a:defRPr/>
            </a:pPr>
            <a:endParaRPr lang="en-US"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Each area focuses on individual abilities of the</a:t>
            </a:r>
            <a:r>
              <a:rPr lang="en-US" baseline="0" dirty="0" smtClean="0">
                <a:latin typeface="Times New Roman" pitchFamily="18" charset="0"/>
                <a:cs typeface="Times New Roman" pitchFamily="18" charset="0"/>
              </a:rPr>
              <a:t> project manager.</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48CEE739-2375-4DC7-9421-FA6429FDC144}"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FDAF5A3-178C-497E-92D8-7FC70DAD4E89}" type="slidenum">
              <a:rPr lang="en-US" smtClean="0"/>
              <a:pPr>
                <a:defRPr/>
              </a:pPr>
              <a:t>14</a:t>
            </a:fld>
            <a:endParaRPr lang="en-US"/>
          </a:p>
        </p:txBody>
      </p:sp>
    </p:spTree>
    <p:extLst>
      <p:ext uri="{BB962C8B-B14F-4D97-AF65-F5344CB8AC3E}">
        <p14:creationId xmlns:p14="http://schemas.microsoft.com/office/powerpoint/2010/main" val="1808104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n-US" dirty="0" smtClean="0">
                <a:latin typeface="Times New Roman" pitchFamily="18" charset="0"/>
                <a:cs typeface="Times New Roman" pitchFamily="18" charset="0"/>
              </a:rPr>
              <a:t>The amount of information that is covered in a project</a:t>
            </a:r>
            <a:r>
              <a:rPr lang="en-US" baseline="0" dirty="0" smtClean="0">
                <a:latin typeface="Times New Roman" pitchFamily="18" charset="0"/>
                <a:cs typeface="Times New Roman" pitchFamily="18" charset="0"/>
              </a:rPr>
              <a:t> management training course can be endless. Most often, students wonder if the information and procedures are necessary. </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For aerospace and defense contractors, it is important to adhere to all procedures and standards. </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Harris Corporation  undergoes continuous improvement in project management which allows them to out perform many competitors. They have a history of success in project management.</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Harris Corporation has adopted a basic philosophy for project management which is used throughout the organization. These principles and concepts allow the company to be a leader in project management.</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48CEE739-2375-4DC7-9421-FA6429FDC144}"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n-US" dirty="0" smtClean="0">
                <a:latin typeface="Times New Roman" pitchFamily="18" charset="0"/>
                <a:cs typeface="Times New Roman" pitchFamily="18" charset="0"/>
              </a:rPr>
              <a:t>Too</a:t>
            </a:r>
            <a:r>
              <a:rPr lang="en-US" baseline="0" dirty="0" smtClean="0">
                <a:latin typeface="Times New Roman" pitchFamily="18" charset="0"/>
                <a:cs typeface="Times New Roman" pitchFamily="18" charset="0"/>
              </a:rPr>
              <a:t> often, companies fail to capitalize on the collective knowledge that certified project managers bring to an organization.</a:t>
            </a:r>
            <a:r>
              <a:rPr lang="en-US" dirty="0" smtClean="0">
                <a:latin typeface="Times New Roman" pitchFamily="18" charset="0"/>
                <a:cs typeface="Times New Roman" pitchFamily="18" charset="0"/>
              </a:rPr>
              <a:t> </a:t>
            </a:r>
          </a:p>
          <a:p>
            <a:pPr>
              <a:defRPr/>
            </a:pPr>
            <a:endParaRPr lang="en-US"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Project Management</a:t>
            </a:r>
            <a:r>
              <a:rPr lang="en-US" b="1" baseline="0" dirty="0" smtClean="0">
                <a:latin typeface="Times New Roman" pitchFamily="18" charset="0"/>
                <a:cs typeface="Times New Roman" pitchFamily="18" charset="0"/>
              </a:rPr>
              <a:t> Professional </a:t>
            </a:r>
            <a:r>
              <a:rPr lang="en-US" baseline="0" dirty="0" smtClean="0">
                <a:latin typeface="Times New Roman" pitchFamily="18" charset="0"/>
                <a:cs typeface="Times New Roman" pitchFamily="18" charset="0"/>
              </a:rPr>
              <a:t>credential should not be treated as something to be placed on a business card, or included in a proposal as part of competitive bidding efforts.</a:t>
            </a:r>
            <a:endParaRPr lang="en-US" dirty="0" smtClean="0">
              <a:latin typeface="Times New Roman" pitchFamily="18" charset="0"/>
              <a:cs typeface="Times New Roman" pitchFamily="18" charset="0"/>
            </a:endParaRPr>
          </a:p>
          <a:p>
            <a:pPr>
              <a:defRPr/>
            </a:pPr>
            <a:endParaRPr lang="en-US"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Alcatel-Lucent</a:t>
            </a:r>
            <a:r>
              <a:rPr lang="en-US" baseline="0" dirty="0" smtClean="0">
                <a:latin typeface="Times New Roman" pitchFamily="18" charset="0"/>
                <a:cs typeface="Times New Roman" pitchFamily="18" charset="0"/>
              </a:rPr>
              <a:t> has recognized the value that a PMP can make to the company.  These project managers can provide a huge return on investment.  The return on investment can be seen in the form of mentorship for project managers who aspire to become certified or wish to recertify their credentials.</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48CEE739-2375-4DC7-9421-FA6429FDC144}"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n-US" dirty="0" smtClean="0">
                <a:latin typeface="Times New Roman" pitchFamily="18" charset="0"/>
                <a:cs typeface="Times New Roman" pitchFamily="18" charset="0"/>
              </a:rPr>
              <a:t>Integration is a process of combining various elements and also includes management and control principles</a:t>
            </a:r>
            <a:r>
              <a:rPr lang="en-US" baseline="0" dirty="0" smtClean="0">
                <a:latin typeface="Times New Roman" pitchFamily="18" charset="0"/>
                <a:cs typeface="Times New Roman" pitchFamily="18" charset="0"/>
              </a:rPr>
              <a:t> as well to assemble all of the components.</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Satyam uses a Project Management Competency Development Framework that focuses on making each role holder at a certain level effective. </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Then, the next skills for the next role are realized and achieved. This process was aligned with the Project Management Institute’s Project Manager Competency Development.</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With this background, the Integrated Project Management practice was developed for senior project leads. This allows them to be able to take up the role of project manager.</a:t>
            </a:r>
            <a:r>
              <a:rPr lang="en-US" dirty="0" smtClean="0">
                <a:latin typeface="Times New Roman" pitchFamily="18" charset="0"/>
                <a:cs typeface="Times New Roman" pitchFamily="18" charset="0"/>
              </a:rPr>
              <a:t>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48CEE739-2375-4DC7-9421-FA6429FDC144}"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n-US" dirty="0" smtClean="0">
                <a:latin typeface="Times New Roman" pitchFamily="18" charset="0"/>
                <a:cs typeface="Times New Roman" pitchFamily="18" charset="0"/>
              </a:rPr>
              <a:t>The quality of project management training and education that is given</a:t>
            </a:r>
            <a:r>
              <a:rPr lang="en-US" baseline="0" dirty="0" smtClean="0">
                <a:latin typeface="Times New Roman" pitchFamily="18" charset="0"/>
                <a:cs typeface="Times New Roman" pitchFamily="18" charset="0"/>
              </a:rPr>
              <a:t> to company employees is one of the most important factors in achieving success and excellence in project management.</a:t>
            </a:r>
            <a:endParaRPr lang="en-US"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 </a:t>
            </a:r>
          </a:p>
          <a:p>
            <a:pPr>
              <a:defRPr/>
            </a:pPr>
            <a:r>
              <a:rPr lang="en-US" dirty="0" smtClean="0">
                <a:latin typeface="Times New Roman" pitchFamily="18" charset="0"/>
                <a:cs typeface="Times New Roman" pitchFamily="18" charset="0"/>
              </a:rPr>
              <a:t>Hewlett-Packard</a:t>
            </a:r>
            <a:r>
              <a:rPr lang="en-US" baseline="0" dirty="0" smtClean="0">
                <a:latin typeface="Times New Roman" pitchFamily="18" charset="0"/>
                <a:cs typeface="Times New Roman" pitchFamily="18" charset="0"/>
              </a:rPr>
              <a:t> has committed to the program and project management development. Three areas are key:</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First, </a:t>
            </a:r>
            <a:r>
              <a:rPr lang="en-US" b="1" baseline="0" dirty="0" smtClean="0">
                <a:latin typeface="Times New Roman" pitchFamily="18" charset="0"/>
                <a:cs typeface="Times New Roman" pitchFamily="18" charset="0"/>
              </a:rPr>
              <a:t>Project Management Development </a:t>
            </a:r>
            <a:r>
              <a:rPr lang="en-US" b="0" baseline="0" dirty="0" smtClean="0">
                <a:latin typeface="Times New Roman" pitchFamily="18" charset="0"/>
                <a:cs typeface="Times New Roman" pitchFamily="18" charset="0"/>
              </a:rPr>
              <a:t> consists of well over one hundred courses. The courses cover project leadership, management, communication, risk management, contracting, managing business performance, scheduling and cost control, and quality.</a:t>
            </a:r>
          </a:p>
          <a:p>
            <a:pPr>
              <a:defRPr/>
            </a:pPr>
            <a:endParaRPr lang="en-US" b="0" baseline="0" dirty="0" smtClean="0">
              <a:latin typeface="Times New Roman" pitchFamily="18" charset="0"/>
              <a:cs typeface="Times New Roman" pitchFamily="18" charset="0"/>
            </a:endParaRPr>
          </a:p>
          <a:p>
            <a:pPr>
              <a:defRPr/>
            </a:pPr>
            <a:r>
              <a:rPr lang="en-US" b="0" baseline="0" dirty="0" smtClean="0">
                <a:latin typeface="Times New Roman" pitchFamily="18" charset="0"/>
                <a:cs typeface="Times New Roman" pitchFamily="18" charset="0"/>
              </a:rPr>
              <a:t>Second, </a:t>
            </a:r>
            <a:r>
              <a:rPr lang="en-US" b="1" baseline="0" dirty="0" smtClean="0">
                <a:latin typeface="Times New Roman" pitchFamily="18" charset="0"/>
                <a:cs typeface="Times New Roman" pitchFamily="18" charset="0"/>
              </a:rPr>
              <a:t>Project Management Professional Certification</a:t>
            </a:r>
            <a:r>
              <a:rPr lang="en-US" b="0" baseline="0" dirty="0" smtClean="0">
                <a:latin typeface="Times New Roman" pitchFamily="18" charset="0"/>
                <a:cs typeface="Times New Roman" pitchFamily="18" charset="0"/>
              </a:rPr>
              <a:t>  is very important at Hewlett-Packard. HP Services has over five thousand individuals who have earned Project Management Professional certification.</a:t>
            </a:r>
            <a:endParaRPr lang="en-US" b="1" baseline="0" dirty="0" smtClean="0">
              <a:latin typeface="Times New Roman" pitchFamily="18" charset="0"/>
              <a:cs typeface="Times New Roman" pitchFamily="18" charset="0"/>
            </a:endParaRPr>
          </a:p>
          <a:p>
            <a:pPr>
              <a:defRPr/>
            </a:pPr>
            <a:endParaRPr lang="en-US"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Third,</a:t>
            </a:r>
            <a:r>
              <a:rPr lang="en-US" baseline="0" dirty="0" smtClean="0">
                <a:latin typeface="Times New Roman" pitchFamily="18" charset="0"/>
                <a:cs typeface="Times New Roman" pitchFamily="18" charset="0"/>
              </a:rPr>
              <a:t> HP actively supports the </a:t>
            </a:r>
            <a:r>
              <a:rPr lang="en-US" b="1" baseline="0" dirty="0" smtClean="0">
                <a:latin typeface="Times New Roman" pitchFamily="18" charset="0"/>
                <a:cs typeface="Times New Roman" pitchFamily="18" charset="0"/>
              </a:rPr>
              <a:t>Project Management Institute</a:t>
            </a:r>
            <a:r>
              <a:rPr lang="en-US" b="0" baseline="0" dirty="0" smtClean="0">
                <a:latin typeface="Times New Roman" pitchFamily="18" charset="0"/>
                <a:cs typeface="Times New Roman" pitchFamily="18" charset="0"/>
              </a:rPr>
              <a:t>.  The Institute has more than two hundred sixty-five thousand members. They set the standards for project management.</a:t>
            </a:r>
            <a:r>
              <a:rPr lang="en-US" b="1" baseline="0" dirty="0" smtClean="0">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48CEE739-2375-4DC7-9421-FA6429FDC144}"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n-US" dirty="0" smtClean="0">
                <a:latin typeface="Times New Roman" pitchFamily="18" charset="0"/>
                <a:cs typeface="Times New Roman" pitchFamily="18" charset="0"/>
              </a:rPr>
              <a:t>Training and education</a:t>
            </a:r>
            <a:r>
              <a:rPr lang="en-US" baseline="0" dirty="0" smtClean="0">
                <a:latin typeface="Times New Roman" pitchFamily="18" charset="0"/>
                <a:cs typeface="Times New Roman" pitchFamily="18" charset="0"/>
              </a:rPr>
              <a:t> can speed up the project management maturity process. </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This may occur if project management theoretical training is accompanied by training on the corporate project management methodology.</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Exel does not currently require project management training for all employees; however, all sections are aware of the PM methodology and the training provided.</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The company has trained over seven thousand associates in the PM methodology.</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The PM training curriculum can also lead to certification training.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48CEE739-2375-4DC7-9421-FA6429FDC144}"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Times New Roman" pitchFamily="18" charset="0"/>
                <a:cs typeface="Times New Roman" pitchFamily="18" charset="0"/>
              </a:rPr>
              <a:t>The following topics will be covered in this lesson:</a:t>
            </a:r>
          </a:p>
          <a:p>
            <a:endParaRPr lang="en-US" dirty="0" smtClean="0">
              <a:latin typeface="Times New Roman" pitchFamily="18" charset="0"/>
              <a:cs typeface="Times New Roman" pitchFamily="18" charset="0"/>
            </a:endParaRPr>
          </a:p>
          <a:p>
            <a:r>
              <a:rPr lang="en-US" sz="1200" kern="1200" dirty="0" smtClean="0">
                <a:solidFill>
                  <a:schemeClr val="tx1"/>
                </a:solidFill>
                <a:latin typeface="+mn-lt"/>
                <a:ea typeface="+mn-ea"/>
                <a:cs typeface="+mn-cs"/>
              </a:rPr>
              <a:t>Training for Modern Project Management;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Need for Business Education;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International Institute For Learning;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Identifying the Need for Training;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Selecting Students;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Fundamentals of Project Management Education;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Designing Courses and Conducting Training;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Measuring Return on Investment;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Project Management is Now a Profession;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And Competency Models.</a:t>
            </a:r>
          </a:p>
          <a:p>
            <a:endParaRPr lang="en-US" sz="1200" kern="1200" dirty="0" smtClean="0">
              <a:solidFill>
                <a:schemeClr val="tx1"/>
              </a:solidFill>
              <a:latin typeface="+mn-lt"/>
              <a:ea typeface="+mn-ea"/>
              <a:cs typeface="+mn-cs"/>
            </a:endParaRPr>
          </a:p>
          <a:p>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0F12667E-ADA7-4BCA-A457-D9D4B40E6F75}"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FDAF5A3-178C-497E-92D8-7FC70DAD4E89}" type="slidenum">
              <a:rPr lang="en-US" smtClean="0"/>
              <a:pPr>
                <a:defRPr/>
              </a:pPr>
              <a:t>20</a:t>
            </a:fld>
            <a:endParaRPr lang="en-US"/>
          </a:p>
        </p:txBody>
      </p:sp>
    </p:spTree>
    <p:extLst>
      <p:ext uri="{BB962C8B-B14F-4D97-AF65-F5344CB8AC3E}">
        <p14:creationId xmlns:p14="http://schemas.microsoft.com/office/powerpoint/2010/main" val="1487847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b="0" kern="1200" baseline="0" dirty="0" smtClean="0">
                <a:solidFill>
                  <a:schemeClr val="tx1"/>
                </a:solidFill>
                <a:latin typeface="+mn-lt"/>
                <a:ea typeface="+mn-ea"/>
                <a:cs typeface="+mn-cs"/>
              </a:rPr>
              <a:t>We have now reached the end of this lesson. Let’s take a look at what we’ve covered</a:t>
            </a:r>
            <a:r>
              <a:rPr lang="en-US" b="0"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sz="1200" kern="1200" dirty="0" smtClean="0">
                <a:solidFill>
                  <a:schemeClr val="tx1"/>
                </a:solidFill>
                <a:latin typeface="+mn-lt"/>
                <a:ea typeface="+mn-ea"/>
                <a:cs typeface="+mn-cs"/>
              </a:rPr>
              <a:t>First we covered,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Training for Modern Project Management. This</a:t>
            </a:r>
            <a:r>
              <a:rPr lang="en-US" sz="1200" kern="1200" baseline="0" dirty="0" smtClean="0">
                <a:solidFill>
                  <a:schemeClr val="tx1"/>
                </a:solidFill>
                <a:latin typeface="+mn-lt"/>
                <a:ea typeface="+mn-ea"/>
                <a:cs typeface="+mn-cs"/>
              </a:rPr>
              <a:t> topic discussed how </a:t>
            </a:r>
            <a:r>
              <a:rPr lang="en-US" baseline="0" dirty="0" smtClean="0">
                <a:latin typeface="Times New Roman" pitchFamily="18" charset="0"/>
                <a:cs typeface="Times New Roman" pitchFamily="18" charset="0"/>
              </a:rPr>
              <a:t>many companies have realized the business importance of managing projects more effectively and analyzing the ways in which projects meet overall corporate goals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Next,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Need for Business Education was covered. This</a:t>
            </a:r>
            <a:r>
              <a:rPr lang="en-US" sz="1200" kern="1200" baseline="0" dirty="0" smtClean="0">
                <a:solidFill>
                  <a:schemeClr val="tx1"/>
                </a:solidFill>
                <a:latin typeface="+mn-lt"/>
                <a:ea typeface="+mn-ea"/>
                <a:cs typeface="+mn-cs"/>
              </a:rPr>
              <a:t> topic illustrated that p</a:t>
            </a:r>
            <a:r>
              <a:rPr lang="en-US" dirty="0" smtClean="0">
                <a:latin typeface="Times New Roman" pitchFamily="18" charset="0"/>
                <a:cs typeface="Times New Roman" pitchFamily="18" charset="0"/>
              </a:rPr>
              <a:t>roject managers have an understanding</a:t>
            </a:r>
            <a:r>
              <a:rPr lang="en-US" baseline="0" dirty="0" smtClean="0">
                <a:latin typeface="Times New Roman" pitchFamily="18" charset="0"/>
                <a:cs typeface="Times New Roman" pitchFamily="18" charset="0"/>
              </a:rPr>
              <a:t> of technology but not a command of technology.  This issue is what drives the shared accountability between the project manager and affected line managers</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Next, International Institute For Learning was discussed. This topic focused on the e</a:t>
            </a:r>
            <a:r>
              <a:rPr lang="en-US" dirty="0" smtClean="0"/>
              <a:t>volutionary years, revolutionary years and a crystal ball view of training in the future</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Next, we examined Identifying the Need for Training. This topic highlighted the importanc</a:t>
            </a:r>
            <a:r>
              <a:rPr lang="en-US" sz="1200" kern="1200" baseline="0" dirty="0" smtClean="0">
                <a:solidFill>
                  <a:schemeClr val="tx1"/>
                </a:solidFill>
                <a:latin typeface="+mn-lt"/>
                <a:ea typeface="+mn-ea"/>
                <a:cs typeface="+mn-cs"/>
              </a:rPr>
              <a:t>e of b</a:t>
            </a:r>
            <a:r>
              <a:rPr lang="en-US" dirty="0" smtClean="0"/>
              <a:t>uilding project management knowledge and how</a:t>
            </a:r>
            <a:r>
              <a:rPr lang="en-US" baseline="0" dirty="0" smtClean="0"/>
              <a:t> project management activities b</a:t>
            </a:r>
            <a:r>
              <a:rPr lang="en-US" dirty="0" smtClean="0"/>
              <a:t>enefit the bottom line</a:t>
            </a:r>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Next, we discussed Selecting Students for project</a:t>
            </a:r>
            <a:r>
              <a:rPr lang="en-US" sz="1200" kern="1200" baseline="0" dirty="0" smtClean="0">
                <a:solidFill>
                  <a:schemeClr val="tx1"/>
                </a:solidFill>
                <a:latin typeface="+mn-lt"/>
                <a:ea typeface="+mn-ea"/>
                <a:cs typeface="+mn-cs"/>
              </a:rPr>
              <a:t> management training</a:t>
            </a:r>
            <a:r>
              <a:rPr lang="en-US" sz="1200" kern="1200" dirty="0" smtClean="0">
                <a:solidFill>
                  <a:schemeClr val="tx1"/>
                </a:solidFill>
                <a:latin typeface="+mn-lt"/>
                <a:ea typeface="+mn-ea"/>
                <a:cs typeface="+mn-cs"/>
              </a:rPr>
              <a:t>. The</a:t>
            </a:r>
            <a:r>
              <a:rPr lang="en-US" sz="1200" kern="1200" baseline="0" dirty="0" smtClean="0">
                <a:solidFill>
                  <a:schemeClr val="tx1"/>
                </a:solidFill>
                <a:latin typeface="+mn-lt"/>
                <a:ea typeface="+mn-ea"/>
                <a:cs typeface="+mn-cs"/>
              </a:rPr>
              <a:t> main points were that a t</a:t>
            </a:r>
            <a:r>
              <a:rPr lang="en-US" dirty="0" smtClean="0"/>
              <a:t>horough understanding of project</a:t>
            </a:r>
            <a:r>
              <a:rPr lang="en-US" baseline="0" dirty="0" smtClean="0"/>
              <a:t> management within the organization is important and that project management is a team effort that should be adhered to by all employees</a:t>
            </a:r>
            <a:r>
              <a:rPr lang="en-US" sz="1200" kern="1200" dirty="0" smtClean="0">
                <a:solidFill>
                  <a:schemeClr val="tx1"/>
                </a:solidFill>
                <a:latin typeface="+mn-lt"/>
                <a:ea typeface="+mn-ea"/>
                <a:cs typeface="+mn-cs"/>
              </a:rPr>
              <a:t>;</a:t>
            </a:r>
          </a:p>
          <a:p>
            <a:endParaRPr lang="en-US" dirty="0" smtClean="0">
              <a:latin typeface="Times New Roman" pitchFamily="18" charset="0"/>
              <a:cs typeface="Times New Roman" pitchFamily="18" charset="0"/>
            </a:endParaRPr>
          </a:p>
          <a:p>
            <a:r>
              <a:rPr lang="en-US" sz="1200" kern="1200" dirty="0" smtClean="0">
                <a:solidFill>
                  <a:schemeClr val="tx1"/>
                </a:solidFill>
                <a:latin typeface="+mn-lt"/>
                <a:ea typeface="+mn-ea"/>
                <a:cs typeface="+mn-cs"/>
              </a:rPr>
              <a:t>Fundamentals of Project Management Education noted t</a:t>
            </a:r>
            <a:r>
              <a:rPr lang="en-US" dirty="0" smtClean="0"/>
              <a:t>raining and education, and delivery and evaluation of training</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Next,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Designing Courses and Conducting Training was discussed. This</a:t>
            </a:r>
            <a:r>
              <a:rPr lang="en-US" sz="1200" kern="1200" baseline="0" dirty="0" smtClean="0">
                <a:solidFill>
                  <a:schemeClr val="tx1"/>
                </a:solidFill>
                <a:latin typeface="+mn-lt"/>
                <a:ea typeface="+mn-ea"/>
                <a:cs typeface="+mn-cs"/>
              </a:rPr>
              <a:t> topic covered how o</a:t>
            </a:r>
            <a:r>
              <a:rPr lang="en-US" dirty="0" smtClean="0"/>
              <a:t>n-the-job training is less effective for project management.</a:t>
            </a:r>
            <a:r>
              <a:rPr lang="en-US" baseline="0" dirty="0" smtClean="0"/>
              <a:t> Also, when deciding upon training options, a company must determine whether to have training internally or use public training services</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Next,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Measuring Return on Investment was covered.</a:t>
            </a:r>
            <a:r>
              <a:rPr lang="en-US" sz="1200" kern="1200" baseline="0" dirty="0" smtClean="0">
                <a:solidFill>
                  <a:schemeClr val="tx1"/>
                </a:solidFill>
                <a:latin typeface="+mn-lt"/>
                <a:ea typeface="+mn-ea"/>
                <a:cs typeface="+mn-cs"/>
              </a:rPr>
              <a:t> This topic covered the need to quantify the return that is received from project management training</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Next, the topic:</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Project Management is Now a Profession was</a:t>
            </a:r>
            <a:r>
              <a:rPr lang="en-US" sz="1200" kern="1200" baseline="0" dirty="0" smtClean="0">
                <a:solidFill>
                  <a:schemeClr val="tx1"/>
                </a:solidFill>
                <a:latin typeface="+mn-lt"/>
                <a:ea typeface="+mn-ea"/>
                <a:cs typeface="+mn-cs"/>
              </a:rPr>
              <a:t> covered. This topic underscored the premise that project management is a profession and that job descriptions have been created</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Next, Competency Models was discussed. This topic covered</a:t>
            </a:r>
            <a:r>
              <a:rPr lang="en-US" sz="1200" kern="1200" baseline="0" dirty="0" smtClean="0">
                <a:solidFill>
                  <a:schemeClr val="tx1"/>
                </a:solidFill>
                <a:latin typeface="+mn-lt"/>
                <a:ea typeface="+mn-ea"/>
                <a:cs typeface="+mn-cs"/>
              </a:rPr>
              <a:t> how core competency models have had t</a:t>
            </a:r>
            <a:r>
              <a:rPr lang="en-US" baseline="0" dirty="0" smtClean="0">
                <a:latin typeface="Times New Roman" pitchFamily="18" charset="0"/>
                <a:cs typeface="Times New Roman" pitchFamily="18" charset="0"/>
              </a:rPr>
              <a:t>raining programs instituted for support</a:t>
            </a:r>
            <a:r>
              <a:rPr lang="en-US" sz="1200" kern="1200" dirty="0" smtClean="0">
                <a:solidFill>
                  <a:schemeClr val="tx1"/>
                </a:solidFill>
                <a:latin typeface="+mn-lt"/>
                <a:ea typeface="+mn-ea"/>
                <a:cs typeface="+mn-cs"/>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0F12667E-ADA7-4BCA-A457-D9D4B40E6F75}"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Times New Roman" pitchFamily="18" charset="0"/>
                <a:cs typeface="Times New Roman" pitchFamily="18" charset="0"/>
              </a:rPr>
              <a:t>Additionally,</a:t>
            </a:r>
            <a:r>
              <a:rPr lang="en-US" baseline="0" dirty="0" smtClean="0">
                <a:latin typeface="Times New Roman" pitchFamily="18" charset="0"/>
                <a:cs typeface="Times New Roman" pitchFamily="18" charset="0"/>
              </a:rPr>
              <a:t> t</a:t>
            </a:r>
            <a:r>
              <a:rPr lang="en-US" dirty="0" smtClean="0">
                <a:latin typeface="Times New Roman" pitchFamily="18" charset="0"/>
                <a:cs typeface="Times New Roman" pitchFamily="18" charset="0"/>
              </a:rPr>
              <a:t>he following topics were covered in this lesson:</a:t>
            </a:r>
          </a:p>
          <a:p>
            <a:endParaRPr lang="en-US" dirty="0" smtClean="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It</a:t>
            </a:r>
            <a:r>
              <a:rPr lang="en-US" sz="1200" kern="1200" baseline="0" dirty="0" smtClean="0">
                <a:solidFill>
                  <a:schemeClr val="tx1"/>
                </a:solidFill>
                <a:latin typeface="+mn-lt"/>
                <a:ea typeface="+mn-ea"/>
                <a:cs typeface="+mn-cs"/>
              </a:rPr>
              <a:t> was noted that </a:t>
            </a:r>
            <a:r>
              <a:rPr lang="en-US" sz="1200" kern="1200" dirty="0" smtClean="0">
                <a:solidFill>
                  <a:schemeClr val="tx1"/>
                </a:solidFill>
                <a:latin typeface="+mn-lt"/>
                <a:ea typeface="+mn-ea"/>
                <a:cs typeface="+mn-cs"/>
              </a:rPr>
              <a:t>Harris Corporation, an </a:t>
            </a:r>
            <a:r>
              <a:rPr lang="en-US" baseline="0" dirty="0" smtClean="0">
                <a:latin typeface="Times New Roman" pitchFamily="18" charset="0"/>
                <a:cs typeface="Times New Roman" pitchFamily="18" charset="0"/>
              </a:rPr>
              <a:t>aerospace and defense contractor, finds it important to adhere to all procedures and standards. These actions make them a high-functioning project management oriented organization;</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Next, Alcatel-Lucent: Recognizing the Value of a PMP focused on how the organization</a:t>
            </a:r>
            <a:r>
              <a:rPr lang="en-US" sz="1200" kern="1200" baseline="0" dirty="0" smtClean="0">
                <a:solidFill>
                  <a:schemeClr val="tx1"/>
                </a:solidFill>
                <a:latin typeface="+mn-lt"/>
                <a:ea typeface="+mn-ea"/>
                <a:cs typeface="+mn-cs"/>
              </a:rPr>
              <a:t> </a:t>
            </a:r>
            <a:r>
              <a:rPr lang="en-US" baseline="0" dirty="0" smtClean="0">
                <a:latin typeface="Times New Roman" pitchFamily="18" charset="0"/>
                <a:cs typeface="Times New Roman" pitchFamily="18" charset="0"/>
              </a:rPr>
              <a:t>has recognized the value that a PMP can make to the company.  Contributions of project managers to the bottom line is important to the company;</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Next, Integrated Project Management at Satyam was discussed. This topic noted the</a:t>
            </a:r>
            <a:r>
              <a:rPr lang="en-US" sz="1200" kern="1200" baseline="0" dirty="0" smtClean="0">
                <a:solidFill>
                  <a:schemeClr val="tx1"/>
                </a:solidFill>
                <a:latin typeface="+mn-lt"/>
                <a:ea typeface="+mn-ea"/>
                <a:cs typeface="+mn-cs"/>
              </a:rPr>
              <a:t> importance of integrated roles within project management training</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Next, Hewlett-Packard was</a:t>
            </a:r>
            <a:r>
              <a:rPr lang="en-US" sz="1200" kern="1200" baseline="0" dirty="0" smtClean="0">
                <a:solidFill>
                  <a:schemeClr val="tx1"/>
                </a:solidFill>
                <a:latin typeface="+mn-lt"/>
                <a:ea typeface="+mn-ea"/>
                <a:cs typeface="+mn-cs"/>
              </a:rPr>
              <a:t> discussed in regard to </a:t>
            </a:r>
            <a:r>
              <a:rPr lang="en-US" sz="1200" dirty="0" smtClean="0"/>
              <a:t>Project Management Development that exists at the organization,</a:t>
            </a:r>
            <a:r>
              <a:rPr lang="en-US" sz="1200" baseline="0" dirty="0" smtClean="0"/>
              <a:t> the high regard for PMP </a:t>
            </a:r>
            <a:r>
              <a:rPr lang="en-US" sz="1200" dirty="0" smtClean="0"/>
              <a:t>Certification, and the support of the</a:t>
            </a:r>
            <a:r>
              <a:rPr lang="en-US" sz="1200" baseline="0" dirty="0" smtClean="0"/>
              <a:t> Project Management Ins</a:t>
            </a:r>
            <a:r>
              <a:rPr lang="en-US" sz="1200" dirty="0" smtClean="0"/>
              <a:t>titute;</a:t>
            </a:r>
          </a:p>
          <a:p>
            <a:endParaRPr lang="en-US" sz="1200" kern="120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Finally,</a:t>
            </a:r>
            <a:r>
              <a:rPr lang="en-US" sz="1200" kern="1200" baseline="0" dirty="0" smtClean="0">
                <a:solidFill>
                  <a:schemeClr val="tx1"/>
                </a:solidFill>
                <a:latin typeface="+mn-lt"/>
                <a:ea typeface="+mn-ea"/>
                <a:cs typeface="+mn-cs"/>
              </a:rPr>
              <a:t> we covered, </a:t>
            </a:r>
            <a:r>
              <a:rPr lang="en-US" sz="1200" kern="1200" dirty="0" smtClean="0">
                <a:solidFill>
                  <a:schemeClr val="tx1"/>
                </a:solidFill>
                <a:latin typeface="+mn-lt"/>
                <a:ea typeface="+mn-ea"/>
                <a:cs typeface="+mn-cs"/>
              </a:rPr>
              <a:t>Exel. This organization</a:t>
            </a:r>
            <a:r>
              <a:rPr lang="en-US" sz="1200" kern="1200" baseline="0" dirty="0" smtClean="0">
                <a:solidFill>
                  <a:schemeClr val="tx1"/>
                </a:solidFill>
                <a:latin typeface="+mn-lt"/>
                <a:ea typeface="+mn-ea"/>
                <a:cs typeface="+mn-cs"/>
              </a:rPr>
              <a:t> is inclusive when it comes to project management training.  At the very least, a</a:t>
            </a:r>
            <a:r>
              <a:rPr lang="en-US" sz="1200" dirty="0" smtClean="0"/>
              <a:t>ll employees are aware of the training opportunities. </a:t>
            </a:r>
          </a:p>
          <a:p>
            <a:endParaRPr lang="en-US" sz="1200" kern="1200" dirty="0" smtClean="0">
              <a:solidFill>
                <a:schemeClr val="tx1"/>
              </a:solidFill>
              <a:latin typeface="+mn-lt"/>
              <a:ea typeface="+mn-ea"/>
              <a:cs typeface="+mn-cs"/>
            </a:endParaRPr>
          </a:p>
          <a:p>
            <a:r>
              <a:rPr lang="en-US" dirty="0" smtClean="0">
                <a:latin typeface="Times New Roman" pitchFamily="18" charset="0"/>
                <a:cs typeface="Times New Roman" pitchFamily="18" charset="0"/>
              </a:rPr>
              <a:t>This concludes</a:t>
            </a:r>
            <a:r>
              <a:rPr lang="en-US" baseline="0" dirty="0" smtClean="0">
                <a:latin typeface="Times New Roman" pitchFamily="18" charset="0"/>
                <a:cs typeface="Times New Roman" pitchFamily="18" charset="0"/>
              </a:rPr>
              <a:t> the lesson.</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5"/>
          </p:nvPr>
        </p:nvSpPr>
        <p:spPr/>
        <p:txBody>
          <a:bodyPr/>
          <a:lstStyle/>
          <a:p>
            <a:pPr>
              <a:defRPr/>
            </a:pPr>
            <a:fld id="{0F12667E-ADA7-4BCA-A457-D9D4B40E6F75}" type="slidenum">
              <a:rPr lang="en-US" smtClean="0"/>
              <a:pPr>
                <a:defRPr/>
              </a:pPr>
              <a:t>22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Times New Roman" pitchFamily="18" charset="0"/>
                <a:cs typeface="Times New Roman" pitchFamily="18" charset="0"/>
              </a:rPr>
              <a:t>Additionally, these following topics will be covered in this lesson:</a:t>
            </a:r>
          </a:p>
          <a:p>
            <a:endParaRPr lang="en-US" dirty="0" smtClean="0">
              <a:latin typeface="Times New Roman" pitchFamily="18" charset="0"/>
              <a:cs typeface="Times New Roman" pitchFamily="18" charset="0"/>
            </a:endParaRPr>
          </a:p>
          <a:p>
            <a:r>
              <a:rPr lang="en-US" sz="1200" kern="1200" dirty="0" smtClean="0">
                <a:solidFill>
                  <a:schemeClr val="tx1"/>
                </a:solidFill>
                <a:latin typeface="+mn-lt"/>
                <a:ea typeface="+mn-ea"/>
                <a:cs typeface="+mn-cs"/>
              </a:rPr>
              <a:t>Harris Corporation;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Alcatel-Lucent: Recognizing the Value of a PMP;</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Integrated Project Management at Satyam;</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Hewlett-Packard; and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Exel.</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0F12667E-ADA7-4BCA-A457-D9D4B40E6F75}"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n-US" dirty="0" smtClean="0">
                <a:latin typeface="Times New Roman" pitchFamily="18" charset="0"/>
                <a:cs typeface="Times New Roman" pitchFamily="18" charset="0"/>
              </a:rPr>
              <a:t>Project management training courses,</a:t>
            </a:r>
            <a:r>
              <a:rPr lang="en-US" baseline="0" dirty="0" smtClean="0">
                <a:latin typeface="Times New Roman" pitchFamily="18" charset="0"/>
                <a:cs typeface="Times New Roman" pitchFamily="18" charset="0"/>
              </a:rPr>
              <a:t> from the 1950s and throughout the 10960s, concentrated on the advantages and disadvantages of various organizational forms. It was realized that project management skills based in trust, teamwork, cooperation, and communication can solve the worst structural problems. </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Two basic programs exist:</a:t>
            </a:r>
          </a:p>
          <a:p>
            <a:pPr>
              <a:defRPr/>
            </a:pPr>
            <a:endParaRPr lang="en-US" baseline="0" dirty="0" smtClean="0">
              <a:latin typeface="Times New Roman" pitchFamily="18" charset="0"/>
              <a:cs typeface="Times New Roman" pitchFamily="18" charset="0"/>
            </a:endParaRPr>
          </a:p>
          <a:p>
            <a:pPr>
              <a:defRPr/>
            </a:pPr>
            <a:r>
              <a:rPr lang="en-US" b="1" baseline="0" dirty="0" smtClean="0">
                <a:latin typeface="Times New Roman" pitchFamily="18" charset="0"/>
                <a:cs typeface="Times New Roman" pitchFamily="18" charset="0"/>
              </a:rPr>
              <a:t>Basic project management</a:t>
            </a:r>
            <a:r>
              <a:rPr lang="en-US" baseline="0" dirty="0" smtClean="0">
                <a:latin typeface="Times New Roman" pitchFamily="18" charset="0"/>
                <a:cs typeface="Times New Roman" pitchFamily="18" charset="0"/>
              </a:rPr>
              <a:t>, which stresses behavioral topics such as multiple reporting relationships, time management, leadership, conflict resolution, negotiation, team building, motivation </a:t>
            </a:r>
          </a:p>
          <a:p>
            <a:pPr>
              <a:defRPr/>
            </a:pPr>
            <a:endParaRPr lang="en-US" baseline="0" dirty="0" smtClean="0">
              <a:latin typeface="Times New Roman" pitchFamily="18" charset="0"/>
              <a:cs typeface="Times New Roman" pitchFamily="18" charset="0"/>
            </a:endParaRPr>
          </a:p>
          <a:p>
            <a:pPr>
              <a:defRPr/>
            </a:pPr>
            <a:r>
              <a:rPr lang="en-US" baseline="0" dirty="0" smtClean="0">
                <a:latin typeface="Times New Roman" pitchFamily="18" charset="0"/>
                <a:cs typeface="Times New Roman" pitchFamily="18" charset="0"/>
              </a:rPr>
              <a:t>and basic management areas; and</a:t>
            </a:r>
          </a:p>
          <a:p>
            <a:pPr>
              <a:defRPr/>
            </a:pPr>
            <a:endParaRPr lang="en-US" baseline="0" dirty="0" smtClean="0">
              <a:latin typeface="Times New Roman" pitchFamily="18" charset="0"/>
              <a:cs typeface="Times New Roman" pitchFamily="18" charset="0"/>
            </a:endParaRPr>
          </a:p>
          <a:p>
            <a:pPr>
              <a:defRPr/>
            </a:pPr>
            <a:r>
              <a:rPr lang="en-US" b="1" baseline="0" dirty="0" smtClean="0">
                <a:latin typeface="Times New Roman" pitchFamily="18" charset="0"/>
                <a:cs typeface="Times New Roman" pitchFamily="18" charset="0"/>
              </a:rPr>
              <a:t>Advanced</a:t>
            </a:r>
            <a:r>
              <a:rPr lang="en-US" b="1" dirty="0" smtClean="0">
                <a:latin typeface="Times New Roman" pitchFamily="18" charset="0"/>
                <a:cs typeface="Times New Roman" pitchFamily="18" charset="0"/>
              </a:rPr>
              <a:t> project management</a:t>
            </a:r>
            <a:r>
              <a:rPr lang="en-US" dirty="0" smtClean="0">
                <a:latin typeface="Times New Roman" pitchFamily="18" charset="0"/>
                <a:cs typeface="Times New Roman" pitchFamily="18" charset="0"/>
              </a:rPr>
              <a:t>,</a:t>
            </a:r>
            <a:r>
              <a:rPr lang="en-US" baseline="0" dirty="0" smtClean="0">
                <a:latin typeface="Times New Roman" pitchFamily="18" charset="0"/>
                <a:cs typeface="Times New Roman" pitchFamily="18" charset="0"/>
              </a:rPr>
              <a:t> which stresses scheduling techniques and software packages used for planning and controlling projects.</a:t>
            </a:r>
            <a:endParaRPr lang="en-US" dirty="0" smtClean="0">
              <a:latin typeface="Times New Roman" pitchFamily="18" charset="0"/>
              <a:cs typeface="Times New Roman" pitchFamily="18" charset="0"/>
            </a:endParaRPr>
          </a:p>
          <a:p>
            <a:pPr>
              <a:defRPr/>
            </a:pPr>
            <a:endParaRPr lang="en-US" dirty="0" smtClean="0">
              <a:latin typeface="Times New Roman" pitchFamily="18" charset="0"/>
              <a:cs typeface="Times New Roman" pitchFamily="18" charset="0"/>
            </a:endParaRPr>
          </a:p>
          <a:p>
            <a:pPr>
              <a:defRPr/>
            </a:pPr>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30FE01E7-6C03-434A-95FA-97F31FB711EE}"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Times New Roman" pitchFamily="18" charset="0"/>
                <a:cs typeface="Times New Roman" pitchFamily="18" charset="0"/>
              </a:rPr>
              <a:t>Most project managers today have an understanding</a:t>
            </a:r>
            <a:r>
              <a:rPr lang="en-US" baseline="0" dirty="0" smtClean="0">
                <a:latin typeface="Times New Roman" pitchFamily="18" charset="0"/>
                <a:cs typeface="Times New Roman" pitchFamily="18" charset="0"/>
              </a:rPr>
              <a:t> of technology rather than a command of technology.  This results in a shared accountability association between the project manager and </a:t>
            </a:r>
          </a:p>
          <a:p>
            <a:endParaRPr lang="en-US" baseline="0" dirty="0" smtClean="0">
              <a:latin typeface="Times New Roman" pitchFamily="18" charset="0"/>
              <a:cs typeface="Times New Roman" pitchFamily="18" charset="0"/>
            </a:endParaRPr>
          </a:p>
          <a:p>
            <a:r>
              <a:rPr lang="en-US" baseline="0" dirty="0" smtClean="0">
                <a:latin typeface="Times New Roman" pitchFamily="18" charset="0"/>
                <a:cs typeface="Times New Roman" pitchFamily="18" charset="0"/>
              </a:rPr>
              <a:t>all affected line managers. Due to this accountability, managers are becoming certified project managers. </a:t>
            </a:r>
          </a:p>
          <a:p>
            <a:endParaRPr lang="en-US" baseline="0" dirty="0" smtClean="0">
              <a:latin typeface="Times New Roman" pitchFamily="18" charset="0"/>
              <a:cs typeface="Times New Roman" pitchFamily="18" charset="0"/>
            </a:endParaRPr>
          </a:p>
          <a:p>
            <a:r>
              <a:rPr lang="en-US" baseline="0" dirty="0" smtClean="0">
                <a:latin typeface="Times New Roman" pitchFamily="18" charset="0"/>
                <a:cs typeface="Times New Roman" pitchFamily="18" charset="0"/>
              </a:rPr>
              <a:t>Project managers are treated as though they are managing a part of the business instead of just the project.</a:t>
            </a:r>
            <a:r>
              <a:rPr lang="en-US" dirty="0" smtClean="0">
                <a:latin typeface="Times New Roman" pitchFamily="18" charset="0"/>
                <a:cs typeface="Times New Roman" pitchFamily="18" charset="0"/>
              </a:rPr>
              <a:t>  Project managers are expected to make sound decisions concerning the business</a:t>
            </a:r>
            <a:r>
              <a:rPr lang="en-US" baseline="0" dirty="0" smtClean="0">
                <a:latin typeface="Times New Roman" pitchFamily="18" charset="0"/>
                <a:cs typeface="Times New Roman" pitchFamily="18" charset="0"/>
              </a:rPr>
              <a:t> </a:t>
            </a:r>
          </a:p>
          <a:p>
            <a:endParaRPr lang="en-US" baseline="0" dirty="0" smtClean="0">
              <a:latin typeface="Times New Roman" pitchFamily="18" charset="0"/>
              <a:cs typeface="Times New Roman" pitchFamily="18" charset="0"/>
            </a:endParaRPr>
          </a:p>
          <a:p>
            <a:r>
              <a:rPr lang="en-US" baseline="0" dirty="0" smtClean="0">
                <a:latin typeface="Times New Roman" pitchFamily="18" charset="0"/>
                <a:cs typeface="Times New Roman" pitchFamily="18" charset="0"/>
              </a:rPr>
              <a:t>and project.  </a:t>
            </a:r>
            <a:r>
              <a:rPr lang="en-US" dirty="0" smtClean="0">
                <a:latin typeface="Times New Roman" pitchFamily="18" charset="0"/>
                <a:cs typeface="Times New Roman" pitchFamily="18" charset="0"/>
              </a:rPr>
              <a:t>Project</a:t>
            </a:r>
            <a:r>
              <a:rPr lang="en-US" baseline="0" dirty="0" smtClean="0">
                <a:latin typeface="Times New Roman" pitchFamily="18" charset="0"/>
                <a:cs typeface="Times New Roman" pitchFamily="18" charset="0"/>
              </a:rPr>
              <a:t> managers must understand business principles which underscores the need for business education.</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91894E22-220F-42D0-8471-0234053E5C64}"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Times New Roman" pitchFamily="18" charset="0"/>
                <a:cs typeface="Times New Roman" pitchFamily="18" charset="0"/>
              </a:rPr>
              <a:t>During the</a:t>
            </a:r>
            <a:r>
              <a:rPr lang="en-US" baseline="0" dirty="0" smtClean="0">
                <a:latin typeface="Times New Roman" pitchFamily="18" charset="0"/>
                <a:cs typeface="Times New Roman" pitchFamily="18" charset="0"/>
              </a:rPr>
              <a:t> Evolutionary years which was during the 1980s, training courses were geared to advancing the project manager’s skills. The focus of the training was on basic concepts.</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recent years,</a:t>
            </a:r>
            <a:r>
              <a:rPr lang="en-US" baseline="0" dirty="0" smtClean="0">
                <a:latin typeface="Times New Roman" pitchFamily="18" charset="0"/>
                <a:cs typeface="Times New Roman" pitchFamily="18" charset="0"/>
              </a:rPr>
              <a:t> many companies have realized the business importance of managing projects more effectively and analyzing the ways in which projects meet overall corporate goals. This period is know as the revolutionary years.</a:t>
            </a:r>
          </a:p>
          <a:p>
            <a:endParaRPr lang="en-US" baseline="0" dirty="0" smtClean="0">
              <a:latin typeface="Times New Roman" pitchFamily="18" charset="0"/>
              <a:cs typeface="Times New Roman" pitchFamily="18" charset="0"/>
            </a:endParaRPr>
          </a:p>
          <a:p>
            <a:r>
              <a:rPr lang="en-US" baseline="0" dirty="0" smtClean="0">
                <a:latin typeface="Times New Roman" pitchFamily="18" charset="0"/>
                <a:cs typeface="Times New Roman" pitchFamily="18" charset="0"/>
              </a:rPr>
              <a:t>If one could look into a crystal ball, some of the possible trends that are forthcoming will included:</a:t>
            </a:r>
          </a:p>
          <a:p>
            <a:endParaRPr lang="en-US" baseline="0" dirty="0" smtClean="0">
              <a:latin typeface="Times New Roman" pitchFamily="18" charset="0"/>
              <a:cs typeface="Times New Roman" pitchFamily="18" charset="0"/>
            </a:endParaRPr>
          </a:p>
          <a:p>
            <a:r>
              <a:rPr lang="en-US" baseline="0" dirty="0" smtClean="0">
                <a:latin typeface="Times New Roman" pitchFamily="18" charset="0"/>
                <a:cs typeface="Times New Roman" pitchFamily="18" charset="0"/>
              </a:rPr>
              <a:t>One. A company’s ability to manage many, many projects which will affect a company’s competitive position in the marketplace;</a:t>
            </a:r>
          </a:p>
          <a:p>
            <a:endParaRPr lang="en-US" baseline="0" dirty="0" smtClean="0">
              <a:latin typeface="Times New Roman" pitchFamily="18" charset="0"/>
              <a:cs typeface="Times New Roman" pitchFamily="18" charset="0"/>
            </a:endParaRPr>
          </a:p>
          <a:p>
            <a:r>
              <a:rPr lang="en-US" baseline="0" dirty="0" smtClean="0">
                <a:latin typeface="Times New Roman" pitchFamily="18" charset="0"/>
                <a:cs typeface="Times New Roman" pitchFamily="18" charset="0"/>
              </a:rPr>
              <a:t>Two. There will be a blending of project management methodologies with other proven business strategies;</a:t>
            </a:r>
          </a:p>
          <a:p>
            <a:endParaRPr lang="en-US" baseline="0" dirty="0" smtClean="0">
              <a:latin typeface="Times New Roman" pitchFamily="18" charset="0"/>
              <a:cs typeface="Times New Roman" pitchFamily="18" charset="0"/>
            </a:endParaRPr>
          </a:p>
          <a:p>
            <a:r>
              <a:rPr lang="en-US" baseline="0" dirty="0" smtClean="0">
                <a:latin typeface="Times New Roman" pitchFamily="18" charset="0"/>
                <a:cs typeface="Times New Roman" pitchFamily="18" charset="0"/>
              </a:rPr>
              <a:t>Three. Strategic planning will become a way of life for project managers;</a:t>
            </a:r>
          </a:p>
          <a:p>
            <a:endParaRPr lang="en-US" baseline="0" dirty="0" smtClean="0">
              <a:latin typeface="Times New Roman" pitchFamily="18" charset="0"/>
              <a:cs typeface="Times New Roman" pitchFamily="18" charset="0"/>
            </a:endParaRPr>
          </a:p>
          <a:p>
            <a:r>
              <a:rPr lang="en-US" baseline="0" dirty="0" smtClean="0">
                <a:latin typeface="Times New Roman" pitchFamily="18" charset="0"/>
                <a:cs typeface="Times New Roman" pitchFamily="18" charset="0"/>
              </a:rPr>
              <a:t>And five. Project management will focus on knowledge and best practices.</a:t>
            </a:r>
          </a:p>
          <a:p>
            <a:endParaRPr lang="en-US" baseline="0" dirty="0" smtClean="0">
              <a:latin typeface="Times New Roman" pitchFamily="18" charset="0"/>
              <a:cs typeface="Times New Roman" pitchFamily="18" charset="0"/>
            </a:endParaRPr>
          </a:p>
          <a:p>
            <a:r>
              <a:rPr lang="en-US" baseline="0" dirty="0" smtClean="0">
                <a:latin typeface="Times New Roman" pitchFamily="18" charset="0"/>
                <a:cs typeface="Times New Roman" pitchFamily="18" charset="0"/>
              </a:rPr>
              <a:t>This list is not exhaustive but is a good start.</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91894E22-220F-42D0-8471-0234053E5C64}"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Times New Roman" pitchFamily="18" charset="0"/>
                <a:cs typeface="Times New Roman" pitchFamily="18" charset="0"/>
              </a:rPr>
              <a:t>The</a:t>
            </a:r>
            <a:r>
              <a:rPr lang="en-US" baseline="0" dirty="0" smtClean="0">
                <a:latin typeface="Times New Roman" pitchFamily="18" charset="0"/>
                <a:cs typeface="Times New Roman" pitchFamily="18" charset="0"/>
              </a:rPr>
              <a:t> critical factors surrounding identifying the need for training are:</a:t>
            </a:r>
          </a:p>
          <a:p>
            <a:endParaRPr lang="en-US" baseline="0" dirty="0" smtClean="0">
              <a:latin typeface="Times New Roman" pitchFamily="18" charset="0"/>
              <a:cs typeface="Times New Roman" pitchFamily="18" charset="0"/>
            </a:endParaRPr>
          </a:p>
          <a:p>
            <a:r>
              <a:rPr lang="en-US" baseline="0" dirty="0" smtClean="0">
                <a:latin typeface="Times New Roman" pitchFamily="18" charset="0"/>
                <a:cs typeface="Times New Roman" pitchFamily="18" charset="0"/>
              </a:rPr>
              <a:t>First,  that training is one of the fastest ways to build project management knowledge in a company; and</a:t>
            </a:r>
          </a:p>
          <a:p>
            <a:endParaRPr lang="en-US" baseline="0" dirty="0" smtClean="0">
              <a:latin typeface="Times New Roman" pitchFamily="18" charset="0"/>
              <a:cs typeface="Times New Roman" pitchFamily="18" charset="0"/>
            </a:endParaRPr>
          </a:p>
          <a:p>
            <a:r>
              <a:rPr lang="en-US" baseline="0" dirty="0" smtClean="0">
                <a:latin typeface="Times New Roman" pitchFamily="18" charset="0"/>
                <a:cs typeface="Times New Roman" pitchFamily="18" charset="0"/>
              </a:rPr>
              <a:t>Second, that training should be conducted for the benefit of the corporate bottom line through enhanced efficiency and effectiveness.</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Many companies</a:t>
            </a:r>
            <a:r>
              <a:rPr lang="en-US" baseline="0" dirty="0" smtClean="0">
                <a:latin typeface="Times New Roman" pitchFamily="18" charset="0"/>
                <a:cs typeface="Times New Roman" pitchFamily="18" charset="0"/>
              </a:rPr>
              <a:t> are realizing that benefits of project management are greatly accelerated through proper training.</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91894E22-220F-42D0-8471-0234053E5C64}"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Times New Roman" pitchFamily="18" charset="0"/>
                <a:cs typeface="Times New Roman" pitchFamily="18" charset="0"/>
              </a:rPr>
              <a:t> A thorough</a:t>
            </a:r>
            <a:r>
              <a:rPr lang="en-US" baseline="0" dirty="0" smtClean="0">
                <a:latin typeface="Times New Roman" pitchFamily="18" charset="0"/>
                <a:cs typeface="Times New Roman" pitchFamily="18" charset="0"/>
              </a:rPr>
              <a:t> understanding of project management skills and techniques is needed throughout the organization if project management is to be successful.</a:t>
            </a:r>
          </a:p>
          <a:p>
            <a:endParaRPr lang="en-US" baseline="0" dirty="0" smtClean="0">
              <a:latin typeface="Times New Roman" pitchFamily="18" charset="0"/>
              <a:cs typeface="Times New Roman" pitchFamily="18" charset="0"/>
            </a:endParaRPr>
          </a:p>
          <a:p>
            <a:r>
              <a:rPr lang="en-US" baseline="0" dirty="0" smtClean="0">
                <a:latin typeface="Times New Roman" pitchFamily="18" charset="0"/>
                <a:cs typeface="Times New Roman" pitchFamily="18" charset="0"/>
              </a:rPr>
              <a:t>Project management is a team effort, not an individual responsibility.</a:t>
            </a:r>
          </a:p>
          <a:p>
            <a:endParaRPr lang="en-US" baseline="0" dirty="0" smtClean="0">
              <a:latin typeface="Times New Roman" pitchFamily="18" charset="0"/>
              <a:cs typeface="Times New Roman" pitchFamily="18" charset="0"/>
            </a:endParaRPr>
          </a:p>
          <a:p>
            <a:r>
              <a:rPr lang="en-US" baseline="0" dirty="0" smtClean="0">
                <a:latin typeface="Times New Roman" pitchFamily="18" charset="0"/>
                <a:cs typeface="Times New Roman" pitchFamily="18" charset="0"/>
              </a:rPr>
              <a:t>Laying a good foundation is important. Starting with top executives and working down is a good approach.</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91894E22-220F-42D0-8471-0234053E5C64}"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Times New Roman" pitchFamily="18" charset="0"/>
                <a:cs typeface="Times New Roman" pitchFamily="18" charset="0"/>
              </a:rPr>
              <a:t>Today,  </a:t>
            </a:r>
            <a:r>
              <a:rPr lang="en-US" baseline="0" dirty="0" smtClean="0">
                <a:latin typeface="Times New Roman" pitchFamily="18" charset="0"/>
                <a:cs typeface="Times New Roman" pitchFamily="18" charset="0"/>
              </a:rPr>
              <a:t>project management is delivered in many ways. University courses, university seminars, distance learning and in-house seminars are just a few approaches that company take to train and education employees.</a:t>
            </a:r>
            <a:r>
              <a:rPr lang="en-US" dirty="0" smtClean="0">
                <a:latin typeface="Times New Roman" pitchFamily="18" charset="0"/>
                <a:cs typeface="Times New Roman" pitchFamily="18" charset="0"/>
              </a:rPr>
              <a:t>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addition, the delivery</a:t>
            </a:r>
            <a:r>
              <a:rPr lang="en-US" baseline="0" dirty="0" smtClean="0">
                <a:latin typeface="Times New Roman" pitchFamily="18" charset="0"/>
                <a:cs typeface="Times New Roman" pitchFamily="18" charset="0"/>
              </a:rPr>
              <a:t> and evaluation of concepts may vary.  Typical delivery systems include: lectures, discussions, exams and case studies.</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Next slide.</a:t>
            </a:r>
          </a:p>
        </p:txBody>
      </p:sp>
      <p:sp>
        <p:nvSpPr>
          <p:cNvPr id="4" name="Slide Number Placeholder 3"/>
          <p:cNvSpPr>
            <a:spLocks noGrp="1"/>
          </p:cNvSpPr>
          <p:nvPr>
            <p:ph type="sldNum" sz="quarter" idx="5"/>
          </p:nvPr>
        </p:nvSpPr>
        <p:spPr/>
        <p:txBody>
          <a:bodyPr/>
          <a:lstStyle/>
          <a:p>
            <a:pPr>
              <a:defRPr/>
            </a:pPr>
            <a:fld id="{91894E22-220F-42D0-8471-0234053E5C64}"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6"/>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ctrTitle"/>
          </p:nvPr>
        </p:nvSpPr>
        <p:spPr>
          <a:xfrm>
            <a:off x="1828800" y="4143375"/>
            <a:ext cx="7162800" cy="1190625"/>
          </a:xfrm>
        </p:spPr>
        <p:txBody>
          <a:bodyPr>
            <a:noAutofit/>
          </a:bodyPr>
          <a:lstStyle>
            <a:lvl1pPr>
              <a:defRPr sz="2800">
                <a:solidFill>
                  <a:schemeClr val="bg1"/>
                </a:solidFill>
                <a:latin typeface="Myriad Pro" pitchFamily="34" charset="0"/>
              </a:defRPr>
            </a:lvl1pPr>
          </a:lstStyle>
          <a:p>
            <a:r>
              <a:rPr lang="en-US" smtClean="0"/>
              <a:t>Click to edit Master title style</a:t>
            </a:r>
            <a:endParaRPr lang="en-US" dirty="0"/>
          </a:p>
        </p:txBody>
      </p:sp>
      <p:sp>
        <p:nvSpPr>
          <p:cNvPr id="12" name="Subtitle 2"/>
          <p:cNvSpPr>
            <a:spLocks noGrp="1"/>
          </p:cNvSpPr>
          <p:nvPr>
            <p:ph type="subTitle" idx="1"/>
          </p:nvPr>
        </p:nvSpPr>
        <p:spPr>
          <a:xfrm>
            <a:off x="1828800" y="5638800"/>
            <a:ext cx="7162800" cy="914400"/>
          </a:xfrm>
        </p:spPr>
        <p:txBody>
          <a:bodyPr>
            <a:normAutofit/>
          </a:bodyPr>
          <a:lstStyle>
            <a:lvl1pPr marL="0" indent="0" algn="ctr">
              <a:buNone/>
              <a:defRPr sz="2400">
                <a:solidFill>
                  <a:schemeClr val="bg1"/>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66032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6"/>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457200" y="0"/>
            <a:ext cx="8229600" cy="838200"/>
          </a:xfrm>
        </p:spPr>
        <p:txBody>
          <a:bodyPr>
            <a:normAutofit/>
          </a:bodyPr>
          <a:lstStyle>
            <a:lvl1pPr>
              <a:defRPr sz="3600" b="0">
                <a:solidFill>
                  <a:schemeClr val="bg1"/>
                </a:solidFill>
                <a:latin typeface="Myriad Pro" pitchFamily="34" charset="0"/>
                <a:cs typeface="Arial" pitchFamily="34" charset="0"/>
              </a:defRPr>
            </a:lvl1pPr>
          </a:lstStyle>
          <a:p>
            <a:r>
              <a:rPr lang="en-US" smtClean="0"/>
              <a:t>Click to edit Master title style</a:t>
            </a:r>
            <a:endParaRPr lang="en-US" dirty="0"/>
          </a:p>
        </p:txBody>
      </p:sp>
      <p:sp>
        <p:nvSpPr>
          <p:cNvPr id="9" name="Content Placeholder 2"/>
          <p:cNvSpPr>
            <a:spLocks noGrp="1"/>
          </p:cNvSpPr>
          <p:nvPr>
            <p:ph idx="1"/>
          </p:nvPr>
        </p:nvSpPr>
        <p:spPr>
          <a:xfrm>
            <a:off x="457200" y="1600200"/>
            <a:ext cx="8229600" cy="4525963"/>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8807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55A25AA5-59D4-48F0-B825-29C99791EBB0}" type="datetimeFigureOut">
              <a:rPr lang="en-US" smtClean="0"/>
              <a:pPr>
                <a:defRPr/>
              </a:pPr>
              <a:t>7/12/2012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E08D71C-0DE0-4A26-8CEC-FD3DEDE74672}" type="slidenum">
              <a:rPr lang="en-US" smtClean="0"/>
              <a:pPr>
                <a:defRPr/>
              </a:pPr>
              <a:t>‹#›</a:t>
            </a:fld>
            <a:endParaRPr lang="en-US"/>
          </a:p>
        </p:txBody>
      </p:sp>
    </p:spTree>
    <p:extLst>
      <p:ext uri="{BB962C8B-B14F-4D97-AF65-F5344CB8AC3E}">
        <p14:creationId xmlns:p14="http://schemas.microsoft.com/office/powerpoint/2010/main" val="8698939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55A25AA5-59D4-48F0-B825-29C99791EBB0}" type="datetimeFigureOut">
              <a:rPr lang="en-US"/>
              <a:pPr>
                <a:defRPr/>
              </a:pPr>
              <a:t>7/12/2012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8E08D71C-0DE0-4A26-8CEC-FD3DEDE7467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9.xml"/><Relationship Id="rId7" Type="http://schemas.openxmlformats.org/officeDocument/2006/relationships/image" Target="../media/image3.jp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notesSlide" Target="../notesSlides/notesSlide14.xml"/><Relationship Id="rId11" Type="http://schemas.openxmlformats.org/officeDocument/2006/relationships/image" Target="../media/image7.png"/><Relationship Id="rId5" Type="http://schemas.openxmlformats.org/officeDocument/2006/relationships/slideLayout" Target="../slideLayouts/slideLayout3.xml"/><Relationship Id="rId10" Type="http://schemas.openxmlformats.org/officeDocument/2006/relationships/image" Target="../media/image6.png"/><Relationship Id="rId4" Type="http://schemas.openxmlformats.org/officeDocument/2006/relationships/tags" Target="../tags/tag20.xml"/><Relationship Id="rId9" Type="http://schemas.openxmlformats.org/officeDocument/2006/relationships/image" Target="../media/image5.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8.xml"/><Relationship Id="rId7" Type="http://schemas.openxmlformats.org/officeDocument/2006/relationships/image" Target="../media/image8.jp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notesSlide" Target="../notesSlides/notesSlide20.xml"/><Relationship Id="rId11" Type="http://schemas.openxmlformats.org/officeDocument/2006/relationships/image" Target="../media/image7.png"/><Relationship Id="rId5" Type="http://schemas.openxmlformats.org/officeDocument/2006/relationships/slideLayout" Target="../slideLayouts/slideLayout3.xml"/><Relationship Id="rId10" Type="http://schemas.openxmlformats.org/officeDocument/2006/relationships/image" Target="../media/image6.png"/><Relationship Id="rId4" Type="http://schemas.openxmlformats.org/officeDocument/2006/relationships/tags" Target="../tags/tag29.xml"/><Relationship Id="rId9" Type="http://schemas.openxmlformats.org/officeDocument/2006/relationships/image" Target="../media/image9.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smtClean="0"/>
              <a:t>Information Technology Capstone</a:t>
            </a:r>
            <a:br>
              <a:rPr lang="en-US" smtClean="0"/>
            </a:br>
            <a:r>
              <a:rPr lang="en-US" smtClean="0"/>
              <a:t>CIS498</a:t>
            </a:r>
            <a:endParaRPr lang="en-US" dirty="0" smtClean="0"/>
          </a:p>
        </p:txBody>
      </p:sp>
      <p:sp>
        <p:nvSpPr>
          <p:cNvPr id="4099" name="Subtitle 2"/>
          <p:cNvSpPr>
            <a:spLocks noGrp="1"/>
          </p:cNvSpPr>
          <p:nvPr>
            <p:ph type="subTitle" idx="1"/>
          </p:nvPr>
        </p:nvSpPr>
        <p:spPr/>
        <p:txBody>
          <a:bodyPr/>
          <a:lstStyle/>
          <a:p>
            <a:r>
              <a:rPr lang="en-US" smtClean="0"/>
              <a:t>Training and Education</a:t>
            </a:r>
            <a:endParaRPr lang="en-US" dirty="0" smtClean="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r>
              <a:rPr lang="en-US" dirty="0" smtClean="0"/>
              <a:t>Designing Courses and Conducting Training</a:t>
            </a:r>
          </a:p>
        </p:txBody>
      </p:sp>
      <p:sp>
        <p:nvSpPr>
          <p:cNvPr id="8195" name="Content Placeholder 2"/>
          <p:cNvSpPr>
            <a:spLocks noGrp="1"/>
          </p:cNvSpPr>
          <p:nvPr>
            <p:ph idx="1"/>
          </p:nvPr>
        </p:nvSpPr>
        <p:spPr/>
        <p:txBody>
          <a:bodyPr/>
          <a:lstStyle/>
          <a:p>
            <a:r>
              <a:rPr lang="en-US" dirty="0" smtClean="0"/>
              <a:t>On-the-Job Training is Less Effective</a:t>
            </a:r>
          </a:p>
          <a:p>
            <a:r>
              <a:rPr lang="en-US" dirty="0" smtClean="0"/>
              <a:t>Internal or Public</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Measuring Return on Investment</a:t>
            </a:r>
          </a:p>
        </p:txBody>
      </p:sp>
      <p:sp>
        <p:nvSpPr>
          <p:cNvPr id="10243" name="Content Placeholder 2"/>
          <p:cNvSpPr>
            <a:spLocks noGrp="1"/>
          </p:cNvSpPr>
          <p:nvPr>
            <p:ph idx="1"/>
          </p:nvPr>
        </p:nvSpPr>
        <p:spPr/>
        <p:txBody>
          <a:bodyPr/>
          <a:lstStyle/>
          <a:p>
            <a:r>
              <a:rPr lang="en-US" smtClean="0"/>
              <a:t>Continuous Return</a:t>
            </a:r>
          </a:p>
          <a:p>
            <a:r>
              <a:rPr lang="en-US" smtClean="0"/>
              <a:t>Include All Costs</a:t>
            </a:r>
          </a:p>
          <a:p>
            <a:r>
              <a:rPr lang="en-US" smtClean="0"/>
              <a:t>Outside Consultants </a:t>
            </a:r>
            <a:endParaRPr lang="en-US" dirty="0" smtClean="0"/>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 Project Management is Now a Profession</a:t>
            </a:r>
          </a:p>
        </p:txBody>
      </p:sp>
      <p:sp>
        <p:nvSpPr>
          <p:cNvPr id="12291" name="Content Placeholder 2"/>
          <p:cNvSpPr>
            <a:spLocks noGrp="1"/>
          </p:cNvSpPr>
          <p:nvPr>
            <p:ph idx="1"/>
          </p:nvPr>
        </p:nvSpPr>
        <p:spPr/>
        <p:txBody>
          <a:bodyPr/>
          <a:lstStyle/>
          <a:p>
            <a:r>
              <a:rPr lang="en-US" smtClean="0"/>
              <a:t>Once Considered Part-time Occupation</a:t>
            </a:r>
          </a:p>
          <a:p>
            <a:r>
              <a:rPr lang="en-US" smtClean="0"/>
              <a:t>Creation of Job Descriptions </a:t>
            </a:r>
            <a:endParaRPr lang="en-US" dirty="0" smtClean="0"/>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a:bodyPr>
          <a:lstStyle/>
          <a:p>
            <a:r>
              <a:rPr lang="en-US" dirty="0" smtClean="0"/>
              <a:t>Competency Models</a:t>
            </a:r>
          </a:p>
        </p:txBody>
      </p:sp>
      <p:sp>
        <p:nvSpPr>
          <p:cNvPr id="12291" name="Content Placeholder 2"/>
          <p:cNvSpPr>
            <a:spLocks noGrp="1"/>
          </p:cNvSpPr>
          <p:nvPr>
            <p:ph idx="1"/>
          </p:nvPr>
        </p:nvSpPr>
        <p:spPr/>
        <p:txBody>
          <a:bodyPr/>
          <a:lstStyle/>
          <a:p>
            <a:r>
              <a:rPr lang="en-US" dirty="0" smtClean="0"/>
              <a:t>Training Programs Support Model</a:t>
            </a:r>
          </a:p>
          <a:p>
            <a:r>
              <a:rPr lang="en-US" dirty="0" smtClean="0"/>
              <a:t>Three Major Areas</a:t>
            </a:r>
          </a:p>
          <a:p>
            <a:endParaRPr lang="en-US" dirty="0" smtClean="0"/>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7"/>
          <a:srcRect/>
          <a:stretch>
            <a:fillRect/>
          </a:stretch>
        </a:blipFill>
        <a:effectLst/>
      </p:bgPr>
    </p:bg>
    <p:spTree>
      <p:nvGrpSpPr>
        <p:cNvPr id="1" name=""/>
        <p:cNvGrpSpPr/>
        <p:nvPr/>
      </p:nvGrpSpPr>
      <p:grpSpPr>
        <a:xfrm>
          <a:off x="0" y="0"/>
          <a:ext cx="0" cy="0"/>
          <a:chOff x="0" y="0"/>
          <a:chExt cx="0" cy="0"/>
        </a:xfrm>
      </p:grpSpPr>
      <p:sp>
        <p:nvSpPr>
          <p:cNvPr id="33" name="Title 32" hidden="1"/>
          <p:cNvSpPr>
            <a:spLocks noGrp="1"/>
          </p:cNvSpPr>
          <p:nvPr>
            <p:ph type="title"/>
          </p:nvPr>
        </p:nvSpPr>
        <p:spPr/>
        <p:txBody>
          <a:bodyPr/>
          <a:lstStyle/>
          <a:p>
            <a:r>
              <a:rPr lang="en-US" smtClean="0"/>
              <a:t>Check Your Understanding</a:t>
            </a:r>
            <a:endParaRPr lang="en-US"/>
          </a:p>
        </p:txBody>
      </p:sp>
      <p:pic>
        <p:nvPicPr>
          <p:cNvPr id="34" name="Picture 33"/>
          <p:cNvPicPr>
            <a:picLocks/>
          </p:cNvPicPr>
          <p:nvPr/>
        </p:nvPicPr>
        <p:blipFill>
          <a:blip r:embed="rId8">
            <a:extLst>
              <a:ext uri="{28A0092B-C50C-407E-A947-70E740481C1C}">
                <a14:useLocalDpi xmlns:a14="http://schemas.microsoft.com/office/drawing/2010/main" val="0"/>
              </a:ext>
            </a:extLst>
          </a:blip>
          <a:stretch>
            <a:fillRect/>
          </a:stretch>
        </p:blipFill>
        <p:spPr>
          <a:xfrm>
            <a:off x="0" y="5588000"/>
            <a:ext cx="9144000" cy="1270000"/>
          </a:xfrm>
          <a:prstGeom prst="rect">
            <a:avLst/>
          </a:prstGeom>
        </p:spPr>
      </p:pic>
      <p:pic>
        <p:nvPicPr>
          <p:cNvPr id="36" name="Picture 35"/>
          <p:cNvPicPr>
            <a:picLocks/>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3500" y="5579058"/>
            <a:ext cx="5740400" cy="1230734"/>
          </a:xfrm>
          <a:prstGeom prst="rect">
            <a:avLst/>
          </a:prstGeom>
        </p:spPr>
      </p:pic>
      <p:pic>
        <p:nvPicPr>
          <p:cNvPr id="37" name="Picture 36"/>
          <p:cNvPicPr>
            <a:picLocks/>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4959350" y="5986463"/>
            <a:ext cx="1473200" cy="431800"/>
          </a:xfrm>
          <a:prstGeom prst="rect">
            <a:avLst/>
          </a:prstGeom>
        </p:spPr>
      </p:pic>
      <p:pic>
        <p:nvPicPr>
          <p:cNvPr id="38" name="Picture 37"/>
          <p:cNvPicPr>
            <a:picLocks/>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7135813" y="5986463"/>
            <a:ext cx="1731963" cy="431800"/>
          </a:xfrm>
          <a:prstGeom prst="rect">
            <a:avLst/>
          </a:prstGeom>
        </p:spPr>
      </p:pic>
    </p:spTree>
    <p:custDataLst>
      <p:tags r:id="rId1"/>
    </p:custDataLst>
    <p:extLst>
      <p:ext uri="{BB962C8B-B14F-4D97-AF65-F5344CB8AC3E}">
        <p14:creationId xmlns:p14="http://schemas.microsoft.com/office/powerpoint/2010/main" val="38896416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Harris Corporation</a:t>
            </a:r>
          </a:p>
        </p:txBody>
      </p:sp>
      <p:sp>
        <p:nvSpPr>
          <p:cNvPr id="12291" name="Content Placeholder 2"/>
          <p:cNvSpPr>
            <a:spLocks noGrp="1"/>
          </p:cNvSpPr>
          <p:nvPr>
            <p:ph idx="1"/>
          </p:nvPr>
        </p:nvSpPr>
        <p:spPr/>
        <p:txBody>
          <a:bodyPr/>
          <a:lstStyle/>
          <a:p>
            <a:r>
              <a:rPr lang="en-US" smtClean="0"/>
              <a:t>Adhere to All Procedure and Standards</a:t>
            </a:r>
          </a:p>
          <a:p>
            <a:r>
              <a:rPr lang="en-US" smtClean="0"/>
              <a:t>Continuous Improvement</a:t>
            </a:r>
          </a:p>
          <a:p>
            <a:r>
              <a:rPr lang="en-US" smtClean="0"/>
              <a:t>Basic Philosophy </a:t>
            </a:r>
            <a:endParaRPr lang="en-US" dirty="0" smtClean="0"/>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r>
              <a:rPr lang="en-US" dirty="0" smtClean="0"/>
              <a:t>Alcatel-Lucent: Recognizing the Value of a PMP</a:t>
            </a:r>
          </a:p>
        </p:txBody>
      </p:sp>
      <p:sp>
        <p:nvSpPr>
          <p:cNvPr id="12291" name="Content Placeholder 2"/>
          <p:cNvSpPr>
            <a:spLocks noGrp="1"/>
          </p:cNvSpPr>
          <p:nvPr>
            <p:ph idx="1"/>
          </p:nvPr>
        </p:nvSpPr>
        <p:spPr/>
        <p:txBody>
          <a:bodyPr/>
          <a:lstStyle/>
          <a:p>
            <a:r>
              <a:rPr lang="en-US" smtClean="0"/>
              <a:t>Capitalize on Collective Knowledge</a:t>
            </a:r>
          </a:p>
          <a:p>
            <a:r>
              <a:rPr lang="en-US" smtClean="0"/>
              <a:t>Return on Investment</a:t>
            </a:r>
            <a:endParaRPr lang="en-US" dirty="0" smtClean="0"/>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r>
              <a:rPr lang="en-US" dirty="0" smtClean="0"/>
              <a:t>Integrated Project Management at Satyam</a:t>
            </a:r>
          </a:p>
        </p:txBody>
      </p:sp>
      <p:sp>
        <p:nvSpPr>
          <p:cNvPr id="12291" name="Content Placeholder 2"/>
          <p:cNvSpPr>
            <a:spLocks noGrp="1"/>
          </p:cNvSpPr>
          <p:nvPr>
            <p:ph idx="1"/>
          </p:nvPr>
        </p:nvSpPr>
        <p:spPr/>
        <p:txBody>
          <a:bodyPr/>
          <a:lstStyle/>
          <a:p>
            <a:r>
              <a:rPr lang="en-US" smtClean="0"/>
              <a:t>Integration</a:t>
            </a:r>
          </a:p>
          <a:p>
            <a:r>
              <a:rPr lang="en-US" smtClean="0"/>
              <a:t>Project Management Competency Development Framework</a:t>
            </a:r>
            <a:endParaRPr lang="en-US" dirty="0" smtClean="0"/>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a:bodyPr>
          <a:lstStyle/>
          <a:p>
            <a:r>
              <a:rPr lang="en-US" dirty="0" smtClean="0"/>
              <a:t>Hewlett-Packard</a:t>
            </a:r>
          </a:p>
        </p:txBody>
      </p:sp>
      <p:sp>
        <p:nvSpPr>
          <p:cNvPr id="12291" name="Content Placeholder 2"/>
          <p:cNvSpPr>
            <a:spLocks noGrp="1"/>
          </p:cNvSpPr>
          <p:nvPr>
            <p:ph idx="1"/>
          </p:nvPr>
        </p:nvSpPr>
        <p:spPr/>
        <p:txBody>
          <a:bodyPr/>
          <a:lstStyle/>
          <a:p>
            <a:r>
              <a:rPr lang="en-US" smtClean="0"/>
              <a:t>Project Management Development</a:t>
            </a:r>
          </a:p>
          <a:p>
            <a:r>
              <a:rPr lang="en-US" smtClean="0"/>
              <a:t>Project Management Professional Certification</a:t>
            </a:r>
          </a:p>
          <a:p>
            <a:r>
              <a:rPr lang="en-US" smtClean="0"/>
              <a:t>Project Management Institute Support </a:t>
            </a:r>
            <a:endParaRPr lang="en-US" dirty="0" smtClean="0"/>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err="1" smtClean="0"/>
              <a:t>Exel</a:t>
            </a:r>
            <a:endParaRPr lang="en-US" dirty="0" smtClean="0"/>
          </a:p>
        </p:txBody>
      </p:sp>
      <p:sp>
        <p:nvSpPr>
          <p:cNvPr id="12291" name="Content Placeholder 2"/>
          <p:cNvSpPr>
            <a:spLocks noGrp="1"/>
          </p:cNvSpPr>
          <p:nvPr>
            <p:ph idx="1"/>
          </p:nvPr>
        </p:nvSpPr>
        <p:spPr/>
        <p:txBody>
          <a:bodyPr/>
          <a:lstStyle/>
          <a:p>
            <a:r>
              <a:rPr lang="en-US" smtClean="0"/>
              <a:t>Training and Education Accelerates Maturity</a:t>
            </a:r>
          </a:p>
          <a:p>
            <a:r>
              <a:rPr lang="en-US" smtClean="0"/>
              <a:t>Theoretical Training Aids Process</a:t>
            </a:r>
          </a:p>
          <a:p>
            <a:r>
              <a:rPr lang="en-US" smtClean="0"/>
              <a:t>All Employees are Aware of Training </a:t>
            </a:r>
            <a:endParaRPr lang="en-US" dirty="0" smtClean="0"/>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Topics</a:t>
            </a:r>
          </a:p>
        </p:txBody>
      </p:sp>
      <p:sp>
        <p:nvSpPr>
          <p:cNvPr id="5123" name="Content Placeholder 2"/>
          <p:cNvSpPr>
            <a:spLocks noGrp="1"/>
          </p:cNvSpPr>
          <p:nvPr>
            <p:ph idx="1"/>
          </p:nvPr>
        </p:nvSpPr>
        <p:spPr/>
        <p:txBody>
          <a:bodyPr/>
          <a:lstStyle/>
          <a:p>
            <a:r>
              <a:rPr lang="en-US" sz="2400" dirty="0" smtClean="0"/>
              <a:t>Training for Modern Project Management</a:t>
            </a:r>
          </a:p>
          <a:p>
            <a:r>
              <a:rPr lang="en-US" sz="2400" dirty="0" smtClean="0"/>
              <a:t>Need for Business Education</a:t>
            </a:r>
          </a:p>
          <a:p>
            <a:r>
              <a:rPr lang="en-US" sz="2400" dirty="0" smtClean="0"/>
              <a:t>International Institute For Learning</a:t>
            </a:r>
          </a:p>
          <a:p>
            <a:r>
              <a:rPr lang="en-US" sz="2400" dirty="0" smtClean="0"/>
              <a:t>Identifying the Need for Training </a:t>
            </a:r>
          </a:p>
          <a:p>
            <a:r>
              <a:rPr lang="en-US" sz="2400" dirty="0" smtClean="0"/>
              <a:t>Selecting Students</a:t>
            </a:r>
          </a:p>
          <a:p>
            <a:r>
              <a:rPr lang="en-US" sz="2400" dirty="0"/>
              <a:t>Fundamentals of Project Management Education</a:t>
            </a:r>
          </a:p>
          <a:p>
            <a:r>
              <a:rPr lang="en-US" sz="2400" dirty="0"/>
              <a:t>Designing Courses and Conducting Training</a:t>
            </a:r>
          </a:p>
          <a:p>
            <a:r>
              <a:rPr lang="en-US" sz="2400" dirty="0"/>
              <a:t>Measuring Return on Investment</a:t>
            </a:r>
          </a:p>
          <a:p>
            <a:r>
              <a:rPr lang="en-US" sz="2400" dirty="0"/>
              <a:t>Project Management is Now a Profession</a:t>
            </a:r>
          </a:p>
          <a:p>
            <a:r>
              <a:rPr lang="en-US" sz="2400" dirty="0"/>
              <a:t>Competency </a:t>
            </a:r>
            <a:r>
              <a:rPr lang="en-US" sz="2400" dirty="0" smtClean="0"/>
              <a:t>Models</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7"/>
          <a:srcRect/>
          <a:stretch>
            <a:fillRect/>
          </a:stretch>
        </a:blipFill>
        <a:effectLst/>
      </p:bgPr>
    </p:bg>
    <p:spTree>
      <p:nvGrpSpPr>
        <p:cNvPr id="1" name=""/>
        <p:cNvGrpSpPr/>
        <p:nvPr/>
      </p:nvGrpSpPr>
      <p:grpSpPr>
        <a:xfrm>
          <a:off x="0" y="0"/>
          <a:ext cx="0" cy="0"/>
          <a:chOff x="0" y="0"/>
          <a:chExt cx="0" cy="0"/>
        </a:xfrm>
      </p:grpSpPr>
      <p:sp>
        <p:nvSpPr>
          <p:cNvPr id="33" name="Title 32" hidden="1"/>
          <p:cNvSpPr>
            <a:spLocks noGrp="1"/>
          </p:cNvSpPr>
          <p:nvPr>
            <p:ph type="title"/>
          </p:nvPr>
        </p:nvSpPr>
        <p:spPr/>
        <p:txBody>
          <a:bodyPr/>
          <a:lstStyle/>
          <a:p>
            <a:r>
              <a:rPr lang="en-US" smtClean="0"/>
              <a:t>Check Your Understanding</a:t>
            </a:r>
            <a:endParaRPr lang="en-US"/>
          </a:p>
        </p:txBody>
      </p:sp>
      <p:pic>
        <p:nvPicPr>
          <p:cNvPr id="34" name="Picture 33"/>
          <p:cNvPicPr>
            <a:picLocks/>
          </p:cNvPicPr>
          <p:nvPr/>
        </p:nvPicPr>
        <p:blipFill>
          <a:blip r:embed="rId8">
            <a:extLst>
              <a:ext uri="{28A0092B-C50C-407E-A947-70E740481C1C}">
                <a14:useLocalDpi xmlns:a14="http://schemas.microsoft.com/office/drawing/2010/main" val="0"/>
              </a:ext>
            </a:extLst>
          </a:blip>
          <a:stretch>
            <a:fillRect/>
          </a:stretch>
        </p:blipFill>
        <p:spPr>
          <a:xfrm>
            <a:off x="0" y="5588000"/>
            <a:ext cx="9144000" cy="1270000"/>
          </a:xfrm>
          <a:prstGeom prst="rect">
            <a:avLst/>
          </a:prstGeom>
        </p:spPr>
      </p:pic>
      <p:pic>
        <p:nvPicPr>
          <p:cNvPr id="36" name="Picture 35"/>
          <p:cNvPicPr>
            <a:picLocks/>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3500" y="5579058"/>
            <a:ext cx="5740400" cy="1230734"/>
          </a:xfrm>
          <a:prstGeom prst="rect">
            <a:avLst/>
          </a:prstGeom>
        </p:spPr>
      </p:pic>
      <p:pic>
        <p:nvPicPr>
          <p:cNvPr id="37" name="Picture 36"/>
          <p:cNvPicPr>
            <a:picLocks/>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4959350" y="5986463"/>
            <a:ext cx="1473200" cy="431800"/>
          </a:xfrm>
          <a:prstGeom prst="rect">
            <a:avLst/>
          </a:prstGeom>
        </p:spPr>
      </p:pic>
      <p:pic>
        <p:nvPicPr>
          <p:cNvPr id="38" name="Picture 37"/>
          <p:cNvPicPr>
            <a:picLocks/>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7135813" y="5986463"/>
            <a:ext cx="1731963" cy="431800"/>
          </a:xfrm>
          <a:prstGeom prst="rect">
            <a:avLst/>
          </a:prstGeom>
        </p:spPr>
      </p:pic>
    </p:spTree>
    <p:custDataLst>
      <p:tags r:id="rId1"/>
    </p:custDataLst>
    <p:extLst>
      <p:ext uri="{BB962C8B-B14F-4D97-AF65-F5344CB8AC3E}">
        <p14:creationId xmlns:p14="http://schemas.microsoft.com/office/powerpoint/2010/main" val="14951712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Summary</a:t>
            </a:r>
          </a:p>
        </p:txBody>
      </p:sp>
      <p:sp>
        <p:nvSpPr>
          <p:cNvPr id="5123" name="Content Placeholder 2"/>
          <p:cNvSpPr>
            <a:spLocks noGrp="1"/>
          </p:cNvSpPr>
          <p:nvPr>
            <p:ph idx="1"/>
          </p:nvPr>
        </p:nvSpPr>
        <p:spPr/>
        <p:txBody>
          <a:bodyPr/>
          <a:lstStyle/>
          <a:p>
            <a:r>
              <a:rPr lang="en-US" sz="2400" dirty="0" smtClean="0"/>
              <a:t>Training for Modern Project Management</a:t>
            </a:r>
          </a:p>
          <a:p>
            <a:r>
              <a:rPr lang="en-US" sz="2400" dirty="0" smtClean="0"/>
              <a:t>Need for Business Education</a:t>
            </a:r>
          </a:p>
          <a:p>
            <a:r>
              <a:rPr lang="en-US" sz="2400" dirty="0" smtClean="0"/>
              <a:t>International Institute For Learning</a:t>
            </a:r>
          </a:p>
          <a:p>
            <a:r>
              <a:rPr lang="en-US" sz="2400" dirty="0" smtClean="0"/>
              <a:t>Identifying the Need for Training </a:t>
            </a:r>
          </a:p>
          <a:p>
            <a:r>
              <a:rPr lang="en-US" sz="2400" dirty="0" smtClean="0"/>
              <a:t>Selecting Students</a:t>
            </a:r>
          </a:p>
          <a:p>
            <a:r>
              <a:rPr lang="en-US" sz="2400" dirty="0" smtClean="0"/>
              <a:t>Fundamentals of Project Management Education</a:t>
            </a:r>
          </a:p>
          <a:p>
            <a:r>
              <a:rPr lang="en-US" sz="2400" dirty="0" smtClean="0"/>
              <a:t>Designing Courses and Conducting Training</a:t>
            </a:r>
          </a:p>
          <a:p>
            <a:r>
              <a:rPr lang="en-US" sz="2400" dirty="0" smtClean="0"/>
              <a:t>Measuring Return on Investment</a:t>
            </a:r>
          </a:p>
          <a:p>
            <a:r>
              <a:rPr lang="en-US" sz="2400" dirty="0" smtClean="0"/>
              <a:t>Project Management is Now a Profession</a:t>
            </a:r>
          </a:p>
          <a:p>
            <a:r>
              <a:rPr lang="en-US" sz="2400" dirty="0" smtClean="0"/>
              <a:t>Competency Models</a:t>
            </a:r>
          </a:p>
          <a:p>
            <a:endParaRPr lang="en-US" sz="2400" dirty="0" smtClean="0"/>
          </a:p>
          <a:p>
            <a:endParaRPr lang="en-US" sz="2400" dirty="0" smtClean="0"/>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Summary, continued</a:t>
            </a:r>
          </a:p>
        </p:txBody>
      </p:sp>
      <p:sp>
        <p:nvSpPr>
          <p:cNvPr id="5123" name="Content Placeholder 2"/>
          <p:cNvSpPr>
            <a:spLocks noGrp="1"/>
          </p:cNvSpPr>
          <p:nvPr>
            <p:ph idx="1"/>
          </p:nvPr>
        </p:nvSpPr>
        <p:spPr/>
        <p:txBody>
          <a:bodyPr/>
          <a:lstStyle/>
          <a:p>
            <a:r>
              <a:rPr lang="en-US" dirty="0" smtClean="0"/>
              <a:t>Harris Corporation</a:t>
            </a:r>
          </a:p>
          <a:p>
            <a:r>
              <a:rPr lang="en-US" dirty="0" smtClean="0"/>
              <a:t>Alcatel-Lucent: Recognizing the Value of a PMP</a:t>
            </a:r>
          </a:p>
          <a:p>
            <a:r>
              <a:rPr lang="en-US" dirty="0" smtClean="0"/>
              <a:t>Integrated Project Management at Satyam</a:t>
            </a:r>
          </a:p>
          <a:p>
            <a:r>
              <a:rPr lang="en-US" dirty="0" smtClean="0"/>
              <a:t>Hewlett-Packard</a:t>
            </a:r>
          </a:p>
          <a:p>
            <a:r>
              <a:rPr lang="en-US" dirty="0" err="1" smtClean="0"/>
              <a:t>Exel</a:t>
            </a:r>
            <a:endParaRPr lang="en-US" dirty="0" smtClean="0"/>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Topics, continued</a:t>
            </a:r>
          </a:p>
        </p:txBody>
      </p:sp>
      <p:sp>
        <p:nvSpPr>
          <p:cNvPr id="5123" name="Content Placeholder 2"/>
          <p:cNvSpPr>
            <a:spLocks noGrp="1"/>
          </p:cNvSpPr>
          <p:nvPr>
            <p:ph idx="1"/>
          </p:nvPr>
        </p:nvSpPr>
        <p:spPr/>
        <p:txBody>
          <a:bodyPr/>
          <a:lstStyle/>
          <a:p>
            <a:r>
              <a:rPr lang="en-US" dirty="0" smtClean="0"/>
              <a:t>Harris Corporation</a:t>
            </a:r>
          </a:p>
          <a:p>
            <a:r>
              <a:rPr lang="en-US" dirty="0" smtClean="0"/>
              <a:t>Alcatel-Lucent: Recognizing the Value of a PMP</a:t>
            </a:r>
          </a:p>
          <a:p>
            <a:r>
              <a:rPr lang="en-US" dirty="0" smtClean="0"/>
              <a:t>Integrated Project Management at Satyam</a:t>
            </a:r>
          </a:p>
          <a:p>
            <a:r>
              <a:rPr lang="en-US" dirty="0" smtClean="0"/>
              <a:t>Hewlett-Packard; and </a:t>
            </a:r>
          </a:p>
          <a:p>
            <a:r>
              <a:rPr lang="en-US" dirty="0" err="1" smtClean="0"/>
              <a:t>Exel</a:t>
            </a:r>
            <a:endParaRPr lang="en-US" dirty="0" smtClean="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Training for Modern Project Management</a:t>
            </a:r>
          </a:p>
        </p:txBody>
      </p:sp>
      <p:sp>
        <p:nvSpPr>
          <p:cNvPr id="6147" name="Content Placeholder 2"/>
          <p:cNvSpPr>
            <a:spLocks noGrp="1"/>
          </p:cNvSpPr>
          <p:nvPr>
            <p:ph idx="1"/>
          </p:nvPr>
        </p:nvSpPr>
        <p:spPr/>
        <p:txBody>
          <a:bodyPr/>
          <a:lstStyle/>
          <a:p>
            <a:r>
              <a:rPr lang="en-US" smtClean="0"/>
              <a:t>Basic Project Management</a:t>
            </a:r>
          </a:p>
          <a:p>
            <a:r>
              <a:rPr lang="en-US" smtClean="0"/>
              <a:t>Advanced Project Management</a:t>
            </a:r>
            <a:endParaRPr lang="en-US" dirty="0" smtClean="0"/>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Need for Business Education</a:t>
            </a:r>
          </a:p>
        </p:txBody>
      </p:sp>
      <p:sp>
        <p:nvSpPr>
          <p:cNvPr id="8195" name="Content Placeholder 2"/>
          <p:cNvSpPr>
            <a:spLocks noGrp="1"/>
          </p:cNvSpPr>
          <p:nvPr>
            <p:ph idx="1"/>
          </p:nvPr>
        </p:nvSpPr>
        <p:spPr/>
        <p:txBody>
          <a:bodyPr/>
          <a:lstStyle/>
          <a:p>
            <a:r>
              <a:rPr lang="en-US" dirty="0" smtClean="0"/>
              <a:t>Accountability</a:t>
            </a:r>
          </a:p>
          <a:p>
            <a:r>
              <a:rPr lang="en-US" dirty="0" smtClean="0"/>
              <a:t>Managing Business</a:t>
            </a:r>
          </a:p>
          <a:p>
            <a:r>
              <a:rPr lang="en-US" dirty="0" smtClean="0"/>
              <a:t>Business Principles</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a:bodyPr>
          <a:lstStyle/>
          <a:p>
            <a:r>
              <a:rPr lang="en-US" dirty="0" smtClean="0"/>
              <a:t>International Institute For Learning</a:t>
            </a:r>
          </a:p>
        </p:txBody>
      </p:sp>
      <p:sp>
        <p:nvSpPr>
          <p:cNvPr id="8195" name="Content Placeholder 2"/>
          <p:cNvSpPr>
            <a:spLocks noGrp="1"/>
          </p:cNvSpPr>
          <p:nvPr>
            <p:ph idx="1"/>
          </p:nvPr>
        </p:nvSpPr>
        <p:spPr/>
        <p:txBody>
          <a:bodyPr/>
          <a:lstStyle/>
          <a:p>
            <a:r>
              <a:rPr lang="en-US" smtClean="0"/>
              <a:t>Evolutionary Years</a:t>
            </a:r>
          </a:p>
          <a:p>
            <a:r>
              <a:rPr lang="en-US" smtClean="0"/>
              <a:t>Revolutionary years</a:t>
            </a:r>
          </a:p>
          <a:p>
            <a:r>
              <a:rPr lang="en-US" smtClean="0"/>
              <a:t>Crystal Ball  </a:t>
            </a:r>
            <a:endParaRPr lang="en-US" dirty="0" smtClean="0"/>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a:bodyPr>
          <a:lstStyle/>
          <a:p>
            <a:r>
              <a:rPr lang="en-US" dirty="0" smtClean="0"/>
              <a:t>Identifying the Need for Training</a:t>
            </a:r>
          </a:p>
        </p:txBody>
      </p:sp>
      <p:sp>
        <p:nvSpPr>
          <p:cNvPr id="8195" name="Content Placeholder 2"/>
          <p:cNvSpPr>
            <a:spLocks noGrp="1"/>
          </p:cNvSpPr>
          <p:nvPr>
            <p:ph idx="1"/>
          </p:nvPr>
        </p:nvSpPr>
        <p:spPr/>
        <p:txBody>
          <a:bodyPr/>
          <a:lstStyle/>
          <a:p>
            <a:r>
              <a:rPr lang="en-US" smtClean="0"/>
              <a:t>Build Project Management Knowledge</a:t>
            </a:r>
          </a:p>
          <a:p>
            <a:r>
              <a:rPr lang="en-US" smtClean="0"/>
              <a:t>Benefit of the Bottom Line</a:t>
            </a:r>
            <a:endParaRPr lang="en-US" dirty="0" smtClean="0"/>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a:bodyPr>
          <a:lstStyle/>
          <a:p>
            <a:r>
              <a:rPr lang="en-US" dirty="0" smtClean="0"/>
              <a:t>Selecting Students</a:t>
            </a:r>
          </a:p>
        </p:txBody>
      </p:sp>
      <p:sp>
        <p:nvSpPr>
          <p:cNvPr id="8195" name="Content Placeholder 2"/>
          <p:cNvSpPr>
            <a:spLocks noGrp="1"/>
          </p:cNvSpPr>
          <p:nvPr>
            <p:ph idx="1"/>
          </p:nvPr>
        </p:nvSpPr>
        <p:spPr/>
        <p:txBody>
          <a:bodyPr/>
          <a:lstStyle/>
          <a:p>
            <a:r>
              <a:rPr lang="en-US" smtClean="0"/>
              <a:t>Thorough Understanding</a:t>
            </a:r>
          </a:p>
          <a:p>
            <a:r>
              <a:rPr lang="en-US" smtClean="0"/>
              <a:t>Team Effort </a:t>
            </a:r>
          </a:p>
          <a:p>
            <a:r>
              <a:rPr lang="en-US" smtClean="0"/>
              <a:t>Lay the Foundation </a:t>
            </a:r>
            <a:endParaRPr lang="en-US" dirty="0" smtClean="0"/>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r>
              <a:rPr lang="en-US" dirty="0" smtClean="0"/>
              <a:t>Fundamentals of Project Management Education</a:t>
            </a:r>
          </a:p>
        </p:txBody>
      </p:sp>
      <p:sp>
        <p:nvSpPr>
          <p:cNvPr id="8195" name="Content Placeholder 2"/>
          <p:cNvSpPr>
            <a:spLocks noGrp="1"/>
          </p:cNvSpPr>
          <p:nvPr>
            <p:ph idx="1"/>
          </p:nvPr>
        </p:nvSpPr>
        <p:spPr/>
        <p:txBody>
          <a:bodyPr/>
          <a:lstStyle/>
          <a:p>
            <a:r>
              <a:rPr lang="en-US" smtClean="0"/>
              <a:t> Training and Education</a:t>
            </a:r>
          </a:p>
          <a:p>
            <a:r>
              <a:rPr lang="en-US" smtClean="0"/>
              <a:t> Delivery and Evaluation </a:t>
            </a:r>
            <a:endParaRPr lang="en-US" dirty="0" smtClean="0"/>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ESENTATION_ID" val="7090"/>
  <p:tag name="ARTICULATE_PROJECT_CHECK" val="0"/>
  <p:tag name="PUBLISH_TITLE" val="CIS498_W3_C8"/>
  <p:tag name="ARTICULATE_PUBLISH_PATH" val="C:\Users\Jess\Desktop\strayer\1126_summer2012\CIS498\lectures\week3\W3_C8\FINAL"/>
  <p:tag name="ARTICULATE_LOGO" val="Strayer Template Logo_2012.png"/>
  <p:tag name="ARTICULATE_PRESENTER" val="(None selected)"/>
  <p:tag name="ARTICULATE_PRESENTER_GUID" val="9869030842"/>
  <p:tag name="ARTICULATE_LMS" val="0"/>
  <p:tag name="ARTICULATE_TEMPLATE" val="Strayer Player Template_2012"/>
  <p:tag name="ARTICULATE_TEMPLATE_GUID" val="85d51ff1-535d-4149-8349-e56ba8720736"/>
  <p:tag name="LMS_PUBLISH" val="No"/>
  <p:tag name="PRESENTER_PREVIEW_MODE" val="0"/>
  <p:tag name="PRESENTER_PREVIEW_START" val="1"/>
  <p:tag name="PLAYERLOGOHEIGHT" val="205"/>
  <p:tag name="PLAYERLOGOWIDTH" val="400"/>
  <p:tag name="LAUNCHINNEWWINDOW" val="0"/>
  <p:tag name="LASTPUBLISHED" val="C:\Users\Jess\Desktop\strayer\1126_summer2012\CIS498\lectures\week3\W3_C8\FINAL\CIS498_W3_C8\player.html"/>
  <p:tag name="ARTICULATE_PROJECT_OPEN" val="1"/>
  <p:tag name="PRESENTATION_PLAYLIST_COUNT" val="0"/>
  <p:tag name="PRESENTATION_PRESENTER_SLIDE_LEVEL" val="0"/>
  <p:tag name="ARTICULATE_PRESENTER_VERSION" val="6"/>
  <p:tag name="ARTICULATE_REFERENCE_COUNT" val="2"/>
  <p:tag name="ARTICULATE_REFERENCE_TYPE_1" val="1"/>
  <p:tag name="ARTICULATE_REFERENCE_TITLE_1" val="CIS498 Week 3 Chapter 8 Slides"/>
  <p:tag name="ARTICULATE_REFERENCE_1" val="C:\Users\Jess\Desktop\strayer\1126_summer2012\CIS498\lectures\week3\W3_C8\FINAL\CIS498_W3_C8.pptx"/>
  <p:tag name="ARTICULATE_REFERENCE_TYPE_2" val="1"/>
  <p:tag name="ARTICULATE_REFERENCE_TITLE_2" val="CIS498 Week 3 Chapter 8 Script"/>
  <p:tag name="ARTICULATE_REFERENCE_2" val="C:\Users\Jess\Desktop\strayer\1126_summer2012\CIS498\lectures\week3\W3_C8\FINAL\CIS498_W3_C8.docx"/>
</p:tagLst>
</file>

<file path=ppt/tags/tag10.xml><?xml version="1.0" encoding="utf-8"?>
<p:tagLst xmlns:a="http://schemas.openxmlformats.org/drawingml/2006/main" xmlns:r="http://schemas.openxmlformats.org/officeDocument/2006/relationships" xmlns:p="http://schemas.openxmlformats.org/presentationml/2006/main">
  <p:tag name="ARTICULATE_SLIDE_NAV" val="7"/>
  <p:tag name="ARTICULATE_SLIDE_GUID" val="576205d8-f638-46b8-9993-37feaa957d4c"/>
  <p:tag name="AUDIO_IMPORT" val="C:\Users\Jess\Desktop\strayer\1126_summer2012\CIS498\lectures\week3\audio\W3_C8\CIS498_3_8_7.mp3"/>
  <p:tag name="AUDIO_ID" val="306"/>
  <p:tag name="ELAPSEDTIME" val="26.88"/>
  <p:tag name="ARTICULATE_SLIDE_PAUSE" val="1"/>
  <p:tag name="ARTICULATE_NAV_LEVEL" val="1"/>
  <p:tag name="ARTICULATE_PLAYLIST_ID" val="-1"/>
  <p:tag name="ARTICULATE_LOCK_SLIDE" val="0"/>
</p:tagLst>
</file>

<file path=ppt/tags/tag11.xml><?xml version="1.0" encoding="utf-8"?>
<p:tagLst xmlns:a="http://schemas.openxmlformats.org/drawingml/2006/main" xmlns:r="http://schemas.openxmlformats.org/officeDocument/2006/relationships" xmlns:p="http://schemas.openxmlformats.org/presentationml/2006/main">
  <p:tag name="ARTICULATE_SLIDE_NAV" val="8"/>
  <p:tag name="ARTICULATE_SLIDE_GUID" val="8707e2ec-539a-423a-97a7-720289f1d4bf"/>
  <p:tag name="AUDIO_IMPORT" val="C:\Users\Jess\Desktop\strayer\1126_summer2012\CIS498\lectures\week3\audio\W3_C8\CIS498_3_8_8.mp3"/>
  <p:tag name="AUDIO_ID" val="307"/>
  <p:tag name="ELAPSEDTIME" val="23.119"/>
  <p:tag name="ARTICULATE_SLIDE_PAUSE" val="1"/>
  <p:tag name="ARTICULATE_NAV_LEVEL" val="1"/>
  <p:tag name="ARTICULATE_PLAYLIST_ID" val="-1"/>
  <p:tag name="ARTICULATE_LOCK_SLIDE" val="0"/>
</p:tagLst>
</file>

<file path=ppt/tags/tag12.xml><?xml version="1.0" encoding="utf-8"?>
<p:tagLst xmlns:a="http://schemas.openxmlformats.org/drawingml/2006/main" xmlns:r="http://schemas.openxmlformats.org/officeDocument/2006/relationships" xmlns:p="http://schemas.openxmlformats.org/presentationml/2006/main">
  <p:tag name="ARTICULATE_SLIDE_NAV" val="9"/>
  <p:tag name="ARTICULATE_SLIDE_GUID" val="44d08224-6b90-421b-ab6a-ef6739258baf"/>
  <p:tag name="AUDIO_IMPORT" val="C:\Users\Jess\Desktop\strayer\1126_summer2012\CIS498\lectures\week3\audio\W3_C8\CIS498_3_8_9.mp3"/>
  <p:tag name="AUDIO_ID" val="308"/>
  <p:tag name="ELAPSEDTIME" val="28.056"/>
  <p:tag name="ARTICULATE_SLIDE_PAUSE" val="1"/>
  <p:tag name="ARTICULATE_NAV_LEVEL" val="1"/>
  <p:tag name="ARTICULATE_PLAYLIST_ID" val="-1"/>
  <p:tag name="ARTICULATE_LOCK_SLIDE" val="0"/>
</p:tagLst>
</file>

<file path=ppt/tags/tag13.xml><?xml version="1.0" encoding="utf-8"?>
<p:tagLst xmlns:a="http://schemas.openxmlformats.org/drawingml/2006/main" xmlns:r="http://schemas.openxmlformats.org/officeDocument/2006/relationships" xmlns:p="http://schemas.openxmlformats.org/presentationml/2006/main">
  <p:tag name="ARTICULATE_SLIDE_NAV" val="10"/>
  <p:tag name="ARTICULATE_SLIDE_GUID" val="c48a33a1-9b01-4b91-8d36-0a6dfbbacd4e"/>
  <p:tag name="AUDIO_IMPORT" val="C:\Users\Jess\Desktop\strayer\1126_summer2012\CIS498\lectures\week3\audio\W3_C8\CIS498_3_8_10.mp3"/>
  <p:tag name="AUDIO_ID" val="309"/>
  <p:tag name="ELAPSEDTIME" val="47.857"/>
  <p:tag name="ARTICULATE_SLIDE_PAUSE" val="1"/>
  <p:tag name="ARTICULATE_NAV_LEVEL" val="1"/>
  <p:tag name="ARTICULATE_PLAYLIST_ID" val="-1"/>
  <p:tag name="ARTICULATE_LOCK_SLIDE" val="0"/>
</p:tagLst>
</file>

<file path=ppt/tags/tag14.xml><?xml version="1.0" encoding="utf-8"?>
<p:tagLst xmlns:a="http://schemas.openxmlformats.org/drawingml/2006/main" xmlns:r="http://schemas.openxmlformats.org/officeDocument/2006/relationships" xmlns:p="http://schemas.openxmlformats.org/presentationml/2006/main">
  <p:tag name="ARTICULATE_SLIDE_NAV" val="11"/>
  <p:tag name="ARTICULATE_SLIDE_GUID" val="30a79fec-a4ea-4f15-8049-f6e346585340"/>
  <p:tag name="AUDIO_IMPORT" val="C:\Users\Jess\Desktop\strayer\1126_summer2012\CIS498\lectures\week3\audio\W3_C8\CIS498_3_8_11.mp3"/>
  <p:tag name="AUDIO_ID" val="284"/>
  <p:tag name="ELAPSEDTIME" val="34.926"/>
  <p:tag name="ARTICULATE_SLIDE_PAUSE" val="1"/>
  <p:tag name="ARTICULATE_NAV_LEVEL" val="1"/>
  <p:tag name="ARTICULATE_PLAYLIST_ID" val="-1"/>
  <p:tag name="ARTICULATE_LOCK_SLIDE" val="0"/>
</p:tagLst>
</file>

<file path=ppt/tags/tag15.xml><?xml version="1.0" encoding="utf-8"?>
<p:tagLst xmlns:a="http://schemas.openxmlformats.org/drawingml/2006/main" xmlns:r="http://schemas.openxmlformats.org/officeDocument/2006/relationships" xmlns:p="http://schemas.openxmlformats.org/presentationml/2006/main">
  <p:tag name="ARTICULATE_SLIDE_NAV" val="12"/>
  <p:tag name="ARTICULATE_SLIDE_GUID" val="2d16e37a-10c4-4fbc-8434-e15054a3fdba"/>
  <p:tag name="AUDIO_IMPORT" val="C:\Users\Jess\Desktop\strayer\1126_summer2012\CIS498\lectures\week3\audio\W3_C8\CIS498_3_8_12.mp3"/>
  <p:tag name="AUDIO_ID" val="292"/>
  <p:tag name="ELAPSEDTIME" val="33.385"/>
  <p:tag name="ARTICULATE_SLIDE_PAUSE" val="1"/>
  <p:tag name="ARTICULATE_NAV_LEVEL" val="1"/>
  <p:tag name="ARTICULATE_PLAYLIST_ID" val="-1"/>
  <p:tag name="ARTICULATE_LOCK_SLIDE" val="0"/>
</p:tagLst>
</file>

<file path=ppt/tags/tag16.xml><?xml version="1.0" encoding="utf-8"?>
<p:tagLst xmlns:a="http://schemas.openxmlformats.org/drawingml/2006/main" xmlns:r="http://schemas.openxmlformats.org/officeDocument/2006/relationships" xmlns:p="http://schemas.openxmlformats.org/presentationml/2006/main">
  <p:tag name="ARTICULATE_SLIDE_NAV" val="13"/>
  <p:tag name="ARTICULATE_SLIDE_GUID" val="5186857e-c037-487b-82a6-79915567460f"/>
  <p:tag name="AUDIO_IMPORT" val="C:\Users\Jess\Desktop\strayer\1126_summer2012\CIS498\lectures\week3\audio\W3_C8\CIS498_3_8_13.mp3"/>
  <p:tag name="AUDIO_ID" val="299"/>
  <p:tag name="ELAPSEDTIME" val="37.591"/>
  <p:tag name="ARTICULATE_SLIDE_PAUSE" val="1"/>
  <p:tag name="ARTICULATE_NAV_LEVEL" val="1"/>
  <p:tag name="ARTICULATE_PLAYLIST_ID" val="-1"/>
  <p:tag name="ARTICULATE_LOCK_SLIDE" val="0"/>
</p:tagLst>
</file>

<file path=ppt/tags/tag17.xml><?xml version="1.0" encoding="utf-8"?>
<p:tagLst xmlns:a="http://schemas.openxmlformats.org/drawingml/2006/main" xmlns:r="http://schemas.openxmlformats.org/officeDocument/2006/relationships" xmlns:p="http://schemas.openxmlformats.org/presentationml/2006/main">
  <p:tag name="QM_PROPERTIES_UNSET" val="1"/>
  <p:tag name="QUIZMAKER_QUIZ_FILENAME" val="C:\Users\Jess\Desktop\strayer\1126_summer2012\CIS498\lectures\week3\W3_C8\FINAL\Check Your Understanding2.quiz"/>
  <p:tag name="QUIZMAKER_QUIZ_SLIDE_ID" val="316"/>
  <p:tag name="QUIZMAKER_QUIZ_FORCE_UPDATE" val="0"/>
  <p:tag name="AQP_PASS_ACTION" val="2"/>
  <p:tag name="AQP_FAIL_ACTION" val="2"/>
  <p:tag name="AQP_TRAP" val="0"/>
  <p:tag name="OVERRIDE" val="QUIZMAKER_QUIZ_SLIDE"/>
  <p:tag name="QUIZMAKER_QUIZ_TITLE" val="Check Your Understanding"/>
  <p:tag name="AQP_PASS_SCORE" val="80"/>
  <p:tag name="QUIZMAKER_LAST_MODIFY_DATE" val="41099.490787037"/>
  <p:tag name="ELAPSEDTIME" val="5"/>
  <p:tag name="ARTICULATE_SLIDE_NAV" val="14"/>
  <p:tag name="ARTICULATE_SLIDE_GUID" val="858d21f7-e2e3-4e53-9ea5-1fe3c44f6147"/>
  <p:tag name="ARTICULATE_SLIDE_PAUSE" val="1"/>
  <p:tag name="ARTICULATE_NAV_LEVEL" val="1"/>
  <p:tag name="ARTICULATE_PLAYLIST_ID" val="-1"/>
  <p:tag name="ARTICULATE_LOCK_SLIDE" val="0"/>
</p:tagLst>
</file>

<file path=ppt/tags/tag18.xml><?xml version="1.0" encoding="utf-8"?>
<p:tagLst xmlns:a="http://schemas.openxmlformats.org/drawingml/2006/main" xmlns:r="http://schemas.openxmlformats.org/officeDocument/2006/relationships" xmlns:p="http://schemas.openxmlformats.org/presentationml/2006/main">
  <p:tag name="QM_PROPERTY" val="1"/>
  <p:tag name="ART_QM_A" val="1"/>
</p:tagLst>
</file>

<file path=ppt/tags/tag19.xml><?xml version="1.0" encoding="utf-8"?>
<p:tagLst xmlns:a="http://schemas.openxmlformats.org/drawingml/2006/main" xmlns:r="http://schemas.openxmlformats.org/officeDocument/2006/relationships" xmlns:p="http://schemas.openxmlformats.org/presentationml/2006/main">
  <p:tag name="ART_QM_A" val="1"/>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Jess\AppData\Local\Temp\articulate\presenter\imgtemp\yN9DakcM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ART_QM_B" val="1"/>
</p:tagLst>
</file>

<file path=ppt/tags/tag21.xml><?xml version="1.0" encoding="utf-8"?>
<p:tagLst xmlns:a="http://schemas.openxmlformats.org/drawingml/2006/main" xmlns:r="http://schemas.openxmlformats.org/officeDocument/2006/relationships" xmlns:p="http://schemas.openxmlformats.org/presentationml/2006/main">
  <p:tag name="ARTICULATE_SLIDE_NAV" val="15"/>
  <p:tag name="ARTICULATE_SLIDE_GUID" val="95b5fc67-7ba2-4e64-a7d9-afc2711b08a7"/>
  <p:tag name="AUDIO_IMPORT" val="C:\Users\Jess\Desktop\strayer\1126_summer2012\CIS498\lectures\week3\audio\W3_C8\CIS498_3_8_15.mp3"/>
  <p:tag name="AUDIO_ID" val="310"/>
  <p:tag name="ELAPSEDTIME" val="46.498"/>
  <p:tag name="ARTICULATE_SLIDE_PAUSE" val="1"/>
  <p:tag name="ARTICULATE_NAV_LEVEL" val="1"/>
  <p:tag name="ARTICULATE_PLAYLIST_ID" val="-1"/>
  <p:tag name="ARTICULATE_LOCK_SLIDE" val="0"/>
</p:tagLst>
</file>

<file path=ppt/tags/tag22.xml><?xml version="1.0" encoding="utf-8"?>
<p:tagLst xmlns:a="http://schemas.openxmlformats.org/drawingml/2006/main" xmlns:r="http://schemas.openxmlformats.org/officeDocument/2006/relationships" xmlns:p="http://schemas.openxmlformats.org/presentationml/2006/main">
  <p:tag name="ARTICULATE_SLIDE_NAV" val="16"/>
  <p:tag name="ARTICULATE_SLIDE_GUID" val="9a258bd1-d210-4225-8248-f0fea505fa28"/>
  <p:tag name="AUDIO_IMPORT" val="C:\Users\Jess\Desktop\strayer\1126_summer2012\CIS498\lectures\week3\audio\W3_C8\CIS498_3_8_16.mp3"/>
  <p:tag name="AUDIO_ID" val="311"/>
  <p:tag name="ELAPSEDTIME" val="42.24"/>
  <p:tag name="ARTICULATE_SLIDE_PAUSE" val="1"/>
  <p:tag name="ARTICULATE_NAV_LEVEL" val="1"/>
  <p:tag name="ARTICULATE_PLAYLIST_ID" val="-1"/>
  <p:tag name="ARTICULATE_LOCK_SLIDE" val="0"/>
</p:tagLst>
</file>

<file path=ppt/tags/tag23.xml><?xml version="1.0" encoding="utf-8"?>
<p:tagLst xmlns:a="http://schemas.openxmlformats.org/drawingml/2006/main" xmlns:r="http://schemas.openxmlformats.org/officeDocument/2006/relationships" xmlns:p="http://schemas.openxmlformats.org/presentationml/2006/main">
  <p:tag name="ARTICULATE_SLIDE_NAV" val="17"/>
  <p:tag name="ARTICULATE_SLIDE_GUID" val="d03fcc7c-b6c7-437a-9e85-88158fcf4d19"/>
  <p:tag name="AUDIO_IMPORT" val="C:\Users\Jess\Desktop\strayer\1126_summer2012\CIS498\lectures\week3\audio\W3_C8\CIS498_3_8_17.mp3"/>
  <p:tag name="AUDIO_ID" val="312"/>
  <p:tag name="ELAPSEDTIME" val="45.532"/>
  <p:tag name="ARTICULATE_SLIDE_PAUSE" val="1"/>
  <p:tag name="ARTICULATE_NAV_LEVEL" val="1"/>
  <p:tag name="ARTICULATE_PLAYLIST_ID" val="-1"/>
  <p:tag name="ARTICULATE_LOCK_SLIDE" val="0"/>
</p:tagLst>
</file>

<file path=ppt/tags/tag24.xml><?xml version="1.0" encoding="utf-8"?>
<p:tagLst xmlns:a="http://schemas.openxmlformats.org/drawingml/2006/main" xmlns:r="http://schemas.openxmlformats.org/officeDocument/2006/relationships" xmlns:p="http://schemas.openxmlformats.org/presentationml/2006/main">
  <p:tag name="ARTICULATE_SLIDE_NAV" val="18"/>
  <p:tag name="ARTICULATE_SLIDE_GUID" val="4e14b6e3-ca06-4067-88a9-5a40926baabd"/>
  <p:tag name="AUDIO_IMPORT" val="C:\Users\Jess\Desktop\strayer\1126_summer2012\CIS498\lectures\week3\audio\W3_C8\CIS498_3_8_18.mp3"/>
  <p:tag name="AUDIO_ID" val="313"/>
  <p:tag name="ELAPSEDTIME" val="65.829"/>
  <p:tag name="ARTICULATE_SLIDE_PAUSE" val="1"/>
  <p:tag name="ARTICULATE_NAV_LEVEL" val="1"/>
  <p:tag name="ARTICULATE_PLAYLIST_ID" val="-1"/>
  <p:tag name="ARTICULATE_LOCK_SLIDE" val="0"/>
</p:tagLst>
</file>

<file path=ppt/tags/tag25.xml><?xml version="1.0" encoding="utf-8"?>
<p:tagLst xmlns:a="http://schemas.openxmlformats.org/drawingml/2006/main" xmlns:r="http://schemas.openxmlformats.org/officeDocument/2006/relationships" xmlns:p="http://schemas.openxmlformats.org/presentationml/2006/main">
  <p:tag name="ARTICULATE_SLIDE_NAV" val="19"/>
  <p:tag name="ARTICULATE_SLIDE_GUID" val="9c817b97-30f1-48c5-b3b7-6deb6aa5bd82"/>
  <p:tag name="AUDIO_IMPORT" val="C:\Users\Jess\Desktop\strayer\1126_summer2012\CIS498\lectures\week3\audio\W3_C8\CIS498_3_8_19.mp3"/>
  <p:tag name="AUDIO_ID" val="314"/>
  <p:tag name="ELAPSEDTIME" val="36.911"/>
  <p:tag name="ARTICULATE_SLIDE_PAUSE" val="1"/>
  <p:tag name="ARTICULATE_NAV_LEVEL" val="1"/>
  <p:tag name="ARTICULATE_PLAYLIST_ID" val="-1"/>
  <p:tag name="ARTICULATE_LOCK_SLIDE" val="0"/>
</p:tagLst>
</file>

<file path=ppt/tags/tag26.xml><?xml version="1.0" encoding="utf-8"?>
<p:tagLst xmlns:a="http://schemas.openxmlformats.org/drawingml/2006/main" xmlns:r="http://schemas.openxmlformats.org/officeDocument/2006/relationships" xmlns:p="http://schemas.openxmlformats.org/presentationml/2006/main">
  <p:tag name="QM_PROPERTIES_UNSET" val="1"/>
  <p:tag name="QUIZMAKER_QUIZ_FILENAME" val="C:\Users\Jess\Desktop\strayer\1126_summer2012\CIS498\lectures\week3\W3_C8\FINAL\Check Your Understanding.quiz"/>
  <p:tag name="QUIZMAKER_QUIZ_SLIDE_ID" val="315"/>
  <p:tag name="QUIZMAKER_QUIZ_FORCE_UPDATE" val="0"/>
  <p:tag name="AQP_PASS_ACTION" val="2"/>
  <p:tag name="AQP_FAIL_ACTION" val="2"/>
  <p:tag name="AQP_TRAP" val="0"/>
  <p:tag name="OVERRIDE" val="QUIZMAKER_QUIZ_SLIDE"/>
  <p:tag name="QUIZMAKER_QUIZ_TITLE" val="Check Your Understanding"/>
  <p:tag name="AQP_PASS_SCORE" val="80"/>
  <p:tag name="QUIZMAKER_LAST_MODIFY_DATE" val="41099.4881828704"/>
  <p:tag name="ELAPSEDTIME" val="5"/>
  <p:tag name="ARTICULATE_SLIDE_NAV" val="20"/>
  <p:tag name="ARTICULATE_SLIDE_GUID" val="8d75b9bf-eaf4-479a-b088-908aa05e7691"/>
  <p:tag name="ARTICULATE_SLIDE_PAUSE" val="1"/>
  <p:tag name="ARTICULATE_NAV_LEVEL" val="1"/>
  <p:tag name="ARTICULATE_PLAYLIST_ID" val="-1"/>
  <p:tag name="ARTICULATE_LOCK_SLIDE" val="0"/>
</p:tagLst>
</file>

<file path=ppt/tags/tag27.xml><?xml version="1.0" encoding="utf-8"?>
<p:tagLst xmlns:a="http://schemas.openxmlformats.org/drawingml/2006/main" xmlns:r="http://schemas.openxmlformats.org/officeDocument/2006/relationships" xmlns:p="http://schemas.openxmlformats.org/presentationml/2006/main">
  <p:tag name="QM_PROPERTY" val="1"/>
  <p:tag name="ART_QM_A" val="1"/>
</p:tagLst>
</file>

<file path=ppt/tags/tag28.xml><?xml version="1.0" encoding="utf-8"?>
<p:tagLst xmlns:a="http://schemas.openxmlformats.org/drawingml/2006/main" xmlns:r="http://schemas.openxmlformats.org/officeDocument/2006/relationships" xmlns:p="http://schemas.openxmlformats.org/presentationml/2006/main">
  <p:tag name="ART_QM_A" val="1"/>
</p:tagLst>
</file>

<file path=ppt/tags/tag29.xml><?xml version="1.0" encoding="utf-8"?>
<p:tagLst xmlns:a="http://schemas.openxmlformats.org/drawingml/2006/main" xmlns:r="http://schemas.openxmlformats.org/officeDocument/2006/relationships" xmlns:p="http://schemas.openxmlformats.org/presentationml/2006/main">
  <p:tag name="ART_QM_B" val="1"/>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Jess\AppData\Local\Temp\articulate\presenter\imgtemp\lAjDx27J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ARTICULATE_SLIDE_NAV" val="21"/>
  <p:tag name="ARTICULATE_SLIDE_GUID" val="592047eb-6311-401d-b543-616551e99a02"/>
  <p:tag name="AUDIO_IMPORT" val="C:\Users\Jess\Desktop\strayer\1126_summer2012\CIS498\lectures\week3\audio\W3_C8\CIS498_3_8_21.mp3"/>
  <p:tag name="AUDIO_ID" val="302"/>
  <p:tag name="ELAPSEDTIME" val="146.939"/>
  <p:tag name="ARTICULATE_SLIDE_PAUSE" val="1"/>
  <p:tag name="ARTICULATE_NAV_LEVEL" val="1"/>
  <p:tag name="ARTICULATE_PLAYLIST_ID" val="-1"/>
  <p:tag name="ARTICULATE_LOCK_SLIDE" val="0"/>
</p:tagLst>
</file>

<file path=ppt/tags/tag31.xml><?xml version="1.0" encoding="utf-8"?>
<p:tagLst xmlns:a="http://schemas.openxmlformats.org/drawingml/2006/main" xmlns:r="http://schemas.openxmlformats.org/officeDocument/2006/relationships" xmlns:p="http://schemas.openxmlformats.org/presentationml/2006/main">
  <p:tag name="ARTICULATE_SLIDE_NAV" val="22"/>
  <p:tag name="ARTICULATE_SLIDE_GUID" val="82907cca-30a0-4402-b877-fab372a85c92"/>
  <p:tag name="AUDIO_IMPORT" val="C:\Users\Jess\Desktop\strayer\1126_summer2012\CIS498\lectures\week3\audio\W3_C8\CIS498_3_8_22.mp3"/>
  <p:tag name="AUDIO_ID" val="304"/>
  <p:tag name="ELAPSEDTIME" val="74.345"/>
  <p:tag name="ARTICULATE_SLIDE_PAUSE" val="1"/>
  <p:tag name="ARTICULATE_NAV_LEVEL" val="1"/>
  <p:tag name="ARTICULATE_PLAYLIST_ID" val="-1"/>
  <p:tag name="ARTICULATE_LOCK_SLIDE" val="0"/>
</p:tagLst>
</file>

<file path=ppt/tags/tag4.xml><?xml version="1.0" encoding="utf-8"?>
<p:tagLst xmlns:a="http://schemas.openxmlformats.org/drawingml/2006/main" xmlns:r="http://schemas.openxmlformats.org/officeDocument/2006/relationships" xmlns:p="http://schemas.openxmlformats.org/presentationml/2006/main">
  <p:tag name="ARTICULATE_SLIDE_NAV" val="1"/>
  <p:tag name="ARTICULATE_SLIDE_GUID" val="df852c18-4e31-4380-9e1a-6f4a3612e6bf"/>
  <p:tag name="AUDIO_IMPORT" val="C:\Users\Jess\Desktop\strayer\1126_summer2012\CIS498\lectures\week3\audio\W3_C8\CIS498_3_8_1.mp3"/>
  <p:tag name="AUDIO_ID" val="298"/>
  <p:tag name="ELAPSEDTIME" val="8.673"/>
  <p:tag name="ARTICULATE_SLIDE_PAUSE" val="1"/>
  <p:tag name="ARTICULATE_NAV_LEVEL" val="1"/>
  <p:tag name="ARTICULATE_PLAYLIST_ID" val="-1"/>
  <p:tag name="ARTICULATE_LOCK_SLIDE" val="0"/>
</p:tagLst>
</file>

<file path=ppt/tags/tag5.xml><?xml version="1.0" encoding="utf-8"?>
<p:tagLst xmlns:a="http://schemas.openxmlformats.org/drawingml/2006/main" xmlns:r="http://schemas.openxmlformats.org/officeDocument/2006/relationships" xmlns:p="http://schemas.openxmlformats.org/presentationml/2006/main">
  <p:tag name="ARTICULATE_SLIDE_NAV" val="2"/>
  <p:tag name="ARTICULATE_SLIDE_GUID" val="311c8b80-12ce-4490-b1b5-258e158bd143"/>
  <p:tag name="AUDIO_IMPORT" val="C:\Users\Jess\Desktop\strayer\1126_summer2012\CIS498\lectures\week3\audio\W3_C8\CIS498_3_8_2.mp3"/>
  <p:tag name="AUDIO_ID" val="260"/>
  <p:tag name="ELAPSEDTIME" val="31.138"/>
  <p:tag name="ARTICULATE_SLIDE_PAUSE" val="1"/>
  <p:tag name="ARTICULATE_NAV_LEVEL" val="1"/>
  <p:tag name="ARTICULATE_PLAYLIST_ID" val="-1"/>
  <p:tag name="ARTICULATE_LOCK_SLIDE" val="0"/>
</p:tagLst>
</file>

<file path=ppt/tags/tag6.xml><?xml version="1.0" encoding="utf-8"?>
<p:tagLst xmlns:a="http://schemas.openxmlformats.org/drawingml/2006/main" xmlns:r="http://schemas.openxmlformats.org/officeDocument/2006/relationships" xmlns:p="http://schemas.openxmlformats.org/presentationml/2006/main">
  <p:tag name="ARTICULATE_SLIDE_NAV" val="3"/>
  <p:tag name="ARTICULATE_SLIDE_GUID" val="a278ece6-89a6-4989-bf8c-a6ac729a332e"/>
  <p:tag name="AUDIO_IMPORT" val="C:\Users\Jess\Desktop\strayer\1126_summer2012\CIS498\lectures\week3\audio\W3_C8\CIS498_3_8_3.mp3"/>
  <p:tag name="AUDIO_ID" val="301"/>
  <p:tag name="ELAPSEDTIME" val="17.476"/>
  <p:tag name="ARTICULATE_SLIDE_PAUSE" val="1"/>
  <p:tag name="ARTICULATE_NAV_LEVEL" val="1"/>
  <p:tag name="ARTICULATE_PLAYLIST_ID" val="-1"/>
  <p:tag name="ARTICULATE_LOCK_SLIDE" val="0"/>
</p:tagLst>
</file>

<file path=ppt/tags/tag7.xml><?xml version="1.0" encoding="utf-8"?>
<p:tagLst xmlns:a="http://schemas.openxmlformats.org/drawingml/2006/main" xmlns:r="http://schemas.openxmlformats.org/officeDocument/2006/relationships" xmlns:p="http://schemas.openxmlformats.org/presentationml/2006/main">
  <p:tag name="ARTICULATE_SLIDE_NAV" val="4"/>
  <p:tag name="ARTICULATE_SLIDE_GUID" val="a24a1fe1-4636-4fc3-a06e-4c7524fa8d4d"/>
  <p:tag name="AUDIO_IMPORT" val="C:\Users\Jess\Desktop\strayer\1126_summer2012\CIS498\lectures\week3\audio\W3_C8\CIS498_3_8_4.mp3"/>
  <p:tag name="AUDIO_ID" val="276"/>
  <p:tag name="ELAPSEDTIME" val="54.57"/>
  <p:tag name="ARTICULATE_SLIDE_PAUSE" val="1"/>
  <p:tag name="ARTICULATE_NAV_LEVEL" val="1"/>
  <p:tag name="ARTICULATE_PLAYLIST_ID" val="-1"/>
  <p:tag name="ARTICULATE_LOCK_SLIDE" val="0"/>
</p:tagLst>
</file>

<file path=ppt/tags/tag8.xml><?xml version="1.0" encoding="utf-8"?>
<p:tagLst xmlns:a="http://schemas.openxmlformats.org/drawingml/2006/main" xmlns:r="http://schemas.openxmlformats.org/officeDocument/2006/relationships" xmlns:p="http://schemas.openxmlformats.org/presentationml/2006/main">
  <p:tag name="ARTICULATE_SLIDE_NAV" val="5"/>
  <p:tag name="ARTICULATE_SLIDE_GUID" val="8f07efa7-d05d-44d2-a120-28e5d5afafb4"/>
  <p:tag name="AUDIO_IMPORT" val="C:\Users\Jess\Desktop\strayer\1126_summer2012\CIS498\lectures\week3\audio\W3_C8\CIS498_3_8_5.mp3"/>
  <p:tag name="AUDIO_ID" val="280"/>
  <p:tag name="ELAPSEDTIME" val="42.031"/>
  <p:tag name="ARTICULATE_SLIDE_PAUSE" val="1"/>
  <p:tag name="ARTICULATE_NAV_LEVEL" val="1"/>
  <p:tag name="ARTICULATE_PLAYLIST_ID" val="-1"/>
  <p:tag name="ARTICULATE_LOCK_SLIDE" val="0"/>
</p:tagLst>
</file>

<file path=ppt/tags/tag9.xml><?xml version="1.0" encoding="utf-8"?>
<p:tagLst xmlns:a="http://schemas.openxmlformats.org/drawingml/2006/main" xmlns:r="http://schemas.openxmlformats.org/officeDocument/2006/relationships" xmlns:p="http://schemas.openxmlformats.org/presentationml/2006/main">
  <p:tag name="ARTICULATE_SLIDE_NAV" val="6"/>
  <p:tag name="ARTICULATE_SLIDE_GUID" val="d7ae6f07-f9b7-458e-b6d5-ef6a26f37dda"/>
  <p:tag name="AUDIO_IMPORT" val="C:\Users\Jess\Desktop\strayer\1126_summer2012\CIS498\lectures\week3\audio\W3_C8\CIS498_3_8_6.mp3"/>
  <p:tag name="AUDIO_ID" val="305"/>
  <p:tag name="ELAPSEDTIME" val="65.28"/>
  <p:tag name="ARTICULATE_SLIDE_PAUSE" val="1"/>
  <p:tag name="ARTICULATE_NAV_LEVEL" val="1"/>
  <p:tag name="ARTICULATE_PLAYLIST_ID" val="-1"/>
  <p:tag name="ARTICULATE_LOCK_SLIDE" val="0"/>
</p:tagLst>
</file>

<file path=ppt/theme/theme1.xml><?xml version="1.0" encoding="utf-8"?>
<a:theme xmlns:a="http://schemas.openxmlformats.org/drawingml/2006/main" name="Strayer Lecture Template_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Strayer_Theme</Template>
  <TotalTime>2790</TotalTime>
  <Words>2219</Words>
  <Application>Microsoft Office PowerPoint</Application>
  <PresentationFormat>On-screen Show (4:3)</PresentationFormat>
  <Paragraphs>328</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Strayer Lecture Template_2012</vt:lpstr>
      <vt:lpstr>Information Technology Capstone CIS498</vt:lpstr>
      <vt:lpstr>Topics</vt:lpstr>
      <vt:lpstr>Topics, continued</vt:lpstr>
      <vt:lpstr>Training for Modern Project Management</vt:lpstr>
      <vt:lpstr>Need for Business Education</vt:lpstr>
      <vt:lpstr>International Institute For Learning</vt:lpstr>
      <vt:lpstr>Identifying the Need for Training</vt:lpstr>
      <vt:lpstr>Selecting Students</vt:lpstr>
      <vt:lpstr>Fundamentals of Project Management Education</vt:lpstr>
      <vt:lpstr>Designing Courses and Conducting Training</vt:lpstr>
      <vt:lpstr>Measuring Return on Investment</vt:lpstr>
      <vt:lpstr> Project Management is Now a Profession</vt:lpstr>
      <vt:lpstr>Competency Models</vt:lpstr>
      <vt:lpstr>Check Your Understanding</vt:lpstr>
      <vt:lpstr>Harris Corporation</vt:lpstr>
      <vt:lpstr>Alcatel-Lucent: Recognizing the Value of a PMP</vt:lpstr>
      <vt:lpstr>Integrated Project Management at Satyam</vt:lpstr>
      <vt:lpstr>Hewlett-Packard</vt:lpstr>
      <vt:lpstr>Exel</vt:lpstr>
      <vt:lpstr>Check Your Understanding</vt:lpstr>
      <vt:lpstr>Summary</vt:lpstr>
      <vt:lpstr>Summary, 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 Pinsk</dc:creator>
  <cp:lastModifiedBy>Jess</cp:lastModifiedBy>
  <cp:revision>223</cp:revision>
  <dcterms:created xsi:type="dcterms:W3CDTF">2010-08-19T14:42:59Z</dcterms:created>
  <dcterms:modified xsi:type="dcterms:W3CDTF">2012-07-12T13:29:27Z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ENG215_W1_P2</vt:lpwstr>
  </property>
  <property fmtid="{D5CDD505-2E9C-101B-9397-08002B2CF9AE}" pid="4" name="ArticulateGUID">
    <vt:lpwstr>0B02F63D-F2AA-4FEA-AEEB-9F0A2AF52167</vt:lpwstr>
  </property>
  <property fmtid="{D5CDD505-2E9C-101B-9397-08002B2CF9AE}" pid="5" name="ArticulateProjectFull">
    <vt:lpwstr>C:\Users\Jess\Desktop\strayer\1126_summer2012\CIS498\lectures\week3\W3_C8\FINAL\CIS498_W3_C8.ppta</vt:lpwstr>
  </property>
</Properties>
</file>