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9.xml" ContentType="application/vnd.openxmlformats-officedocument.presentationml.notesSlide+xml"/>
  <Override PartName="/ppt/tags/tag16.xml" ContentType="application/vnd.openxmlformats-officedocument.presentationml.tags+xml"/>
  <Override PartName="/ppt/notesSlides/notesSlide10.xml" ContentType="application/vnd.openxmlformats-officedocument.presentationml.notesSlide+xml"/>
  <Override PartName="/ppt/tags/tag17.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notesMasterIdLst>
    <p:notesMasterId r:id="rId13"/>
  </p:notesMasterIdLst>
  <p:sldIdLst>
    <p:sldId id="298" r:id="rId2"/>
    <p:sldId id="260" r:id="rId3"/>
    <p:sldId id="276" r:id="rId4"/>
    <p:sldId id="280" r:id="rId5"/>
    <p:sldId id="305" r:id="rId6"/>
    <p:sldId id="306" r:id="rId7"/>
    <p:sldId id="307" r:id="rId8"/>
    <p:sldId id="309" r:id="rId9"/>
    <p:sldId id="310" r:id="rId10"/>
    <p:sldId id="292" r:id="rId11"/>
    <p:sldId id="302" r:id="rId12"/>
  </p:sldIdLst>
  <p:sldSz cx="9144000" cy="6858000" type="screen4x3"/>
  <p:notesSz cx="6858000" cy="9144000"/>
  <p:custDataLst>
    <p:tags r:id="rId14"/>
  </p:custDataLst>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20" autoAdjust="0"/>
    <p:restoredTop sz="52839" autoAdjust="0"/>
  </p:normalViewPr>
  <p:slideViewPr>
    <p:cSldViewPr>
      <p:cViewPr varScale="1">
        <p:scale>
          <a:sx n="60" d="100"/>
          <a:sy n="60" d="100"/>
        </p:scale>
        <p:origin x="-308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EB0B8871-C183-4E94-9AE9-EA1678593A05}" type="datetimeFigureOut">
              <a:rPr lang="en-US"/>
              <a:pPr>
                <a:defRPr/>
              </a:pPr>
              <a:t>7/12/2012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EFDAF5A3-178C-497E-92D8-7FC70DAD4E89}" type="slidenum">
              <a:rPr lang="en-US"/>
              <a:pPr>
                <a:defRPr/>
              </a:pPr>
              <a:t>‹#›</a:t>
            </a:fld>
            <a:endParaRPr lang="en-US"/>
          </a:p>
        </p:txBody>
      </p:sp>
    </p:spTree>
    <p:extLst>
      <p:ext uri="{BB962C8B-B14F-4D97-AF65-F5344CB8AC3E}">
        <p14:creationId xmlns:p14="http://schemas.microsoft.com/office/powerpoint/2010/main" val="821605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Welcome to Information Technology Capstone.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In this lesson we will discuss Informal Project Management.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Next slide. </a:t>
            </a:r>
            <a:endParaRPr lang="en-US" dirty="0" smtClean="0"/>
          </a:p>
        </p:txBody>
      </p:sp>
      <p:sp>
        <p:nvSpPr>
          <p:cNvPr id="4" name="Slide Number Placeholder 3"/>
          <p:cNvSpPr>
            <a:spLocks noGrp="1"/>
          </p:cNvSpPr>
          <p:nvPr>
            <p:ph type="sldNum" sz="quarter" idx="5"/>
          </p:nvPr>
        </p:nvSpPr>
        <p:spPr/>
        <p:txBody>
          <a:bodyPr/>
          <a:lstStyle/>
          <a:p>
            <a:pPr>
              <a:defRPr/>
            </a:pPr>
            <a:fld id="{73070342-2A53-476D-9BDA-0790F2871046}"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77500" lnSpcReduction="20000"/>
          </a:bodyPr>
          <a:lstStyle/>
          <a:p>
            <a:r>
              <a:rPr lang="en-US" sz="1200" kern="1200" dirty="0" smtClean="0">
                <a:solidFill>
                  <a:schemeClr val="tx1"/>
                </a:solidFill>
                <a:effectLst/>
                <a:latin typeface="+mn-lt"/>
                <a:ea typeface="+mn-ea"/>
                <a:cs typeface="+mn-cs"/>
              </a:rPr>
              <a:t>Informal project management was used at Polk Lighting and at Boeing Aerospace.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Both companies have found that using informal project management has enabled them to thrive.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Polk Lighting had revenues of thirty-five million annually. The president of the company used informal project management, initially, to keep a tight rein on research and development. When a new executive was hired for research and development, the informal project management methodology remained, in spite of company sales doubling.</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Boeing Aerospace worked with Thiokol Corporation to develop a propulsion system for a new short range attack missile. Even though Boeing was a very large company and Thiokol is much smaller, they solidified their relationship on trust and cooperation. Informal project management was the used throughout the project.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These two examples illustrate that trust is a major part of informal project management. In addition, the size of the project does not seem to matter as long as all parties are open and honest.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Next slide. </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5"/>
          </p:nvPr>
        </p:nvSpPr>
        <p:spPr/>
        <p:txBody>
          <a:bodyPr/>
          <a:lstStyle/>
          <a:p>
            <a:pPr>
              <a:defRPr/>
            </a:pPr>
            <a:fld id="{48CEE739-2375-4DC7-9421-FA6429FDC144}"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We have now reached the end of this lesson. Let’s take a look at what we’ve covered:</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First we covered, Informal versus Formal Project Management. The trend has moved toward informal project management which encourages trust, openness and honesty;</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Next, the topic of Trust highlighted the fact that Trust is the key to the successful implementation of informal project management;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Next, Communication covered the issue of understanding that there are misconceptions regarding the quality and effectiveness of communication within an organization;</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Next, the topic  of Cooperation put forth  that successful companies make cooperation the norm;</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Next, the topic of Teamwork is covered by given characteristics of teamwork within excellent companies;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Next, Color-coded Status Reporting was covered. This showed that color-coding  helps denote project progression; and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Finally, we covered, Informal Project Management at Work. It was illustrated that trust is a major part of informal project management;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This concludes this lesson. </a:t>
            </a:r>
            <a:endParaRPr lang="en-US" dirty="0" smtClean="0">
              <a:latin typeface="Times New Roman" pitchFamily="18" charset="0"/>
              <a:cs typeface="Times New Roman" pitchFamily="18" charset="0"/>
            </a:endParaRPr>
          </a:p>
        </p:txBody>
      </p:sp>
      <p:sp>
        <p:nvSpPr>
          <p:cNvPr id="4" name="Slide Number Placeholder 3"/>
          <p:cNvSpPr>
            <a:spLocks noGrp="1"/>
          </p:cNvSpPr>
          <p:nvPr>
            <p:ph type="sldNum" sz="quarter" idx="5"/>
          </p:nvPr>
        </p:nvSpPr>
        <p:spPr/>
        <p:txBody>
          <a:bodyPr/>
          <a:lstStyle/>
          <a:p>
            <a:pPr>
              <a:defRPr/>
            </a:pPr>
            <a:fld id="{0F12667E-ADA7-4BCA-A457-D9D4B40E6F75}" type="slidenum">
              <a:rPr lang="en-US" smtClean="0"/>
              <a:pPr>
                <a:defRPr/>
              </a:pPr>
              <a:t>11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The following topics will be covered in this lesson:</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Informal versus Formal Project Management;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Trust;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Communication;</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Cooperation;</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Teamwork;</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Color-coded Status Reporting; and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Informal Project Management at Work;</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Next slide. </a:t>
            </a:r>
            <a:endParaRPr lang="en-US" dirty="0" smtClean="0">
              <a:latin typeface="Times New Roman" pitchFamily="18" charset="0"/>
              <a:cs typeface="Times New Roman" pitchFamily="18" charset="0"/>
            </a:endParaRPr>
          </a:p>
        </p:txBody>
      </p:sp>
      <p:sp>
        <p:nvSpPr>
          <p:cNvPr id="4" name="Slide Number Placeholder 3"/>
          <p:cNvSpPr>
            <a:spLocks noGrp="1"/>
          </p:cNvSpPr>
          <p:nvPr>
            <p:ph type="sldNum" sz="quarter" idx="5"/>
          </p:nvPr>
        </p:nvSpPr>
        <p:spPr/>
        <p:txBody>
          <a:bodyPr/>
          <a:lstStyle/>
          <a:p>
            <a:pPr>
              <a:defRPr/>
            </a:pPr>
            <a:fld id="{0F12667E-ADA7-4BCA-A457-D9D4B40E6F75}" type="slidenum">
              <a:rPr lang="en-US" smtClean="0"/>
              <a:pPr>
                <a:defRPr/>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77500" lnSpcReduction="20000"/>
          </a:bodyPr>
          <a:lstStyle/>
          <a:p>
            <a:r>
              <a:rPr lang="en-US" sz="1200" kern="1200" dirty="0" smtClean="0">
                <a:solidFill>
                  <a:schemeClr val="tx1"/>
                </a:solidFill>
                <a:effectLst/>
                <a:latin typeface="+mn-lt"/>
                <a:ea typeface="+mn-ea"/>
                <a:cs typeface="+mn-cs"/>
              </a:rPr>
              <a:t>Formal project management is an expensive method for controlling a project. It requires volumes of paperwork and normally keeps the project manager very busy, which takes away from the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Actual management of the project.  Informal project management is built more around checklists. Policies and procedures represent formality. Checklists represent informality.</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Real cost savings materialized in the early 1900s with the growth of concurrent engineering. This process shortened product development times by taking activities that had been done in series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And performing them in parallel. The move from formal to informal demands required a change in organizational culture. The four basic elements of an organizational culture are: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One. Trust;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Two. Communication;</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Three. Cooperation; and</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Fourth. Teamwork.</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Next slide. </a:t>
            </a:r>
            <a:endParaRPr lang="en-US" dirty="0" smtClean="0">
              <a:latin typeface="Times New Roman" pitchFamily="18" charset="0"/>
              <a:cs typeface="Times New Roman" pitchFamily="18" charset="0"/>
            </a:endParaRPr>
          </a:p>
        </p:txBody>
      </p:sp>
      <p:sp>
        <p:nvSpPr>
          <p:cNvPr id="4" name="Slide Number Placeholder 3"/>
          <p:cNvSpPr>
            <a:spLocks noGrp="1"/>
          </p:cNvSpPr>
          <p:nvPr>
            <p:ph type="sldNum" sz="quarter" idx="5"/>
          </p:nvPr>
        </p:nvSpPr>
        <p:spPr/>
        <p:txBody>
          <a:bodyPr/>
          <a:lstStyle/>
          <a:p>
            <a:pPr>
              <a:defRPr/>
            </a:pPr>
            <a:fld id="{30FE01E7-6C03-434A-95FA-97F31FB711EE}" type="slidenum">
              <a:rPr lang="en-US" smtClean="0"/>
              <a:pPr>
                <a:defRPr/>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Trust is a critical part of executing a project.  Trust is the key to the successful implementation of informal project management. Without trust, projects would become formal and the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Mountains of paperwork that was designed to keep track of the project would once again be required. When the relationship between a customer and a contractor is based on trust, numerous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Benefits accrue to both parties.  Some benefits of trust may include: Long-term contracts, repeat business, minimal documentation and sponsorship at middle-management levels.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Next slide. </a:t>
            </a:r>
            <a:endParaRPr lang="en-US" dirty="0" smtClean="0">
              <a:latin typeface="Times New Roman" pitchFamily="18" charset="0"/>
              <a:cs typeface="Times New Roman" pitchFamily="18" charset="0"/>
            </a:endParaRPr>
          </a:p>
        </p:txBody>
      </p:sp>
      <p:sp>
        <p:nvSpPr>
          <p:cNvPr id="4" name="Slide Number Placeholder 3"/>
          <p:cNvSpPr>
            <a:spLocks noGrp="1"/>
          </p:cNvSpPr>
          <p:nvPr>
            <p:ph type="sldNum" sz="quarter" idx="5"/>
          </p:nvPr>
        </p:nvSpPr>
        <p:spPr/>
        <p:txBody>
          <a:bodyPr/>
          <a:lstStyle/>
          <a:p>
            <a:pPr>
              <a:defRPr/>
            </a:pPr>
            <a:fld id="{91894E22-220F-42D0-8471-0234053E5C64}" type="slidenum">
              <a:rPr lang="en-US"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Within an organization there are many misconceptions regarding how effective communication is.  For instance, employees may claim that communication is poor, while senior managers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Describe it as fine.  The difference is usually related to the fact that management is usually involved in most activities that relate to the transfer of information. These activities could be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Meetings, emails, or even verbal or written updates from superiors or subordinates.  Much of the information never makes it way down to lower level employees.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point is that communication is not perceived the same throughout an organization.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Most project managers prefer to communicate verbally and informally.  Good project management methodologies promote not only informal project management but also effective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Communication laterally as well as vertically. Most organizations believe that there is a positive link between good project management methodology and effective communication.</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Next slide. </a:t>
            </a:r>
            <a:endParaRPr lang="en-US" dirty="0" smtClean="0">
              <a:latin typeface="Times New Roman" pitchFamily="18" charset="0"/>
              <a:cs typeface="Times New Roman" pitchFamily="18" charset="0"/>
            </a:endParaRPr>
          </a:p>
        </p:txBody>
      </p:sp>
      <p:sp>
        <p:nvSpPr>
          <p:cNvPr id="4" name="Slide Number Placeholder 3"/>
          <p:cNvSpPr>
            <a:spLocks noGrp="1"/>
          </p:cNvSpPr>
          <p:nvPr>
            <p:ph type="sldNum" sz="quarter" idx="5"/>
          </p:nvPr>
        </p:nvSpPr>
        <p:spPr/>
        <p:txBody>
          <a:bodyPr/>
          <a:lstStyle/>
          <a:p>
            <a:pPr>
              <a:defRPr/>
            </a:pPr>
            <a:fld id="{91894E22-220F-42D0-8471-0234053E5C64}"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Cooperation is the willingness of individuals to work with others for the benefit of all.  For companies that are successful in project management, cooperation is the norm, not the exception.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Members of a team normally know what the right thing to do is, but cooperation forces them to do it.  The level of cooperation may hinge upon how well a group knows each other so project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Teams that have a long history may outperform newly established teams.  In short, the comfort level of team members will affect the execution of the project.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Next slide.</a:t>
            </a:r>
            <a:endParaRPr lang="en-US" dirty="0" smtClean="0">
              <a:latin typeface="Times New Roman" pitchFamily="18" charset="0"/>
              <a:cs typeface="Times New Roman" pitchFamily="18" charset="0"/>
            </a:endParaRPr>
          </a:p>
        </p:txBody>
      </p:sp>
      <p:sp>
        <p:nvSpPr>
          <p:cNvPr id="4" name="Slide Number Placeholder 3"/>
          <p:cNvSpPr>
            <a:spLocks noGrp="1"/>
          </p:cNvSpPr>
          <p:nvPr>
            <p:ph type="sldNum" sz="quarter" idx="5"/>
          </p:nvPr>
        </p:nvSpPr>
        <p:spPr/>
        <p:txBody>
          <a:bodyPr/>
          <a:lstStyle/>
          <a:p>
            <a:pPr>
              <a:defRPr/>
            </a:pPr>
            <a:fld id="{91894E22-220F-42D0-8471-0234053E5C64}"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b="1" kern="1200" dirty="0" smtClean="0">
                <a:solidFill>
                  <a:schemeClr val="tx1"/>
                </a:solidFill>
                <a:effectLst/>
                <a:latin typeface="+mn-lt"/>
                <a:ea typeface="+mn-ea"/>
                <a:cs typeface="+mn-cs"/>
              </a:rPr>
              <a:t>Teamwork</a:t>
            </a:r>
            <a:r>
              <a:rPr lang="en-US" sz="1200" kern="1200" dirty="0" smtClean="0">
                <a:solidFill>
                  <a:schemeClr val="tx1"/>
                </a:solidFill>
                <a:effectLst/>
                <a:latin typeface="+mn-lt"/>
                <a:ea typeface="+mn-ea"/>
                <a:cs typeface="+mn-cs"/>
              </a:rPr>
              <a:t> is the work performed by people acting together with a spirit of cooperation under the limits of coordination.</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In excellent companies, teamwork has the following characteristics: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One. Employees and managers share ideas;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Two. Employees and managers trust each other;</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Three. Employees and managers are committed to the work and promises made;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Four: Employees and managers share information freely;</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And, five. Employees and managers are consistently open and honest with each other.</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Next slide.</a:t>
            </a:r>
            <a:endParaRPr lang="en-US" dirty="0" smtClean="0">
              <a:latin typeface="Times New Roman" pitchFamily="18" charset="0"/>
              <a:cs typeface="Times New Roman" pitchFamily="18" charset="0"/>
            </a:endParaRPr>
          </a:p>
        </p:txBody>
      </p:sp>
      <p:sp>
        <p:nvSpPr>
          <p:cNvPr id="4" name="Slide Number Placeholder 3"/>
          <p:cNvSpPr>
            <a:spLocks noGrp="1"/>
          </p:cNvSpPr>
          <p:nvPr>
            <p:ph type="sldNum" sz="quarter" idx="5"/>
          </p:nvPr>
        </p:nvSpPr>
        <p:spPr/>
        <p:txBody>
          <a:bodyPr/>
          <a:lstStyle/>
          <a:p>
            <a:pPr>
              <a:defRPr/>
            </a:pPr>
            <a:fld id="{91894E22-220F-42D0-8471-0234053E5C64}"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Color-coded status reporting has grown significantly over the years. Color coded reports encourage informal project management. Color coding can draw attention to problems and show that a project is on track.</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Colors can be used to indicate: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One. Status has not been addressed;</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Two. Status is addressed, but no problems exist;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Three. Project is on course; or</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Four. A problem definitely exists and is critical.</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This is not a finite list because color-coding may be used for an array of situations related to project progression.</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Next slide. </a:t>
            </a:r>
            <a:endParaRPr lang="en-US" dirty="0" smtClean="0">
              <a:latin typeface="Times New Roman" pitchFamily="18" charset="0"/>
              <a:cs typeface="Times New Roman" pitchFamily="18" charset="0"/>
            </a:endParaRPr>
          </a:p>
        </p:txBody>
      </p:sp>
      <p:sp>
        <p:nvSpPr>
          <p:cNvPr id="4" name="Slide Number Placeholder 3"/>
          <p:cNvSpPr>
            <a:spLocks noGrp="1"/>
          </p:cNvSpPr>
          <p:nvPr>
            <p:ph type="sldNum" sz="quarter" idx="5"/>
          </p:nvPr>
        </p:nvSpPr>
        <p:spPr/>
        <p:txBody>
          <a:bodyPr/>
          <a:lstStyle/>
          <a:p>
            <a:pPr>
              <a:defRPr/>
            </a:pPr>
            <a:fld id="{91894E22-220F-42D0-8471-0234053E5C64}"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FDAF5A3-178C-497E-92D8-7FC70DAD4E89}" type="slidenum">
              <a:rPr lang="en-US" smtClean="0"/>
              <a:pPr>
                <a:defRPr/>
              </a:pPr>
              <a:t>9</a:t>
            </a:fld>
            <a:endParaRPr lang="en-US"/>
          </a:p>
        </p:txBody>
      </p:sp>
    </p:spTree>
    <p:extLst>
      <p:ext uri="{BB962C8B-B14F-4D97-AF65-F5344CB8AC3E}">
        <p14:creationId xmlns:p14="http://schemas.microsoft.com/office/powerpoint/2010/main" val="19330544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6"/>
          <p:cNvPicPr>
            <a:picLocks noChangeAspect="1"/>
          </p:cNvPicPr>
          <p:nvPr userDrawn="1">
            <p:custDataLst>
              <p:tags r:id="rId1"/>
            </p:custDataLst>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1"/>
          <p:cNvSpPr>
            <a:spLocks noGrp="1"/>
          </p:cNvSpPr>
          <p:nvPr>
            <p:ph type="ctrTitle"/>
          </p:nvPr>
        </p:nvSpPr>
        <p:spPr>
          <a:xfrm>
            <a:off x="1828800" y="4143375"/>
            <a:ext cx="7162800" cy="1190625"/>
          </a:xfrm>
        </p:spPr>
        <p:txBody>
          <a:bodyPr>
            <a:noAutofit/>
          </a:bodyPr>
          <a:lstStyle>
            <a:lvl1pPr>
              <a:defRPr sz="2800">
                <a:solidFill>
                  <a:schemeClr val="bg1"/>
                </a:solidFill>
                <a:latin typeface="Myriad Pro" pitchFamily="34" charset="0"/>
              </a:defRPr>
            </a:lvl1pPr>
          </a:lstStyle>
          <a:p>
            <a:r>
              <a:rPr lang="en-US" smtClean="0"/>
              <a:t>Click to edit Master title style</a:t>
            </a:r>
            <a:endParaRPr lang="en-US" dirty="0"/>
          </a:p>
        </p:txBody>
      </p:sp>
      <p:sp>
        <p:nvSpPr>
          <p:cNvPr id="12" name="Subtitle 2"/>
          <p:cNvSpPr>
            <a:spLocks noGrp="1"/>
          </p:cNvSpPr>
          <p:nvPr>
            <p:ph type="subTitle" idx="1"/>
          </p:nvPr>
        </p:nvSpPr>
        <p:spPr>
          <a:xfrm>
            <a:off x="1828800" y="5638800"/>
            <a:ext cx="7162800" cy="914400"/>
          </a:xfrm>
        </p:spPr>
        <p:txBody>
          <a:bodyPr>
            <a:normAutofit/>
          </a:bodyPr>
          <a:lstStyle>
            <a:lvl1pPr marL="0" indent="0" algn="ctr">
              <a:buNone/>
              <a:defRPr sz="2400">
                <a:solidFill>
                  <a:schemeClr val="bg1"/>
                </a:solidFill>
                <a:latin typeface="Myriad Pro"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566032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4" name="Picture 6"/>
          <p:cNvPicPr>
            <a:picLocks noChangeAspect="1"/>
          </p:cNvPicPr>
          <p:nvPr userDrawn="1">
            <p:custDataLst>
              <p:tags r:id="rId1"/>
            </p:custDataLst>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a:spLocks noGrp="1"/>
          </p:cNvSpPr>
          <p:nvPr>
            <p:ph type="title"/>
          </p:nvPr>
        </p:nvSpPr>
        <p:spPr>
          <a:xfrm>
            <a:off x="457200" y="0"/>
            <a:ext cx="8229600" cy="838200"/>
          </a:xfrm>
        </p:spPr>
        <p:txBody>
          <a:bodyPr>
            <a:normAutofit/>
          </a:bodyPr>
          <a:lstStyle>
            <a:lvl1pPr>
              <a:defRPr sz="3600" b="0">
                <a:solidFill>
                  <a:schemeClr val="bg1"/>
                </a:solidFill>
                <a:latin typeface="Myriad Pro" pitchFamily="34" charset="0"/>
                <a:cs typeface="Arial" pitchFamily="34" charset="0"/>
              </a:defRPr>
            </a:lvl1pPr>
          </a:lstStyle>
          <a:p>
            <a:r>
              <a:rPr lang="en-US" smtClean="0"/>
              <a:t>Click to edit Master title style</a:t>
            </a:r>
            <a:endParaRPr lang="en-US" dirty="0"/>
          </a:p>
        </p:txBody>
      </p:sp>
      <p:sp>
        <p:nvSpPr>
          <p:cNvPr id="9" name="Content Placeholder 2"/>
          <p:cNvSpPr>
            <a:spLocks noGrp="1"/>
          </p:cNvSpPr>
          <p:nvPr>
            <p:ph idx="1"/>
          </p:nvPr>
        </p:nvSpPr>
        <p:spPr>
          <a:xfrm>
            <a:off x="457200" y="1600200"/>
            <a:ext cx="8229600" cy="4525963"/>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28807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55A25AA5-59D4-48F0-B825-29C99791EBB0}" type="datetimeFigureOut">
              <a:rPr lang="en-US" smtClean="0"/>
              <a:pPr>
                <a:defRPr/>
              </a:pPr>
              <a:t>7/12/2012</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8E08D71C-0DE0-4A26-8CEC-FD3DEDE74672}" type="slidenum">
              <a:rPr lang="en-US" smtClean="0"/>
              <a:pPr>
                <a:defRPr/>
              </a:pPr>
              <a:t>‹#›</a:t>
            </a:fld>
            <a:endParaRPr lang="en-US"/>
          </a:p>
        </p:txBody>
      </p:sp>
    </p:spTree>
    <p:extLst>
      <p:ext uri="{BB962C8B-B14F-4D97-AF65-F5344CB8AC3E}">
        <p14:creationId xmlns:p14="http://schemas.microsoft.com/office/powerpoint/2010/main" val="311294036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cs typeface="Arial" charset="0"/>
              </a:defRPr>
            </a:lvl1pPr>
          </a:lstStyle>
          <a:p>
            <a:pPr>
              <a:defRPr/>
            </a:pPr>
            <a:fld id="{55A25AA5-59D4-48F0-B825-29C99791EBB0}" type="datetimeFigureOut">
              <a:rPr lang="en-US"/>
              <a:pPr>
                <a:defRPr/>
              </a:pPr>
              <a:t>7/12/2012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cs typeface="Arial"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charset="0"/>
                <a:cs typeface="Arial" charset="0"/>
              </a:defRPr>
            </a:lvl1pPr>
          </a:lstStyle>
          <a:p>
            <a:pPr>
              <a:defRPr/>
            </a:pPr>
            <a:fld id="{8E08D71C-0DE0-4A26-8CEC-FD3DEDE7467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4.xml"/><Relationship Id="rId7" Type="http://schemas.openxmlformats.org/officeDocument/2006/relationships/image" Target="../media/image3.jp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notesSlide" Target="../notesSlides/notesSlide9.xml"/><Relationship Id="rId11" Type="http://schemas.openxmlformats.org/officeDocument/2006/relationships/image" Target="../media/image7.png"/><Relationship Id="rId5" Type="http://schemas.openxmlformats.org/officeDocument/2006/relationships/slideLayout" Target="../slideLayouts/slideLayout3.xml"/><Relationship Id="rId10" Type="http://schemas.openxmlformats.org/officeDocument/2006/relationships/image" Target="../media/image6.png"/><Relationship Id="rId4" Type="http://schemas.openxmlformats.org/officeDocument/2006/relationships/tags" Target="../tags/tag15.xml"/><Relationship Id="rId9"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p:txBody>
          <a:bodyPr/>
          <a:lstStyle/>
          <a:p>
            <a:r>
              <a:rPr lang="en-US" smtClean="0"/>
              <a:t>Information Technology Capstone</a:t>
            </a:r>
            <a:br>
              <a:rPr lang="en-US" smtClean="0"/>
            </a:br>
            <a:r>
              <a:rPr lang="en-US" smtClean="0"/>
              <a:t>CIS498</a:t>
            </a:r>
            <a:endParaRPr lang="en-US" dirty="0" smtClean="0"/>
          </a:p>
        </p:txBody>
      </p:sp>
      <p:sp>
        <p:nvSpPr>
          <p:cNvPr id="4099" name="Subtitle 2"/>
          <p:cNvSpPr>
            <a:spLocks noGrp="1"/>
          </p:cNvSpPr>
          <p:nvPr>
            <p:ph type="subTitle" idx="1"/>
          </p:nvPr>
        </p:nvSpPr>
        <p:spPr/>
        <p:txBody>
          <a:bodyPr/>
          <a:lstStyle/>
          <a:p>
            <a:r>
              <a:rPr lang="en-US" smtClean="0"/>
              <a:t>Informal Project Management</a:t>
            </a:r>
            <a:endParaRPr lang="en-US" dirty="0" smtClean="0"/>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smtClean="0"/>
              <a:t>Informal Project Management at Work</a:t>
            </a:r>
            <a:endParaRPr lang="en-US" dirty="0" smtClean="0"/>
          </a:p>
        </p:txBody>
      </p:sp>
      <p:sp>
        <p:nvSpPr>
          <p:cNvPr id="12291" name="Content Placeholder 2"/>
          <p:cNvSpPr>
            <a:spLocks noGrp="1"/>
          </p:cNvSpPr>
          <p:nvPr>
            <p:ph idx="1"/>
          </p:nvPr>
        </p:nvSpPr>
        <p:spPr/>
        <p:txBody>
          <a:bodyPr/>
          <a:lstStyle/>
          <a:p>
            <a:r>
              <a:rPr lang="en-US" dirty="0" smtClean="0"/>
              <a:t>Polk Lighting</a:t>
            </a:r>
          </a:p>
          <a:p>
            <a:r>
              <a:rPr lang="en-US" dirty="0" smtClean="0"/>
              <a:t>Boeing Aerospace</a:t>
            </a:r>
          </a:p>
        </p:txBody>
      </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smtClean="0"/>
              <a:t>Summary</a:t>
            </a:r>
          </a:p>
        </p:txBody>
      </p:sp>
      <p:sp>
        <p:nvSpPr>
          <p:cNvPr id="5123" name="Content Placeholder 2"/>
          <p:cNvSpPr>
            <a:spLocks noGrp="1"/>
          </p:cNvSpPr>
          <p:nvPr>
            <p:ph idx="1"/>
          </p:nvPr>
        </p:nvSpPr>
        <p:spPr/>
        <p:txBody>
          <a:bodyPr/>
          <a:lstStyle/>
          <a:p>
            <a:pPr>
              <a:spcBef>
                <a:spcPts val="0"/>
              </a:spcBef>
            </a:pPr>
            <a:r>
              <a:rPr lang="en-US" dirty="0" smtClean="0"/>
              <a:t>Informal versus Formal Project Management</a:t>
            </a:r>
          </a:p>
          <a:p>
            <a:pPr>
              <a:spcBef>
                <a:spcPts val="0"/>
              </a:spcBef>
            </a:pPr>
            <a:r>
              <a:rPr lang="en-US" dirty="0" smtClean="0"/>
              <a:t>Trust</a:t>
            </a:r>
          </a:p>
          <a:p>
            <a:pPr>
              <a:spcBef>
                <a:spcPts val="0"/>
              </a:spcBef>
            </a:pPr>
            <a:r>
              <a:rPr lang="en-US" dirty="0" smtClean="0"/>
              <a:t>Communication</a:t>
            </a:r>
          </a:p>
          <a:p>
            <a:pPr>
              <a:spcBef>
                <a:spcPts val="0"/>
              </a:spcBef>
            </a:pPr>
            <a:r>
              <a:rPr lang="en-US" dirty="0" smtClean="0"/>
              <a:t>Cooperation</a:t>
            </a:r>
          </a:p>
          <a:p>
            <a:pPr>
              <a:spcBef>
                <a:spcPts val="0"/>
              </a:spcBef>
            </a:pPr>
            <a:r>
              <a:rPr lang="en-US" dirty="0" smtClean="0"/>
              <a:t>Teamwork</a:t>
            </a:r>
          </a:p>
          <a:p>
            <a:pPr>
              <a:spcBef>
                <a:spcPts val="0"/>
              </a:spcBef>
            </a:pPr>
            <a:r>
              <a:rPr lang="en-US" dirty="0" smtClean="0"/>
              <a:t>Color-coded Status Reporting</a:t>
            </a:r>
          </a:p>
          <a:p>
            <a:pPr>
              <a:spcBef>
                <a:spcPts val="0"/>
              </a:spcBef>
            </a:pPr>
            <a:r>
              <a:rPr lang="en-US" dirty="0" smtClean="0"/>
              <a:t>Informal Project Management at Work</a:t>
            </a:r>
          </a:p>
          <a:p>
            <a:pPr>
              <a:spcBef>
                <a:spcPts val="0"/>
              </a:spcBef>
              <a:buNone/>
            </a:pPr>
            <a:endParaRPr lang="en-US" dirty="0" smtClean="0"/>
          </a:p>
          <a:p>
            <a:pPr>
              <a:buNone/>
            </a:pPr>
            <a:endParaRPr lang="en-US" dirty="0" smtClean="0">
              <a:latin typeface="Times New Roman" pitchFamily="18" charset="0"/>
              <a:cs typeface="Times New Roman" pitchFamily="18" charset="0"/>
            </a:endParaRPr>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mtClean="0"/>
              <a:t>Topics</a:t>
            </a:r>
          </a:p>
        </p:txBody>
      </p:sp>
      <p:sp>
        <p:nvSpPr>
          <p:cNvPr id="5123" name="Content Placeholder 2"/>
          <p:cNvSpPr>
            <a:spLocks noGrp="1"/>
          </p:cNvSpPr>
          <p:nvPr>
            <p:ph idx="1"/>
          </p:nvPr>
        </p:nvSpPr>
        <p:spPr/>
        <p:txBody>
          <a:bodyPr/>
          <a:lstStyle/>
          <a:p>
            <a:r>
              <a:rPr lang="en-US" dirty="0" smtClean="0"/>
              <a:t>Informal versus Formal Project Management</a:t>
            </a:r>
          </a:p>
          <a:p>
            <a:r>
              <a:rPr lang="en-US" dirty="0" smtClean="0"/>
              <a:t>Trust</a:t>
            </a:r>
          </a:p>
          <a:p>
            <a:r>
              <a:rPr lang="en-US" dirty="0" smtClean="0"/>
              <a:t>Communication</a:t>
            </a:r>
          </a:p>
          <a:p>
            <a:r>
              <a:rPr lang="en-US" dirty="0" smtClean="0"/>
              <a:t>Cooperation</a:t>
            </a:r>
          </a:p>
          <a:p>
            <a:r>
              <a:rPr lang="en-US" dirty="0" smtClean="0"/>
              <a:t>Teamwork</a:t>
            </a:r>
          </a:p>
          <a:p>
            <a:r>
              <a:rPr lang="en-US" dirty="0" smtClean="0"/>
              <a:t>Color-coded Status Reporting</a:t>
            </a:r>
          </a:p>
          <a:p>
            <a:r>
              <a:rPr lang="en-US" dirty="0" smtClean="0"/>
              <a:t>Informal Project Management at Work</a:t>
            </a:r>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normAutofit fontScale="90000"/>
          </a:bodyPr>
          <a:lstStyle/>
          <a:p>
            <a:r>
              <a:rPr lang="en-US" dirty="0" smtClean="0"/>
              <a:t>Informal versus Formal Project Management</a:t>
            </a:r>
          </a:p>
        </p:txBody>
      </p:sp>
      <p:sp>
        <p:nvSpPr>
          <p:cNvPr id="6147" name="Content Placeholder 2"/>
          <p:cNvSpPr>
            <a:spLocks noGrp="1"/>
          </p:cNvSpPr>
          <p:nvPr>
            <p:ph idx="1"/>
          </p:nvPr>
        </p:nvSpPr>
        <p:spPr/>
        <p:txBody>
          <a:bodyPr/>
          <a:lstStyle/>
          <a:p>
            <a:r>
              <a:rPr lang="en-US" dirty="0" smtClean="0"/>
              <a:t>Formal is Expensive</a:t>
            </a:r>
          </a:p>
          <a:p>
            <a:r>
              <a:rPr lang="en-US" dirty="0" smtClean="0"/>
              <a:t>Informal is Based on Checklists</a:t>
            </a:r>
          </a:p>
          <a:p>
            <a:r>
              <a:rPr lang="en-US" dirty="0" smtClean="0"/>
              <a:t>Concurrent Engineering </a:t>
            </a:r>
          </a:p>
          <a:p>
            <a:r>
              <a:rPr lang="en-US" dirty="0" smtClean="0"/>
              <a:t>Four Elements of Organizational Culture</a:t>
            </a:r>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mtClean="0"/>
              <a:t>Trust</a:t>
            </a:r>
            <a:endParaRPr lang="en-US" dirty="0" smtClean="0"/>
          </a:p>
        </p:txBody>
      </p:sp>
      <p:sp>
        <p:nvSpPr>
          <p:cNvPr id="8195" name="Content Placeholder 2"/>
          <p:cNvSpPr>
            <a:spLocks noGrp="1"/>
          </p:cNvSpPr>
          <p:nvPr>
            <p:ph idx="1"/>
          </p:nvPr>
        </p:nvSpPr>
        <p:spPr/>
        <p:txBody>
          <a:bodyPr/>
          <a:lstStyle/>
          <a:p>
            <a:r>
              <a:rPr lang="en-US" dirty="0" smtClean="0"/>
              <a:t>Critical to Project Execution</a:t>
            </a:r>
          </a:p>
          <a:p>
            <a:r>
              <a:rPr lang="en-US" dirty="0" smtClean="0"/>
              <a:t>Reduces Need for Paperwork</a:t>
            </a:r>
          </a:p>
          <a:p>
            <a:r>
              <a:rPr lang="en-US" dirty="0" smtClean="0"/>
              <a:t>Benefits Accrue</a:t>
            </a:r>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mtClean="0"/>
              <a:t>Communication</a:t>
            </a:r>
            <a:endParaRPr lang="en-US" dirty="0" smtClean="0"/>
          </a:p>
        </p:txBody>
      </p:sp>
      <p:sp>
        <p:nvSpPr>
          <p:cNvPr id="8195" name="Content Placeholder 2"/>
          <p:cNvSpPr>
            <a:spLocks noGrp="1"/>
          </p:cNvSpPr>
          <p:nvPr>
            <p:ph idx="1"/>
          </p:nvPr>
        </p:nvSpPr>
        <p:spPr/>
        <p:txBody>
          <a:bodyPr/>
          <a:lstStyle/>
          <a:p>
            <a:r>
              <a:rPr lang="en-US" dirty="0" smtClean="0"/>
              <a:t>Misconceptions</a:t>
            </a:r>
          </a:p>
          <a:p>
            <a:r>
              <a:rPr lang="en-US" dirty="0" smtClean="0"/>
              <a:t>Project Managers Communicate</a:t>
            </a:r>
          </a:p>
          <a:p>
            <a:pPr lvl="1"/>
            <a:r>
              <a:rPr lang="en-US" dirty="0" smtClean="0"/>
              <a:t>Informally   </a:t>
            </a:r>
          </a:p>
          <a:p>
            <a:pPr lvl="1"/>
            <a:r>
              <a:rPr lang="en-US" dirty="0" smtClean="0"/>
              <a:t>Verbally</a:t>
            </a:r>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smtClean="0"/>
              <a:t>Cooperation</a:t>
            </a:r>
          </a:p>
        </p:txBody>
      </p:sp>
      <p:sp>
        <p:nvSpPr>
          <p:cNvPr id="8195" name="Content Placeholder 2"/>
          <p:cNvSpPr>
            <a:spLocks noGrp="1"/>
          </p:cNvSpPr>
          <p:nvPr>
            <p:ph idx="1"/>
          </p:nvPr>
        </p:nvSpPr>
        <p:spPr/>
        <p:txBody>
          <a:bodyPr/>
          <a:lstStyle/>
          <a:p>
            <a:r>
              <a:rPr lang="en-US" dirty="0" smtClean="0"/>
              <a:t>Benefit of All</a:t>
            </a:r>
          </a:p>
          <a:p>
            <a:r>
              <a:rPr lang="en-US" dirty="0" smtClean="0"/>
              <a:t>Members Know What is Right</a:t>
            </a:r>
          </a:p>
          <a:p>
            <a:r>
              <a:rPr lang="en-US" dirty="0" smtClean="0"/>
              <a:t>Comfort Level Affects Team</a:t>
            </a:r>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mtClean="0"/>
              <a:t>Teamwork</a:t>
            </a:r>
            <a:endParaRPr lang="en-US" dirty="0" smtClean="0"/>
          </a:p>
        </p:txBody>
      </p:sp>
      <p:sp>
        <p:nvSpPr>
          <p:cNvPr id="8195" name="Content Placeholder 2"/>
          <p:cNvSpPr>
            <a:spLocks noGrp="1"/>
          </p:cNvSpPr>
          <p:nvPr>
            <p:ph idx="1"/>
          </p:nvPr>
        </p:nvSpPr>
        <p:spPr/>
        <p:txBody>
          <a:bodyPr/>
          <a:lstStyle/>
          <a:p>
            <a:r>
              <a:rPr lang="en-US" smtClean="0"/>
              <a:t>Spirit of Cooperation</a:t>
            </a:r>
          </a:p>
          <a:p>
            <a:r>
              <a:rPr lang="en-US" smtClean="0"/>
              <a:t>Characteristics</a:t>
            </a:r>
          </a:p>
          <a:p>
            <a:pPr lvl="1"/>
            <a:r>
              <a:rPr lang="en-US" smtClean="0"/>
              <a:t>Sharing of ideas</a:t>
            </a:r>
          </a:p>
          <a:p>
            <a:pPr lvl="1"/>
            <a:r>
              <a:rPr lang="en-US" smtClean="0"/>
              <a:t>Trust</a:t>
            </a:r>
          </a:p>
          <a:p>
            <a:pPr lvl="1"/>
            <a:r>
              <a:rPr lang="en-US" smtClean="0"/>
              <a:t>Commitment</a:t>
            </a:r>
          </a:p>
          <a:p>
            <a:pPr lvl="1"/>
            <a:r>
              <a:rPr lang="en-US" smtClean="0"/>
              <a:t>Sharing of Information</a:t>
            </a:r>
          </a:p>
          <a:p>
            <a:pPr lvl="1"/>
            <a:r>
              <a:rPr lang="en-US" smtClean="0"/>
              <a:t>Openness and Honesty</a:t>
            </a:r>
            <a:endParaRPr lang="en-US" dirty="0" smtClean="0"/>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mtClean="0"/>
              <a:t>Color-coded Status Reporting</a:t>
            </a:r>
            <a:endParaRPr lang="en-US" dirty="0" smtClean="0"/>
          </a:p>
        </p:txBody>
      </p:sp>
      <p:sp>
        <p:nvSpPr>
          <p:cNvPr id="8195" name="Content Placeholder 2"/>
          <p:cNvSpPr>
            <a:spLocks noGrp="1"/>
          </p:cNvSpPr>
          <p:nvPr>
            <p:ph idx="1"/>
          </p:nvPr>
        </p:nvSpPr>
        <p:spPr/>
        <p:txBody>
          <a:bodyPr/>
          <a:lstStyle/>
          <a:p>
            <a:r>
              <a:rPr lang="en-US" smtClean="0"/>
              <a:t>Encourages Informal Project Management</a:t>
            </a:r>
          </a:p>
          <a:p>
            <a:r>
              <a:rPr lang="en-US" smtClean="0"/>
              <a:t>Indicates Status</a:t>
            </a:r>
            <a:endParaRPr lang="en-US" dirty="0" smtClean="0"/>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7"/>
          <a:srcRect/>
          <a:stretch>
            <a:fillRect/>
          </a:stretch>
        </a:blipFill>
        <a:effectLst/>
      </p:bgPr>
    </p:bg>
    <p:spTree>
      <p:nvGrpSpPr>
        <p:cNvPr id="1" name=""/>
        <p:cNvGrpSpPr/>
        <p:nvPr/>
      </p:nvGrpSpPr>
      <p:grpSpPr>
        <a:xfrm>
          <a:off x="0" y="0"/>
          <a:ext cx="0" cy="0"/>
          <a:chOff x="0" y="0"/>
          <a:chExt cx="0" cy="0"/>
        </a:xfrm>
      </p:grpSpPr>
      <p:sp>
        <p:nvSpPr>
          <p:cNvPr id="33" name="Title 32" hidden="1"/>
          <p:cNvSpPr>
            <a:spLocks noGrp="1"/>
          </p:cNvSpPr>
          <p:nvPr>
            <p:ph type="title"/>
          </p:nvPr>
        </p:nvSpPr>
        <p:spPr/>
        <p:txBody>
          <a:bodyPr/>
          <a:lstStyle/>
          <a:p>
            <a:r>
              <a:rPr lang="en-US" smtClean="0"/>
              <a:t>Check Your Understanding</a:t>
            </a:r>
            <a:endParaRPr lang="en-US"/>
          </a:p>
        </p:txBody>
      </p:sp>
      <p:pic>
        <p:nvPicPr>
          <p:cNvPr id="34" name="Picture 33"/>
          <p:cNvPicPr>
            <a:picLocks/>
          </p:cNvPicPr>
          <p:nvPr/>
        </p:nvPicPr>
        <p:blipFill>
          <a:blip r:embed="rId8">
            <a:extLst>
              <a:ext uri="{28A0092B-C50C-407E-A947-70E740481C1C}">
                <a14:useLocalDpi xmlns:a14="http://schemas.microsoft.com/office/drawing/2010/main" val="0"/>
              </a:ext>
            </a:extLst>
          </a:blip>
          <a:stretch>
            <a:fillRect/>
          </a:stretch>
        </p:blipFill>
        <p:spPr>
          <a:xfrm>
            <a:off x="0" y="5588000"/>
            <a:ext cx="9144000" cy="1270000"/>
          </a:xfrm>
          <a:prstGeom prst="rect">
            <a:avLst/>
          </a:prstGeom>
        </p:spPr>
      </p:pic>
      <p:pic>
        <p:nvPicPr>
          <p:cNvPr id="36" name="Picture 35"/>
          <p:cNvPicPr>
            <a:picLocks/>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63500" y="5579058"/>
            <a:ext cx="5740400" cy="1230734"/>
          </a:xfrm>
          <a:prstGeom prst="rect">
            <a:avLst/>
          </a:prstGeom>
        </p:spPr>
      </p:pic>
      <p:pic>
        <p:nvPicPr>
          <p:cNvPr id="37" name="Picture 36"/>
          <p:cNvPicPr>
            <a:picLocks/>
          </p:cNvPicPr>
          <p:nvPr>
            <p:custDataLst>
              <p:tags r:id="rId3"/>
            </p:custDataLst>
          </p:nvPr>
        </p:nvPicPr>
        <p:blipFill>
          <a:blip r:embed="rId10">
            <a:extLst>
              <a:ext uri="{28A0092B-C50C-407E-A947-70E740481C1C}">
                <a14:useLocalDpi xmlns:a14="http://schemas.microsoft.com/office/drawing/2010/main" val="0"/>
              </a:ext>
            </a:extLst>
          </a:blip>
          <a:stretch>
            <a:fillRect/>
          </a:stretch>
        </p:blipFill>
        <p:spPr>
          <a:xfrm>
            <a:off x="4959350" y="5986463"/>
            <a:ext cx="1473200" cy="431800"/>
          </a:xfrm>
          <a:prstGeom prst="rect">
            <a:avLst/>
          </a:prstGeom>
        </p:spPr>
      </p:pic>
      <p:pic>
        <p:nvPicPr>
          <p:cNvPr id="38" name="Picture 37"/>
          <p:cNvPicPr>
            <a:picLocks/>
          </p:cNvPicPr>
          <p:nvPr>
            <p:custDataLst>
              <p:tags r:id="rId4"/>
            </p:custDataLst>
          </p:nvPr>
        </p:nvPicPr>
        <p:blipFill>
          <a:blip r:embed="rId11">
            <a:extLst>
              <a:ext uri="{28A0092B-C50C-407E-A947-70E740481C1C}">
                <a14:useLocalDpi xmlns:a14="http://schemas.microsoft.com/office/drawing/2010/main" val="0"/>
              </a:ext>
            </a:extLst>
          </a:blip>
          <a:stretch>
            <a:fillRect/>
          </a:stretch>
        </p:blipFill>
        <p:spPr>
          <a:xfrm>
            <a:off x="7135813" y="5986463"/>
            <a:ext cx="1731963" cy="431800"/>
          </a:xfrm>
          <a:prstGeom prst="rect">
            <a:avLst/>
          </a:prstGeom>
        </p:spPr>
      </p:pic>
    </p:spTree>
    <p:custDataLst>
      <p:tags r:id="rId1"/>
    </p:custDataLst>
    <p:extLst>
      <p:ext uri="{BB962C8B-B14F-4D97-AF65-F5344CB8AC3E}">
        <p14:creationId xmlns:p14="http://schemas.microsoft.com/office/powerpoint/2010/main" val="154871587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ESENTATION_ID" val="7090"/>
  <p:tag name="ARTICULATE_PROJECT_CHECK" val="0"/>
  <p:tag name="PUBLISH_TITLE" val="CIS498_W3_C9"/>
  <p:tag name="ARTICULATE_PUBLISH_PATH" val="C:\Users\Jess\Desktop\strayer\1126_summer2012\CIS498\lectures\week3\W3_C9\FINAL"/>
  <p:tag name="ARTICULATE_LOGO" val="Strayer Template Logo_2012.png"/>
  <p:tag name="ARTICULATE_PRESENTER" val="(None selected)"/>
  <p:tag name="ARTICULATE_PRESENTER_GUID" val="9869030842"/>
  <p:tag name="ARTICULATE_LMS" val="0"/>
  <p:tag name="ARTICULATE_TEMPLATE" val="Strayer Player Template_2012"/>
  <p:tag name="ARTICULATE_TEMPLATE_GUID" val="85d51ff1-535d-4149-8349-e56ba8720736"/>
  <p:tag name="LMS_PUBLISH" val="No"/>
  <p:tag name="PRESENTER_PREVIEW_MODE" val="0"/>
  <p:tag name="PRESENTER_PREVIEW_START" val="1"/>
  <p:tag name="PLAYERLOGOHEIGHT" val="205"/>
  <p:tag name="PLAYERLOGOWIDTH" val="400"/>
  <p:tag name="LAUNCHINNEWWINDOW" val="0"/>
  <p:tag name="LASTPUBLISHED" val="C:\Users\Jess\Desktop\strayer\1126_summer2012\CIS498\lectures\week3\W3_C9\FINAL\CIS498_W3_C9\player.html"/>
  <p:tag name="ARTICULATE_PROJECT_OPEN" val="1"/>
  <p:tag name="PRESENTATION_PLAYLIST_COUNT" val="0"/>
  <p:tag name="PRESENTATION_PRESENTER_SLIDE_LEVEL" val="0"/>
  <p:tag name="ARTICULATE_PRESENTER_VERSION" val="6"/>
  <p:tag name="ARTICULATE_REFERENCE_COUNT" val="2"/>
  <p:tag name="ARTICULATE_REFERENCE_TYPE_1" val="1"/>
  <p:tag name="ARTICULATE_REFERENCE_TITLE_1" val="CIS498 Week 3 Chapter 9 Slides"/>
  <p:tag name="ARTICULATE_REFERENCE_1" val="C:\Users\Jess\Desktop\strayer\1126_summer2012\CIS498\lectures\week3\W3_C9\FINAL\CIS498_W3_C9.pptx"/>
  <p:tag name="ARTICULATE_REFERENCE_TYPE_2" val="1"/>
  <p:tag name="ARTICULATE_REFERENCE_TITLE_2" val="CIS498 Week 3 Chapter 9 Script"/>
  <p:tag name="ARTICULATE_REFERENCE_2" val="C:\Users\Jess\Desktop\strayer\1126_summer2012\CIS498\lectures\week3\W3_C9\FINAL\CIS498_W3_C9.docx"/>
</p:tagLst>
</file>

<file path=ppt/tags/tag10.xml><?xml version="1.0" encoding="utf-8"?>
<p:tagLst xmlns:a="http://schemas.openxmlformats.org/drawingml/2006/main" xmlns:r="http://schemas.openxmlformats.org/officeDocument/2006/relationships" xmlns:p="http://schemas.openxmlformats.org/presentationml/2006/main">
  <p:tag name="ARTICULATE_SLIDE_NAV" val="7"/>
  <p:tag name="ARTICULATE_SLIDE_GUID" val="8ef45736-8ea3-45b9-9060-4eb0174e320c"/>
  <p:tag name="AUDIO_IMPORT" val="C:\Users\Jess\Desktop\strayer\1126_summer2012\CIS498\lectures\week3\audio\W3_C9\CIS498_3_9_7.mp3"/>
  <p:tag name="AUDIO_ID" val="307"/>
  <p:tag name="ELAPSEDTIME" val="39.341"/>
  <p:tag name="ARTICULATE_SLIDE_PAUSE" val="1"/>
  <p:tag name="ARTICULATE_NAV_LEVEL" val="1"/>
  <p:tag name="ARTICULATE_PLAYLIST_ID" val="-1"/>
  <p:tag name="ARTICULATE_LOCK_SLIDE" val="0"/>
</p:tagLst>
</file>

<file path=ppt/tags/tag11.xml><?xml version="1.0" encoding="utf-8"?>
<p:tagLst xmlns:a="http://schemas.openxmlformats.org/drawingml/2006/main" xmlns:r="http://schemas.openxmlformats.org/officeDocument/2006/relationships" xmlns:p="http://schemas.openxmlformats.org/presentationml/2006/main">
  <p:tag name="ARTICULATE_SLIDE_NAV" val="8"/>
  <p:tag name="ARTICULATE_SLIDE_GUID" val="e3a5f8ce-4518-4b13-baab-00a391e7ec4a"/>
  <p:tag name="AUDIO_IMPORT" val="C:\Users\Jess\Desktop\strayer\1126_summer2012\CIS498\lectures\week3\audio\W3_C9\CIS498_3_9_8.mp3"/>
  <p:tag name="AUDIO_ID" val="309"/>
  <p:tag name="ELAPSEDTIME" val="41.613"/>
  <p:tag name="ARTICULATE_SLIDE_PAUSE" val="1"/>
  <p:tag name="ARTICULATE_NAV_LEVEL" val="1"/>
  <p:tag name="ARTICULATE_PLAYLIST_ID" val="-1"/>
  <p:tag name="ARTICULATE_LOCK_SLIDE" val="0"/>
</p:tagLst>
</file>

<file path=ppt/tags/tag12.xml><?xml version="1.0" encoding="utf-8"?>
<p:tagLst xmlns:a="http://schemas.openxmlformats.org/drawingml/2006/main" xmlns:r="http://schemas.openxmlformats.org/officeDocument/2006/relationships" xmlns:p="http://schemas.openxmlformats.org/presentationml/2006/main">
  <p:tag name="QM_PROPERTIES_UNSET" val="1"/>
  <p:tag name="QUIZMAKER_QUIZ_FILENAME" val="C:\Users\Jess\Desktop\strayer\1126_summer2012\CIS498\lectures\week3\W3_C9\FINAL\Check Your Understanding.quiz"/>
  <p:tag name="QUIZMAKER_QUIZ_SLIDE_ID" val="310"/>
  <p:tag name="QUIZMAKER_QUIZ_FORCE_UPDATE" val="0"/>
  <p:tag name="AQP_PASS_ACTION" val="2"/>
  <p:tag name="AQP_FAIL_ACTION" val="2"/>
  <p:tag name="AQP_TRAP" val="0"/>
  <p:tag name="OVERRIDE" val="QUIZMAKER_QUIZ_SLIDE"/>
  <p:tag name="QUIZMAKER_QUIZ_TITLE" val="Check Your Understanding"/>
  <p:tag name="AQP_PASS_SCORE" val="80"/>
  <p:tag name="QUIZMAKER_LAST_MODIFY_DATE" val="41099.5354050926"/>
  <p:tag name="ELAPSEDTIME" val="5"/>
  <p:tag name="ARTICULATE_SLIDE_NAV" val="9"/>
  <p:tag name="ARTICULATE_SLIDE_GUID" val="acaf1ab2-ed44-44e7-937e-67565494ef5a"/>
  <p:tag name="ARTICULATE_SLIDE_PAUSE" val="1"/>
  <p:tag name="ARTICULATE_NAV_LEVEL" val="1"/>
  <p:tag name="ARTICULATE_PLAYLIST_ID" val="-1"/>
  <p:tag name="ARTICULATE_LOCK_SLIDE" val="0"/>
</p:tagLst>
</file>

<file path=ppt/tags/tag13.xml><?xml version="1.0" encoding="utf-8"?>
<p:tagLst xmlns:a="http://schemas.openxmlformats.org/drawingml/2006/main" xmlns:r="http://schemas.openxmlformats.org/officeDocument/2006/relationships" xmlns:p="http://schemas.openxmlformats.org/presentationml/2006/main">
  <p:tag name="QM_PROPERTY" val="1"/>
  <p:tag name="ART_QM_A" val="1"/>
</p:tagLst>
</file>

<file path=ppt/tags/tag14.xml><?xml version="1.0" encoding="utf-8"?>
<p:tagLst xmlns:a="http://schemas.openxmlformats.org/drawingml/2006/main" xmlns:r="http://schemas.openxmlformats.org/officeDocument/2006/relationships" xmlns:p="http://schemas.openxmlformats.org/presentationml/2006/main">
  <p:tag name="ART_QM_A" val="1"/>
</p:tagLst>
</file>

<file path=ppt/tags/tag15.xml><?xml version="1.0" encoding="utf-8"?>
<p:tagLst xmlns:a="http://schemas.openxmlformats.org/drawingml/2006/main" xmlns:r="http://schemas.openxmlformats.org/officeDocument/2006/relationships" xmlns:p="http://schemas.openxmlformats.org/presentationml/2006/main">
  <p:tag name="ART_QM_B" val="1"/>
</p:tagLst>
</file>

<file path=ppt/tags/tag16.xml><?xml version="1.0" encoding="utf-8"?>
<p:tagLst xmlns:a="http://schemas.openxmlformats.org/drawingml/2006/main" xmlns:r="http://schemas.openxmlformats.org/officeDocument/2006/relationships" xmlns:p="http://schemas.openxmlformats.org/presentationml/2006/main">
  <p:tag name="ARTICULATE_SLIDE_NAV" val="10"/>
  <p:tag name="ARTICULATE_SLIDE_GUID" val="a8a200a8-cccb-4685-b209-d784a4b1468d"/>
  <p:tag name="AUDIO_IMPORT" val="C:\Users\Jess\Desktop\strayer\1126_summer2012\CIS498\lectures\week3\audio\W3_C9\CIS498_3_9_10.mp3"/>
  <p:tag name="AUDIO_ID" val="292"/>
  <p:tag name="ELAPSEDTIME" val="68.702"/>
  <p:tag name="ARTICULATE_SLIDE_PAUSE" val="1"/>
  <p:tag name="ARTICULATE_NAV_LEVEL" val="1"/>
  <p:tag name="ARTICULATE_PLAYLIST_ID" val="-1"/>
  <p:tag name="ARTICULATE_LOCK_SLIDE" val="0"/>
</p:tagLst>
</file>

<file path=ppt/tags/tag17.xml><?xml version="1.0" encoding="utf-8"?>
<p:tagLst xmlns:a="http://schemas.openxmlformats.org/drawingml/2006/main" xmlns:r="http://schemas.openxmlformats.org/officeDocument/2006/relationships" xmlns:p="http://schemas.openxmlformats.org/presentationml/2006/main">
  <p:tag name="ARTICULATE_SLIDE_NAV" val="11"/>
  <p:tag name="ARTICULATE_SLIDE_GUID" val="6ec7c4d0-f796-470d-ad38-9d191c13aa9f"/>
  <p:tag name="AUDIO_IMPORT" val="C:\Users\Jess\Desktop\strayer\1126_summer2012\CIS498\lectures\week3\audio\W3_C9\CIS498_3_9_11.mp3"/>
  <p:tag name="AUDIO_ID" val="302"/>
  <p:tag name="ELAPSEDTIME" val="69.93"/>
  <p:tag name="ARTICULATE_SLIDE_PAUSE" val="1"/>
  <p:tag name="ARTICULATE_NAV_LEVEL" val="1"/>
  <p:tag name="ARTICULATE_PLAYLIST_ID" val="-1"/>
  <p:tag name="ARTICULATE_LOCK_SLIDE" val="0"/>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Jess\AppData\Local\Temp\articulate\presenter\imgtemp\Ch9OdtOQ_files\slide0001_image001.jpg"/>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Jess\AppData\Local\Temp\articulate\presenter\imgtemp\HlYrgzsC_files\slide0001_image001.png"/>
</p:tagLst>
</file>

<file path=ppt/tags/tag4.xml><?xml version="1.0" encoding="utf-8"?>
<p:tagLst xmlns:a="http://schemas.openxmlformats.org/drawingml/2006/main" xmlns:r="http://schemas.openxmlformats.org/officeDocument/2006/relationships" xmlns:p="http://schemas.openxmlformats.org/presentationml/2006/main">
  <p:tag name="ARTICULATE_SLIDE_NAV" val="1"/>
  <p:tag name="ARTICULATE_SLIDE_GUID" val="dec6aa78-7c1b-4b66-8e7a-143248eef903"/>
  <p:tag name="AUDIO_IMPORT" val="C:\Users\Jess\Desktop\strayer\1126_summer2012\CIS498\lectures\week3\audio\W3_C9\CIS498_3_9_1.mp3"/>
  <p:tag name="AUDIO_ID" val="298"/>
  <p:tag name="ELAPSEDTIME" val="8.725"/>
  <p:tag name="ARTICULATE_SLIDE_PAUSE" val="1"/>
  <p:tag name="ARTICULATE_NAV_LEVEL" val="1"/>
  <p:tag name="ARTICULATE_PLAYLIST_ID" val="-1"/>
  <p:tag name="ARTICULATE_LOCK_SLIDE" val="0"/>
</p:tagLst>
</file>

<file path=ppt/tags/tag5.xml><?xml version="1.0" encoding="utf-8"?>
<p:tagLst xmlns:a="http://schemas.openxmlformats.org/drawingml/2006/main" xmlns:r="http://schemas.openxmlformats.org/officeDocument/2006/relationships" xmlns:p="http://schemas.openxmlformats.org/presentationml/2006/main">
  <p:tag name="ARTICULATE_SLIDE_NAV" val="2"/>
  <p:tag name="ARTICULATE_SLIDE_GUID" val="8c12a444-1c0c-4987-b921-d441a620654c"/>
  <p:tag name="AUDIO_IMPORT" val="C:\Users\Jess\Desktop\strayer\1126_summer2012\CIS498\lectures\week3\audio\W3_C9\CIS498_3_9_2.mp3"/>
  <p:tag name="AUDIO_ID" val="260"/>
  <p:tag name="ELAPSEDTIME" val="17.659"/>
  <p:tag name="ARTICULATE_SLIDE_PAUSE" val="1"/>
  <p:tag name="ARTICULATE_NAV_LEVEL" val="1"/>
  <p:tag name="ARTICULATE_PLAYLIST_ID" val="-1"/>
  <p:tag name="ARTICULATE_LOCK_SLIDE" val="0"/>
</p:tagLst>
</file>

<file path=ppt/tags/tag6.xml><?xml version="1.0" encoding="utf-8"?>
<p:tagLst xmlns:a="http://schemas.openxmlformats.org/drawingml/2006/main" xmlns:r="http://schemas.openxmlformats.org/officeDocument/2006/relationships" xmlns:p="http://schemas.openxmlformats.org/presentationml/2006/main">
  <p:tag name="ARTICULATE_SLIDE_NAV" val="3"/>
  <p:tag name="ARTICULATE_SLIDE_GUID" val="e9bb12c0-9b4b-4c8c-a235-19f11310923f"/>
  <p:tag name="AUDIO_IMPORT" val="C:\Users\Jess\Desktop\strayer\1126_summer2012\CIS498\lectures\week3\audio\W3_C9\CIS498_3_9_3.mp3"/>
  <p:tag name="AUDIO_ID" val="276"/>
  <p:tag name="ELAPSEDTIME" val="60.239"/>
  <p:tag name="ARTICULATE_SLIDE_PAUSE" val="1"/>
  <p:tag name="ARTICULATE_NAV_LEVEL" val="1"/>
  <p:tag name="ARTICULATE_PLAYLIST_ID" val="-1"/>
  <p:tag name="ARTICULATE_LOCK_SLIDE" val="0"/>
</p:tagLst>
</file>

<file path=ppt/tags/tag7.xml><?xml version="1.0" encoding="utf-8"?>
<p:tagLst xmlns:a="http://schemas.openxmlformats.org/drawingml/2006/main" xmlns:r="http://schemas.openxmlformats.org/officeDocument/2006/relationships" xmlns:p="http://schemas.openxmlformats.org/presentationml/2006/main">
  <p:tag name="ARTICULATE_SLIDE_NAV" val="4"/>
  <p:tag name="ARTICULATE_SLIDE_GUID" val="5f0dff5b-fe35-4a96-a446-39fd63dabda8"/>
  <p:tag name="AUDIO_IMPORT" val="C:\Users\Jess\Desktop\strayer\1126_summer2012\CIS498\lectures\week3\audio\W3_C9\CIS498_3_9_4.mp3"/>
  <p:tag name="AUDIO_ID" val="280"/>
  <p:tag name="ELAPSEDTIME" val="38.923"/>
  <p:tag name="ARTICULATE_SLIDE_PAUSE" val="1"/>
  <p:tag name="ARTICULATE_NAV_LEVEL" val="1"/>
  <p:tag name="ARTICULATE_PLAYLIST_ID" val="-1"/>
  <p:tag name="ARTICULATE_LOCK_SLIDE" val="0"/>
</p:tagLst>
</file>

<file path=ppt/tags/tag8.xml><?xml version="1.0" encoding="utf-8"?>
<p:tagLst xmlns:a="http://schemas.openxmlformats.org/drawingml/2006/main" xmlns:r="http://schemas.openxmlformats.org/officeDocument/2006/relationships" xmlns:p="http://schemas.openxmlformats.org/presentationml/2006/main">
  <p:tag name="ARTICULATE_SLIDE_NAV" val="5"/>
  <p:tag name="ARTICULATE_SLIDE_GUID" val="85186876-ab2f-48a7-92d0-cf679c8e4ee9"/>
  <p:tag name="AUDIO_IMPORT" val="C:\Users\Jess\Desktop\strayer\1126_summer2012\CIS498\lectures\week3\audio\W3_C9\CIS498_3_9_5.mp3"/>
  <p:tag name="AUDIO_ID" val="305"/>
  <p:tag name="ELAPSEDTIME" val="67.736"/>
  <p:tag name="ARTICULATE_SLIDE_PAUSE" val="1"/>
  <p:tag name="ARTICULATE_NAV_LEVEL" val="1"/>
  <p:tag name="ARTICULATE_PLAYLIST_ID" val="-1"/>
  <p:tag name="ARTICULATE_LOCK_SLIDE" val="0"/>
</p:tagLst>
</file>

<file path=ppt/tags/tag9.xml><?xml version="1.0" encoding="utf-8"?>
<p:tagLst xmlns:a="http://schemas.openxmlformats.org/drawingml/2006/main" xmlns:r="http://schemas.openxmlformats.org/officeDocument/2006/relationships" xmlns:p="http://schemas.openxmlformats.org/presentationml/2006/main">
  <p:tag name="ARTICULATE_SLIDE_NAV" val="6"/>
  <p:tag name="ARTICULATE_SLIDE_GUID" val="56608c56-c8a5-4b8b-bc82-b7cb27d1569d"/>
  <p:tag name="AUDIO_IMPORT" val="C:\Users\Jess\Desktop\strayer\1126_summer2012\CIS498\lectures\week3\audio\W3_C9\CIS498_3_9_6.mp3"/>
  <p:tag name="AUDIO_ID" val="306"/>
  <p:tag name="ELAPSEDTIME" val="37.538"/>
  <p:tag name="ARTICULATE_SLIDE_PAUSE" val="1"/>
  <p:tag name="ARTICULATE_NAV_LEVEL" val="1"/>
  <p:tag name="ARTICULATE_PLAYLIST_ID" val="-1"/>
  <p:tag name="ARTICULATE_LOCK_SLIDE" val="0"/>
</p:tagLst>
</file>

<file path=ppt/theme/theme1.xml><?xml version="1.0" encoding="utf-8"?>
<a:theme xmlns:a="http://schemas.openxmlformats.org/drawingml/2006/main" name="Strayer Lecture Template_201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Strayer_Theme</Template>
  <TotalTime>2839</TotalTime>
  <Words>367</Words>
  <Application>Microsoft Office PowerPoint</Application>
  <PresentationFormat>On-screen Show (4:3)</PresentationFormat>
  <Paragraphs>187</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Strayer Lecture Template_2012</vt:lpstr>
      <vt:lpstr>Information Technology Capstone CIS498</vt:lpstr>
      <vt:lpstr>Topics</vt:lpstr>
      <vt:lpstr>Informal versus Formal Project Management</vt:lpstr>
      <vt:lpstr>Trust</vt:lpstr>
      <vt:lpstr>Communication</vt:lpstr>
      <vt:lpstr>Cooperation</vt:lpstr>
      <vt:lpstr>Teamwork</vt:lpstr>
      <vt:lpstr>Color-coded Status Reporting</vt:lpstr>
      <vt:lpstr>Check Your Understanding</vt:lpstr>
      <vt:lpstr>Informal Project Management at Work</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Rich Pinsk</dc:creator>
  <cp:lastModifiedBy>Jess</cp:lastModifiedBy>
  <cp:revision>189</cp:revision>
  <dcterms:created xsi:type="dcterms:W3CDTF">2010-08-19T14:42:59Z</dcterms:created>
  <dcterms:modified xsi:type="dcterms:W3CDTF">2012-07-12T13:37:25Z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ENG215_W1_P2</vt:lpwstr>
  </property>
  <property fmtid="{D5CDD505-2E9C-101B-9397-08002B2CF9AE}" pid="4" name="ArticulateGUID">
    <vt:lpwstr>73784DE8-360A-4601-8859-E1EB52FF0D04</vt:lpwstr>
  </property>
  <property fmtid="{D5CDD505-2E9C-101B-9397-08002B2CF9AE}" pid="5" name="ArticulateProjectFull">
    <vt:lpwstr>C:\Users\Jess\Desktop\strayer\1126_summer2012\CIS498\lectures\week3\W3_C9\FINAL\CIS498_W3_C9.ppta</vt:lpwstr>
  </property>
</Properties>
</file>