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7"/>
  </p:notesMasterIdLst>
  <p:sldIdLst>
    <p:sldId id="256" r:id="rId2"/>
    <p:sldId id="257" r:id="rId3"/>
    <p:sldId id="269" r:id="rId4"/>
    <p:sldId id="259" r:id="rId5"/>
    <p:sldId id="270" r:id="rId6"/>
    <p:sldId id="271" r:id="rId7"/>
    <p:sldId id="272" r:id="rId8"/>
    <p:sldId id="273" r:id="rId9"/>
    <p:sldId id="275" r:id="rId10"/>
    <p:sldId id="263" r:id="rId11"/>
    <p:sldId id="264" r:id="rId12"/>
    <p:sldId id="265" r:id="rId13"/>
    <p:sldId id="267" r:id="rId14"/>
    <p:sldId id="274"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86599" autoAdjust="0"/>
  </p:normalViewPr>
  <p:slideViewPr>
    <p:cSldViewPr snapToGrid="0">
      <p:cViewPr varScale="1">
        <p:scale>
          <a:sx n="74" d="100"/>
          <a:sy n="74"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F39634-04DE-41C7-8EE9-FA6F32D48F64}" type="doc">
      <dgm:prSet loTypeId="urn:microsoft.com/office/officeart/2016/7/layout/VerticalSolidActionList" loCatId="List" qsTypeId="urn:microsoft.com/office/officeart/2005/8/quickstyle/simple1" qsCatId="simple" csTypeId="urn:microsoft.com/office/officeart/2005/8/colors/colorful2" csCatId="colorful"/>
      <dgm:spPr/>
      <dgm:t>
        <a:bodyPr/>
        <a:lstStyle/>
        <a:p>
          <a:endParaRPr lang="en-US"/>
        </a:p>
      </dgm:t>
    </dgm:pt>
    <dgm:pt modelId="{0E215412-71F5-4DC6-893D-6B51AFAAF377}">
      <dgm:prSet/>
      <dgm:spPr/>
      <dgm:t>
        <a:bodyPr/>
        <a:lstStyle/>
        <a:p>
          <a:r>
            <a:rPr lang="en-US"/>
            <a:t>Tune</a:t>
          </a:r>
        </a:p>
      </dgm:t>
    </dgm:pt>
    <dgm:pt modelId="{86A75215-AF76-447B-A2F7-E90B45BB455C}" type="parTrans" cxnId="{4998AF13-CE1E-467F-8F10-E9048D2CA7DE}">
      <dgm:prSet/>
      <dgm:spPr/>
      <dgm:t>
        <a:bodyPr/>
        <a:lstStyle/>
        <a:p>
          <a:endParaRPr lang="en-US"/>
        </a:p>
      </dgm:t>
    </dgm:pt>
    <dgm:pt modelId="{09B677C9-8838-4629-BFA0-45E59EF8BE0C}" type="sibTrans" cxnId="{4998AF13-CE1E-467F-8F10-E9048D2CA7DE}">
      <dgm:prSet/>
      <dgm:spPr/>
      <dgm:t>
        <a:bodyPr/>
        <a:lstStyle/>
        <a:p>
          <a:endParaRPr lang="en-US"/>
        </a:p>
      </dgm:t>
    </dgm:pt>
    <dgm:pt modelId="{756DEFEF-8885-4035-A57B-19892FC77BC2}">
      <dgm:prSet/>
      <dgm:spPr/>
      <dgm:t>
        <a:bodyPr/>
        <a:lstStyle/>
        <a:p>
          <a:r>
            <a:rPr lang="en-US"/>
            <a:t>Tune hyperparameters like learning rate, tree depth for precision improvements</a:t>
          </a:r>
        </a:p>
      </dgm:t>
    </dgm:pt>
    <dgm:pt modelId="{7D36C78D-A99A-451F-A85B-43D68C9545BF}" type="parTrans" cxnId="{A7778BDB-3990-44FA-BE07-7D634C7FD5D4}">
      <dgm:prSet/>
      <dgm:spPr/>
      <dgm:t>
        <a:bodyPr/>
        <a:lstStyle/>
        <a:p>
          <a:endParaRPr lang="en-US"/>
        </a:p>
      </dgm:t>
    </dgm:pt>
    <dgm:pt modelId="{4B2D00F6-D2E5-4934-AF1D-3BCF98A45F6E}" type="sibTrans" cxnId="{A7778BDB-3990-44FA-BE07-7D634C7FD5D4}">
      <dgm:prSet/>
      <dgm:spPr/>
      <dgm:t>
        <a:bodyPr/>
        <a:lstStyle/>
        <a:p>
          <a:endParaRPr lang="en-US"/>
        </a:p>
      </dgm:t>
    </dgm:pt>
    <dgm:pt modelId="{3B0CADDE-3718-43E4-834F-A75241B90469}">
      <dgm:prSet/>
      <dgm:spPr/>
      <dgm:t>
        <a:bodyPr/>
        <a:lstStyle/>
        <a:p>
          <a:r>
            <a:rPr lang="en-US"/>
            <a:t>Explore</a:t>
          </a:r>
        </a:p>
      </dgm:t>
    </dgm:pt>
    <dgm:pt modelId="{530CC647-6C62-49E1-B204-2F21779039C8}" type="parTrans" cxnId="{BE8A5511-CB2A-4E2B-9C15-A84639AFEEB7}">
      <dgm:prSet/>
      <dgm:spPr/>
      <dgm:t>
        <a:bodyPr/>
        <a:lstStyle/>
        <a:p>
          <a:endParaRPr lang="en-US"/>
        </a:p>
      </dgm:t>
    </dgm:pt>
    <dgm:pt modelId="{1B603A29-C2B1-4885-93E3-BC5A51168E3A}" type="sibTrans" cxnId="{BE8A5511-CB2A-4E2B-9C15-A84639AFEEB7}">
      <dgm:prSet/>
      <dgm:spPr/>
      <dgm:t>
        <a:bodyPr/>
        <a:lstStyle/>
        <a:p>
          <a:endParaRPr lang="en-US"/>
        </a:p>
      </dgm:t>
    </dgm:pt>
    <dgm:pt modelId="{F59692DE-34D3-4616-B881-13FBD658BDED}">
      <dgm:prSet/>
      <dgm:spPr/>
      <dgm:t>
        <a:bodyPr/>
        <a:lstStyle/>
        <a:p>
          <a:r>
            <a:rPr lang="en-US"/>
            <a:t>Explore neural networks, support vector machines for non-linear relationships</a:t>
          </a:r>
        </a:p>
      </dgm:t>
    </dgm:pt>
    <dgm:pt modelId="{8A3111F8-9A4B-458D-8350-83E84827DB1B}" type="parTrans" cxnId="{9BBD98D6-CD3B-4FB3-987C-22DE316F0671}">
      <dgm:prSet/>
      <dgm:spPr/>
      <dgm:t>
        <a:bodyPr/>
        <a:lstStyle/>
        <a:p>
          <a:endParaRPr lang="en-US"/>
        </a:p>
      </dgm:t>
    </dgm:pt>
    <dgm:pt modelId="{1E4E65F4-5C32-4491-A8FB-802C23FAAB27}" type="sibTrans" cxnId="{9BBD98D6-CD3B-4FB3-987C-22DE316F0671}">
      <dgm:prSet/>
      <dgm:spPr/>
      <dgm:t>
        <a:bodyPr/>
        <a:lstStyle/>
        <a:p>
          <a:endParaRPr lang="en-US"/>
        </a:p>
      </dgm:t>
    </dgm:pt>
    <dgm:pt modelId="{CE4F154A-9FBD-4708-858D-80F9FB5C48EA}">
      <dgm:prSet/>
      <dgm:spPr/>
      <dgm:t>
        <a:bodyPr/>
        <a:lstStyle/>
        <a:p>
          <a:r>
            <a:rPr lang="en-US"/>
            <a:t>Customize</a:t>
          </a:r>
        </a:p>
      </dgm:t>
    </dgm:pt>
    <dgm:pt modelId="{625DF0DF-1080-4F83-A77A-E1A185AA3E4A}" type="parTrans" cxnId="{26A16229-173C-4682-B3DF-A7AF3E66A821}">
      <dgm:prSet/>
      <dgm:spPr/>
      <dgm:t>
        <a:bodyPr/>
        <a:lstStyle/>
        <a:p>
          <a:endParaRPr lang="en-US"/>
        </a:p>
      </dgm:t>
    </dgm:pt>
    <dgm:pt modelId="{6C3D5F7B-68C9-4BBD-842C-AD86316FC653}" type="sibTrans" cxnId="{26A16229-173C-4682-B3DF-A7AF3E66A821}">
      <dgm:prSet/>
      <dgm:spPr/>
      <dgm:t>
        <a:bodyPr/>
        <a:lstStyle/>
        <a:p>
          <a:endParaRPr lang="en-US"/>
        </a:p>
      </dgm:t>
    </dgm:pt>
    <dgm:pt modelId="{82B62A37-5773-4361-8664-EA0BB387CAEA}">
      <dgm:prSet/>
      <dgm:spPr/>
      <dgm:t>
        <a:bodyPr/>
        <a:lstStyle/>
        <a:p>
          <a:r>
            <a:rPr lang="en-US"/>
            <a:t>Customize framework with project KPIs and domain-specific constraints</a:t>
          </a:r>
        </a:p>
      </dgm:t>
    </dgm:pt>
    <dgm:pt modelId="{903ADA22-ABAB-4692-AEFF-1B6E1D43A2EC}" type="parTrans" cxnId="{22753AE5-F670-47EA-8F82-982EA36A6980}">
      <dgm:prSet/>
      <dgm:spPr/>
      <dgm:t>
        <a:bodyPr/>
        <a:lstStyle/>
        <a:p>
          <a:endParaRPr lang="en-US"/>
        </a:p>
      </dgm:t>
    </dgm:pt>
    <dgm:pt modelId="{2D5D8C26-183C-4790-8217-74BC5B1B5FAA}" type="sibTrans" cxnId="{22753AE5-F670-47EA-8F82-982EA36A6980}">
      <dgm:prSet/>
      <dgm:spPr/>
      <dgm:t>
        <a:bodyPr/>
        <a:lstStyle/>
        <a:p>
          <a:endParaRPr lang="en-US"/>
        </a:p>
      </dgm:t>
    </dgm:pt>
    <dgm:pt modelId="{B89EBAF0-120E-456F-B58F-AA9D925CC519}" type="pres">
      <dgm:prSet presAssocID="{44F39634-04DE-41C7-8EE9-FA6F32D48F64}" presName="Name0" presStyleCnt="0">
        <dgm:presLayoutVars>
          <dgm:dir/>
          <dgm:animLvl val="lvl"/>
          <dgm:resizeHandles val="exact"/>
        </dgm:presLayoutVars>
      </dgm:prSet>
      <dgm:spPr/>
    </dgm:pt>
    <dgm:pt modelId="{1247F747-3EC4-43F2-A007-991F9EDDDDF5}" type="pres">
      <dgm:prSet presAssocID="{0E215412-71F5-4DC6-893D-6B51AFAAF377}" presName="linNode" presStyleCnt="0"/>
      <dgm:spPr/>
    </dgm:pt>
    <dgm:pt modelId="{791F5A47-6B61-44FC-9772-8500D5AE8E28}" type="pres">
      <dgm:prSet presAssocID="{0E215412-71F5-4DC6-893D-6B51AFAAF377}" presName="parentText" presStyleLbl="alignNode1" presStyleIdx="0" presStyleCnt="3">
        <dgm:presLayoutVars>
          <dgm:chMax val="1"/>
          <dgm:bulletEnabled/>
        </dgm:presLayoutVars>
      </dgm:prSet>
      <dgm:spPr/>
    </dgm:pt>
    <dgm:pt modelId="{674402EA-24EE-4340-B87D-782F4C4C9B02}" type="pres">
      <dgm:prSet presAssocID="{0E215412-71F5-4DC6-893D-6B51AFAAF377}" presName="descendantText" presStyleLbl="alignAccFollowNode1" presStyleIdx="0" presStyleCnt="3">
        <dgm:presLayoutVars>
          <dgm:bulletEnabled/>
        </dgm:presLayoutVars>
      </dgm:prSet>
      <dgm:spPr/>
    </dgm:pt>
    <dgm:pt modelId="{DAB653EE-5A86-4C17-89FF-63A97E564E67}" type="pres">
      <dgm:prSet presAssocID="{09B677C9-8838-4629-BFA0-45E59EF8BE0C}" presName="sp" presStyleCnt="0"/>
      <dgm:spPr/>
    </dgm:pt>
    <dgm:pt modelId="{F6379630-A91C-4931-96DB-DCBD2FC740DD}" type="pres">
      <dgm:prSet presAssocID="{3B0CADDE-3718-43E4-834F-A75241B90469}" presName="linNode" presStyleCnt="0"/>
      <dgm:spPr/>
    </dgm:pt>
    <dgm:pt modelId="{F2A9DE85-14AD-4F3E-BB42-39C9EFF16B7A}" type="pres">
      <dgm:prSet presAssocID="{3B0CADDE-3718-43E4-834F-A75241B90469}" presName="parentText" presStyleLbl="alignNode1" presStyleIdx="1" presStyleCnt="3">
        <dgm:presLayoutVars>
          <dgm:chMax val="1"/>
          <dgm:bulletEnabled/>
        </dgm:presLayoutVars>
      </dgm:prSet>
      <dgm:spPr/>
    </dgm:pt>
    <dgm:pt modelId="{50D8B02C-4329-4CDF-8DE0-3AF196D96651}" type="pres">
      <dgm:prSet presAssocID="{3B0CADDE-3718-43E4-834F-A75241B90469}" presName="descendantText" presStyleLbl="alignAccFollowNode1" presStyleIdx="1" presStyleCnt="3">
        <dgm:presLayoutVars>
          <dgm:bulletEnabled/>
        </dgm:presLayoutVars>
      </dgm:prSet>
      <dgm:spPr/>
    </dgm:pt>
    <dgm:pt modelId="{BCD4D4EA-F0CD-406C-96EA-3183D5E5AEA4}" type="pres">
      <dgm:prSet presAssocID="{1B603A29-C2B1-4885-93E3-BC5A51168E3A}" presName="sp" presStyleCnt="0"/>
      <dgm:spPr/>
    </dgm:pt>
    <dgm:pt modelId="{53704577-FB36-4F14-8B33-AD8DD9BEAB91}" type="pres">
      <dgm:prSet presAssocID="{CE4F154A-9FBD-4708-858D-80F9FB5C48EA}" presName="linNode" presStyleCnt="0"/>
      <dgm:spPr/>
    </dgm:pt>
    <dgm:pt modelId="{37834B12-C7F5-428F-9A29-4FD53A062193}" type="pres">
      <dgm:prSet presAssocID="{CE4F154A-9FBD-4708-858D-80F9FB5C48EA}" presName="parentText" presStyleLbl="alignNode1" presStyleIdx="2" presStyleCnt="3">
        <dgm:presLayoutVars>
          <dgm:chMax val="1"/>
          <dgm:bulletEnabled/>
        </dgm:presLayoutVars>
      </dgm:prSet>
      <dgm:spPr/>
    </dgm:pt>
    <dgm:pt modelId="{6DD249D5-C8D4-4B68-9EED-D5211AAB723E}" type="pres">
      <dgm:prSet presAssocID="{CE4F154A-9FBD-4708-858D-80F9FB5C48EA}" presName="descendantText" presStyleLbl="alignAccFollowNode1" presStyleIdx="2" presStyleCnt="3">
        <dgm:presLayoutVars>
          <dgm:bulletEnabled/>
        </dgm:presLayoutVars>
      </dgm:prSet>
      <dgm:spPr/>
    </dgm:pt>
  </dgm:ptLst>
  <dgm:cxnLst>
    <dgm:cxn modelId="{053AD206-14FC-43F3-BC59-6D23A3B7ACAB}" type="presOf" srcId="{756DEFEF-8885-4035-A57B-19892FC77BC2}" destId="{674402EA-24EE-4340-B87D-782F4C4C9B02}" srcOrd="0" destOrd="0" presId="urn:microsoft.com/office/officeart/2016/7/layout/VerticalSolidActionList"/>
    <dgm:cxn modelId="{BE8A5511-CB2A-4E2B-9C15-A84639AFEEB7}" srcId="{44F39634-04DE-41C7-8EE9-FA6F32D48F64}" destId="{3B0CADDE-3718-43E4-834F-A75241B90469}" srcOrd="1" destOrd="0" parTransId="{530CC647-6C62-49E1-B204-2F21779039C8}" sibTransId="{1B603A29-C2B1-4885-93E3-BC5A51168E3A}"/>
    <dgm:cxn modelId="{4998AF13-CE1E-467F-8F10-E9048D2CA7DE}" srcId="{44F39634-04DE-41C7-8EE9-FA6F32D48F64}" destId="{0E215412-71F5-4DC6-893D-6B51AFAAF377}" srcOrd="0" destOrd="0" parTransId="{86A75215-AF76-447B-A2F7-E90B45BB455C}" sibTransId="{09B677C9-8838-4629-BFA0-45E59EF8BE0C}"/>
    <dgm:cxn modelId="{26A16229-173C-4682-B3DF-A7AF3E66A821}" srcId="{44F39634-04DE-41C7-8EE9-FA6F32D48F64}" destId="{CE4F154A-9FBD-4708-858D-80F9FB5C48EA}" srcOrd="2" destOrd="0" parTransId="{625DF0DF-1080-4F83-A77A-E1A185AA3E4A}" sibTransId="{6C3D5F7B-68C9-4BBD-842C-AD86316FC653}"/>
    <dgm:cxn modelId="{6F084B2F-0E61-46D8-9586-2202864EA5A0}" type="presOf" srcId="{CE4F154A-9FBD-4708-858D-80F9FB5C48EA}" destId="{37834B12-C7F5-428F-9A29-4FD53A062193}" srcOrd="0" destOrd="0" presId="urn:microsoft.com/office/officeart/2016/7/layout/VerticalSolidActionList"/>
    <dgm:cxn modelId="{4E48B042-22D4-4825-9969-36FC2DA958A9}" type="presOf" srcId="{0E215412-71F5-4DC6-893D-6B51AFAAF377}" destId="{791F5A47-6B61-44FC-9772-8500D5AE8E28}" srcOrd="0" destOrd="0" presId="urn:microsoft.com/office/officeart/2016/7/layout/VerticalSolidActionList"/>
    <dgm:cxn modelId="{6E20A751-19E9-46BC-98CC-9DB5EDE9FD51}" type="presOf" srcId="{82B62A37-5773-4361-8664-EA0BB387CAEA}" destId="{6DD249D5-C8D4-4B68-9EED-D5211AAB723E}" srcOrd="0" destOrd="0" presId="urn:microsoft.com/office/officeart/2016/7/layout/VerticalSolidActionList"/>
    <dgm:cxn modelId="{82591A83-CB84-4E1E-8EED-64540A55D8F0}" type="presOf" srcId="{3B0CADDE-3718-43E4-834F-A75241B90469}" destId="{F2A9DE85-14AD-4F3E-BB42-39C9EFF16B7A}" srcOrd="0" destOrd="0" presId="urn:microsoft.com/office/officeart/2016/7/layout/VerticalSolidActionList"/>
    <dgm:cxn modelId="{87BD23A2-97B4-4590-8F7E-30853FE4E12C}" type="presOf" srcId="{F59692DE-34D3-4616-B881-13FBD658BDED}" destId="{50D8B02C-4329-4CDF-8DE0-3AF196D96651}" srcOrd="0" destOrd="0" presId="urn:microsoft.com/office/officeart/2016/7/layout/VerticalSolidActionList"/>
    <dgm:cxn modelId="{8024EBB9-10D7-44A2-9C77-F590D184252C}" type="presOf" srcId="{44F39634-04DE-41C7-8EE9-FA6F32D48F64}" destId="{B89EBAF0-120E-456F-B58F-AA9D925CC519}" srcOrd="0" destOrd="0" presId="urn:microsoft.com/office/officeart/2016/7/layout/VerticalSolidActionList"/>
    <dgm:cxn modelId="{9BBD98D6-CD3B-4FB3-987C-22DE316F0671}" srcId="{3B0CADDE-3718-43E4-834F-A75241B90469}" destId="{F59692DE-34D3-4616-B881-13FBD658BDED}" srcOrd="0" destOrd="0" parTransId="{8A3111F8-9A4B-458D-8350-83E84827DB1B}" sibTransId="{1E4E65F4-5C32-4491-A8FB-802C23FAAB27}"/>
    <dgm:cxn modelId="{A7778BDB-3990-44FA-BE07-7D634C7FD5D4}" srcId="{0E215412-71F5-4DC6-893D-6B51AFAAF377}" destId="{756DEFEF-8885-4035-A57B-19892FC77BC2}" srcOrd="0" destOrd="0" parTransId="{7D36C78D-A99A-451F-A85B-43D68C9545BF}" sibTransId="{4B2D00F6-D2E5-4934-AF1D-3BCF98A45F6E}"/>
    <dgm:cxn modelId="{22753AE5-F670-47EA-8F82-982EA36A6980}" srcId="{CE4F154A-9FBD-4708-858D-80F9FB5C48EA}" destId="{82B62A37-5773-4361-8664-EA0BB387CAEA}" srcOrd="0" destOrd="0" parTransId="{903ADA22-ABAB-4692-AEFF-1B6E1D43A2EC}" sibTransId="{2D5D8C26-183C-4790-8217-74BC5B1B5FAA}"/>
    <dgm:cxn modelId="{C18EA80A-B12A-4C67-AC8F-435142B6395A}" type="presParOf" srcId="{B89EBAF0-120E-456F-B58F-AA9D925CC519}" destId="{1247F747-3EC4-43F2-A007-991F9EDDDDF5}" srcOrd="0" destOrd="0" presId="urn:microsoft.com/office/officeart/2016/7/layout/VerticalSolidActionList"/>
    <dgm:cxn modelId="{D2256C6C-F858-4B5A-9BB1-31E42DD1F2C5}" type="presParOf" srcId="{1247F747-3EC4-43F2-A007-991F9EDDDDF5}" destId="{791F5A47-6B61-44FC-9772-8500D5AE8E28}" srcOrd="0" destOrd="0" presId="urn:microsoft.com/office/officeart/2016/7/layout/VerticalSolidActionList"/>
    <dgm:cxn modelId="{D5D700D7-F578-460A-BE2C-746B40724E6E}" type="presParOf" srcId="{1247F747-3EC4-43F2-A007-991F9EDDDDF5}" destId="{674402EA-24EE-4340-B87D-782F4C4C9B02}" srcOrd="1" destOrd="0" presId="urn:microsoft.com/office/officeart/2016/7/layout/VerticalSolidActionList"/>
    <dgm:cxn modelId="{F5BE8E0D-F25A-44B3-97C3-DFDCA7BDF0A9}" type="presParOf" srcId="{B89EBAF0-120E-456F-B58F-AA9D925CC519}" destId="{DAB653EE-5A86-4C17-89FF-63A97E564E67}" srcOrd="1" destOrd="0" presId="urn:microsoft.com/office/officeart/2016/7/layout/VerticalSolidActionList"/>
    <dgm:cxn modelId="{F821A467-CA6A-4DCD-B6A7-F600F1566081}" type="presParOf" srcId="{B89EBAF0-120E-456F-B58F-AA9D925CC519}" destId="{F6379630-A91C-4931-96DB-DCBD2FC740DD}" srcOrd="2" destOrd="0" presId="urn:microsoft.com/office/officeart/2016/7/layout/VerticalSolidActionList"/>
    <dgm:cxn modelId="{0E780B66-D7CF-45E9-884C-873C6C02EE4A}" type="presParOf" srcId="{F6379630-A91C-4931-96DB-DCBD2FC740DD}" destId="{F2A9DE85-14AD-4F3E-BB42-39C9EFF16B7A}" srcOrd="0" destOrd="0" presId="urn:microsoft.com/office/officeart/2016/7/layout/VerticalSolidActionList"/>
    <dgm:cxn modelId="{79CD498C-DF2A-4890-8921-C69ECC03CD04}" type="presParOf" srcId="{F6379630-A91C-4931-96DB-DCBD2FC740DD}" destId="{50D8B02C-4329-4CDF-8DE0-3AF196D96651}" srcOrd="1" destOrd="0" presId="urn:microsoft.com/office/officeart/2016/7/layout/VerticalSolidActionList"/>
    <dgm:cxn modelId="{99F2740E-CE0B-4711-8DA4-AF61A0D084EA}" type="presParOf" srcId="{B89EBAF0-120E-456F-B58F-AA9D925CC519}" destId="{BCD4D4EA-F0CD-406C-96EA-3183D5E5AEA4}" srcOrd="3" destOrd="0" presId="urn:microsoft.com/office/officeart/2016/7/layout/VerticalSolidActionList"/>
    <dgm:cxn modelId="{510FE949-FE07-4EC8-8E48-DC658E0871D6}" type="presParOf" srcId="{B89EBAF0-120E-456F-B58F-AA9D925CC519}" destId="{53704577-FB36-4F14-8B33-AD8DD9BEAB91}" srcOrd="4" destOrd="0" presId="urn:microsoft.com/office/officeart/2016/7/layout/VerticalSolidActionList"/>
    <dgm:cxn modelId="{18348861-0504-42D6-B789-C1F9E298A66B}" type="presParOf" srcId="{53704577-FB36-4F14-8B33-AD8DD9BEAB91}" destId="{37834B12-C7F5-428F-9A29-4FD53A062193}" srcOrd="0" destOrd="0" presId="urn:microsoft.com/office/officeart/2016/7/layout/VerticalSolidActionList"/>
    <dgm:cxn modelId="{E8991416-4A9A-4CBA-83F9-AD0940F57EAD}" type="presParOf" srcId="{53704577-FB36-4F14-8B33-AD8DD9BEAB91}" destId="{6DD249D5-C8D4-4B68-9EED-D5211AAB723E}"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803B21-C7E6-4EE4-8F46-A71A9438D6D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8768450-CE5A-4F03-9977-C200D6FE16E6}">
      <dgm:prSet/>
      <dgm:spPr/>
      <dgm:t>
        <a:bodyPr/>
        <a:lstStyle/>
        <a:p>
          <a:r>
            <a:rPr lang="en-IN"/>
            <a:t>Containerization using Docker for smooth portability across environments</a:t>
          </a:r>
          <a:endParaRPr lang="en-US"/>
        </a:p>
      </dgm:t>
    </dgm:pt>
    <dgm:pt modelId="{F7802B93-C6BB-479E-A4A1-6CFC999C973C}" type="parTrans" cxnId="{B331C6C0-C026-444F-A3F4-57A9FE5D2FB0}">
      <dgm:prSet/>
      <dgm:spPr/>
      <dgm:t>
        <a:bodyPr/>
        <a:lstStyle/>
        <a:p>
          <a:endParaRPr lang="en-US"/>
        </a:p>
      </dgm:t>
    </dgm:pt>
    <dgm:pt modelId="{ACF1947B-0FE0-465E-B417-D1501893EE3F}" type="sibTrans" cxnId="{B331C6C0-C026-444F-A3F4-57A9FE5D2FB0}">
      <dgm:prSet/>
      <dgm:spPr/>
      <dgm:t>
        <a:bodyPr/>
        <a:lstStyle/>
        <a:p>
          <a:endParaRPr lang="en-US"/>
        </a:p>
      </dgm:t>
    </dgm:pt>
    <dgm:pt modelId="{0A42DB2F-47D3-4948-B603-4643316CEE5D}">
      <dgm:prSet/>
      <dgm:spPr/>
      <dgm:t>
        <a:bodyPr/>
        <a:lstStyle/>
        <a:p>
          <a:r>
            <a:rPr lang="en-IN"/>
            <a:t>Instrumentation with Prometheus for monitoring key performance metrics</a:t>
          </a:r>
          <a:endParaRPr lang="en-US"/>
        </a:p>
      </dgm:t>
    </dgm:pt>
    <dgm:pt modelId="{239238A2-5634-43C5-A922-25154A789C94}" type="parTrans" cxnId="{345C85EA-643C-45F5-B7A5-8BEBC4CF90BD}">
      <dgm:prSet/>
      <dgm:spPr/>
      <dgm:t>
        <a:bodyPr/>
        <a:lstStyle/>
        <a:p>
          <a:endParaRPr lang="en-US"/>
        </a:p>
      </dgm:t>
    </dgm:pt>
    <dgm:pt modelId="{21DB8D85-0D62-42AE-8B7E-5B3F6E480B1F}" type="sibTrans" cxnId="{345C85EA-643C-45F5-B7A5-8BEBC4CF90BD}">
      <dgm:prSet/>
      <dgm:spPr/>
      <dgm:t>
        <a:bodyPr/>
        <a:lstStyle/>
        <a:p>
          <a:endParaRPr lang="en-US"/>
        </a:p>
      </dgm:t>
    </dgm:pt>
    <dgm:pt modelId="{C978BB9E-3DF4-4F95-94EB-AAD3660EDDB1}">
      <dgm:prSet/>
      <dgm:spPr/>
      <dgm:t>
        <a:bodyPr/>
        <a:lstStyle/>
        <a:p>
          <a:r>
            <a:rPr lang="en-IN"/>
            <a:t>Jenkins pipeline for retraining models on new data</a:t>
          </a:r>
          <a:endParaRPr lang="en-US"/>
        </a:p>
      </dgm:t>
    </dgm:pt>
    <dgm:pt modelId="{210DCAA9-E49A-4936-83A0-051BD805DC9A}" type="parTrans" cxnId="{FA3B4C28-CF59-4BFA-8B74-D1C8CF01CD07}">
      <dgm:prSet/>
      <dgm:spPr/>
      <dgm:t>
        <a:bodyPr/>
        <a:lstStyle/>
        <a:p>
          <a:endParaRPr lang="en-US"/>
        </a:p>
      </dgm:t>
    </dgm:pt>
    <dgm:pt modelId="{B297C934-DF7A-4B64-966C-8F6BE628689D}" type="sibTrans" cxnId="{FA3B4C28-CF59-4BFA-8B74-D1C8CF01CD07}">
      <dgm:prSet/>
      <dgm:spPr/>
      <dgm:t>
        <a:bodyPr/>
        <a:lstStyle/>
        <a:p>
          <a:endParaRPr lang="en-US"/>
        </a:p>
      </dgm:t>
    </dgm:pt>
    <dgm:pt modelId="{9AE29C06-ECD2-4605-A5C6-5EA00CFD059B}" type="pres">
      <dgm:prSet presAssocID="{A3803B21-C7E6-4EE4-8F46-A71A9438D6DD}" presName="hierChild1" presStyleCnt="0">
        <dgm:presLayoutVars>
          <dgm:chPref val="1"/>
          <dgm:dir/>
          <dgm:animOne val="branch"/>
          <dgm:animLvl val="lvl"/>
          <dgm:resizeHandles/>
        </dgm:presLayoutVars>
      </dgm:prSet>
      <dgm:spPr/>
    </dgm:pt>
    <dgm:pt modelId="{9B5C33FC-D047-46A8-984C-2A75EC7B5D15}" type="pres">
      <dgm:prSet presAssocID="{68768450-CE5A-4F03-9977-C200D6FE16E6}" presName="hierRoot1" presStyleCnt="0"/>
      <dgm:spPr/>
    </dgm:pt>
    <dgm:pt modelId="{3A56B8D0-DD28-4B23-9E3E-9C71B71204F5}" type="pres">
      <dgm:prSet presAssocID="{68768450-CE5A-4F03-9977-C200D6FE16E6}" presName="composite" presStyleCnt="0"/>
      <dgm:spPr/>
    </dgm:pt>
    <dgm:pt modelId="{E1054A44-3C5A-4F6B-AB5D-A65501331592}" type="pres">
      <dgm:prSet presAssocID="{68768450-CE5A-4F03-9977-C200D6FE16E6}" presName="background" presStyleLbl="node0" presStyleIdx="0" presStyleCnt="3"/>
      <dgm:spPr/>
    </dgm:pt>
    <dgm:pt modelId="{D9DC49BB-22BF-4460-86D8-92285811CD6F}" type="pres">
      <dgm:prSet presAssocID="{68768450-CE5A-4F03-9977-C200D6FE16E6}" presName="text" presStyleLbl="fgAcc0" presStyleIdx="0" presStyleCnt="3">
        <dgm:presLayoutVars>
          <dgm:chPref val="3"/>
        </dgm:presLayoutVars>
      </dgm:prSet>
      <dgm:spPr/>
    </dgm:pt>
    <dgm:pt modelId="{6DA5ADE5-A44F-444D-A601-EE1E2201368F}" type="pres">
      <dgm:prSet presAssocID="{68768450-CE5A-4F03-9977-C200D6FE16E6}" presName="hierChild2" presStyleCnt="0"/>
      <dgm:spPr/>
    </dgm:pt>
    <dgm:pt modelId="{E8FA1704-AE11-4B0A-B55E-6382808E9B8F}" type="pres">
      <dgm:prSet presAssocID="{0A42DB2F-47D3-4948-B603-4643316CEE5D}" presName="hierRoot1" presStyleCnt="0"/>
      <dgm:spPr/>
    </dgm:pt>
    <dgm:pt modelId="{123A9771-C161-44AA-B818-F9CF1C61C9EA}" type="pres">
      <dgm:prSet presAssocID="{0A42DB2F-47D3-4948-B603-4643316CEE5D}" presName="composite" presStyleCnt="0"/>
      <dgm:spPr/>
    </dgm:pt>
    <dgm:pt modelId="{4554957F-4BF1-48FB-B1A9-1A2868165E3E}" type="pres">
      <dgm:prSet presAssocID="{0A42DB2F-47D3-4948-B603-4643316CEE5D}" presName="background" presStyleLbl="node0" presStyleIdx="1" presStyleCnt="3"/>
      <dgm:spPr/>
    </dgm:pt>
    <dgm:pt modelId="{5E450458-B795-44F6-A0F0-F620F31B54D2}" type="pres">
      <dgm:prSet presAssocID="{0A42DB2F-47D3-4948-B603-4643316CEE5D}" presName="text" presStyleLbl="fgAcc0" presStyleIdx="1" presStyleCnt="3">
        <dgm:presLayoutVars>
          <dgm:chPref val="3"/>
        </dgm:presLayoutVars>
      </dgm:prSet>
      <dgm:spPr/>
    </dgm:pt>
    <dgm:pt modelId="{83BDB691-E42C-47FD-A918-9B458B294DA9}" type="pres">
      <dgm:prSet presAssocID="{0A42DB2F-47D3-4948-B603-4643316CEE5D}" presName="hierChild2" presStyleCnt="0"/>
      <dgm:spPr/>
    </dgm:pt>
    <dgm:pt modelId="{120AD569-518F-4BE6-A624-797FC8F89B0B}" type="pres">
      <dgm:prSet presAssocID="{C978BB9E-3DF4-4F95-94EB-AAD3660EDDB1}" presName="hierRoot1" presStyleCnt="0"/>
      <dgm:spPr/>
    </dgm:pt>
    <dgm:pt modelId="{F05FF847-132A-409F-B7D3-0C8930D53127}" type="pres">
      <dgm:prSet presAssocID="{C978BB9E-3DF4-4F95-94EB-AAD3660EDDB1}" presName="composite" presStyleCnt="0"/>
      <dgm:spPr/>
    </dgm:pt>
    <dgm:pt modelId="{E96E29DC-F0D3-4A3A-A9C0-CFE83C65EEFE}" type="pres">
      <dgm:prSet presAssocID="{C978BB9E-3DF4-4F95-94EB-AAD3660EDDB1}" presName="background" presStyleLbl="node0" presStyleIdx="2" presStyleCnt="3"/>
      <dgm:spPr/>
    </dgm:pt>
    <dgm:pt modelId="{62EDD026-B21E-4543-8F14-FE67A50B3099}" type="pres">
      <dgm:prSet presAssocID="{C978BB9E-3DF4-4F95-94EB-AAD3660EDDB1}" presName="text" presStyleLbl="fgAcc0" presStyleIdx="2" presStyleCnt="3">
        <dgm:presLayoutVars>
          <dgm:chPref val="3"/>
        </dgm:presLayoutVars>
      </dgm:prSet>
      <dgm:spPr/>
    </dgm:pt>
    <dgm:pt modelId="{090CB5C8-5063-4EB8-81A1-C972B053441C}" type="pres">
      <dgm:prSet presAssocID="{C978BB9E-3DF4-4F95-94EB-AAD3660EDDB1}" presName="hierChild2" presStyleCnt="0"/>
      <dgm:spPr/>
    </dgm:pt>
  </dgm:ptLst>
  <dgm:cxnLst>
    <dgm:cxn modelId="{FA3B4C28-CF59-4BFA-8B74-D1C8CF01CD07}" srcId="{A3803B21-C7E6-4EE4-8F46-A71A9438D6DD}" destId="{C978BB9E-3DF4-4F95-94EB-AAD3660EDDB1}" srcOrd="2" destOrd="0" parTransId="{210DCAA9-E49A-4936-83A0-051BD805DC9A}" sibTransId="{B297C934-DF7A-4B64-966C-8F6BE628689D}"/>
    <dgm:cxn modelId="{A51E8854-245B-450F-B16D-CBC00C9249E6}" type="presOf" srcId="{0A42DB2F-47D3-4948-B603-4643316CEE5D}" destId="{5E450458-B795-44F6-A0F0-F620F31B54D2}" srcOrd="0" destOrd="0" presId="urn:microsoft.com/office/officeart/2005/8/layout/hierarchy1"/>
    <dgm:cxn modelId="{E05DCD56-EEEC-4693-81EE-B2BEB9D05A17}" type="presOf" srcId="{A3803B21-C7E6-4EE4-8F46-A71A9438D6DD}" destId="{9AE29C06-ECD2-4605-A5C6-5EA00CFD059B}" srcOrd="0" destOrd="0" presId="urn:microsoft.com/office/officeart/2005/8/layout/hierarchy1"/>
    <dgm:cxn modelId="{D97A7A9A-1F1A-4EB5-B865-B280AE15778C}" type="presOf" srcId="{C978BB9E-3DF4-4F95-94EB-AAD3660EDDB1}" destId="{62EDD026-B21E-4543-8F14-FE67A50B3099}" srcOrd="0" destOrd="0" presId="urn:microsoft.com/office/officeart/2005/8/layout/hierarchy1"/>
    <dgm:cxn modelId="{5F44DEA4-02FA-45B6-8A4A-B693C072C598}" type="presOf" srcId="{68768450-CE5A-4F03-9977-C200D6FE16E6}" destId="{D9DC49BB-22BF-4460-86D8-92285811CD6F}" srcOrd="0" destOrd="0" presId="urn:microsoft.com/office/officeart/2005/8/layout/hierarchy1"/>
    <dgm:cxn modelId="{B331C6C0-C026-444F-A3F4-57A9FE5D2FB0}" srcId="{A3803B21-C7E6-4EE4-8F46-A71A9438D6DD}" destId="{68768450-CE5A-4F03-9977-C200D6FE16E6}" srcOrd="0" destOrd="0" parTransId="{F7802B93-C6BB-479E-A4A1-6CFC999C973C}" sibTransId="{ACF1947B-0FE0-465E-B417-D1501893EE3F}"/>
    <dgm:cxn modelId="{345C85EA-643C-45F5-B7A5-8BEBC4CF90BD}" srcId="{A3803B21-C7E6-4EE4-8F46-A71A9438D6DD}" destId="{0A42DB2F-47D3-4948-B603-4643316CEE5D}" srcOrd="1" destOrd="0" parTransId="{239238A2-5634-43C5-A922-25154A789C94}" sibTransId="{21DB8D85-0D62-42AE-8B7E-5B3F6E480B1F}"/>
    <dgm:cxn modelId="{9BB9EA6F-F4F1-4A2F-8C63-15C3A666A5E7}" type="presParOf" srcId="{9AE29C06-ECD2-4605-A5C6-5EA00CFD059B}" destId="{9B5C33FC-D047-46A8-984C-2A75EC7B5D15}" srcOrd="0" destOrd="0" presId="urn:microsoft.com/office/officeart/2005/8/layout/hierarchy1"/>
    <dgm:cxn modelId="{44361F7A-5147-44B3-BD7A-E264378E997A}" type="presParOf" srcId="{9B5C33FC-D047-46A8-984C-2A75EC7B5D15}" destId="{3A56B8D0-DD28-4B23-9E3E-9C71B71204F5}" srcOrd="0" destOrd="0" presId="urn:microsoft.com/office/officeart/2005/8/layout/hierarchy1"/>
    <dgm:cxn modelId="{FABB6ED1-DDB9-4D44-B210-A83E6DC39022}" type="presParOf" srcId="{3A56B8D0-DD28-4B23-9E3E-9C71B71204F5}" destId="{E1054A44-3C5A-4F6B-AB5D-A65501331592}" srcOrd="0" destOrd="0" presId="urn:microsoft.com/office/officeart/2005/8/layout/hierarchy1"/>
    <dgm:cxn modelId="{D6CA1120-A2FF-4D6A-BD50-082BB44B207C}" type="presParOf" srcId="{3A56B8D0-DD28-4B23-9E3E-9C71B71204F5}" destId="{D9DC49BB-22BF-4460-86D8-92285811CD6F}" srcOrd="1" destOrd="0" presId="urn:microsoft.com/office/officeart/2005/8/layout/hierarchy1"/>
    <dgm:cxn modelId="{273E821C-38A3-4899-830D-2847D21F19B3}" type="presParOf" srcId="{9B5C33FC-D047-46A8-984C-2A75EC7B5D15}" destId="{6DA5ADE5-A44F-444D-A601-EE1E2201368F}" srcOrd="1" destOrd="0" presId="urn:microsoft.com/office/officeart/2005/8/layout/hierarchy1"/>
    <dgm:cxn modelId="{B61C61C8-C894-4A66-8A92-D8031AFD29BB}" type="presParOf" srcId="{9AE29C06-ECD2-4605-A5C6-5EA00CFD059B}" destId="{E8FA1704-AE11-4B0A-B55E-6382808E9B8F}" srcOrd="1" destOrd="0" presId="urn:microsoft.com/office/officeart/2005/8/layout/hierarchy1"/>
    <dgm:cxn modelId="{0A0498AC-9A84-4E70-B105-6019D8553E17}" type="presParOf" srcId="{E8FA1704-AE11-4B0A-B55E-6382808E9B8F}" destId="{123A9771-C161-44AA-B818-F9CF1C61C9EA}" srcOrd="0" destOrd="0" presId="urn:microsoft.com/office/officeart/2005/8/layout/hierarchy1"/>
    <dgm:cxn modelId="{A10FDA6A-002D-4282-A0F4-70605DF07904}" type="presParOf" srcId="{123A9771-C161-44AA-B818-F9CF1C61C9EA}" destId="{4554957F-4BF1-48FB-B1A9-1A2868165E3E}" srcOrd="0" destOrd="0" presId="urn:microsoft.com/office/officeart/2005/8/layout/hierarchy1"/>
    <dgm:cxn modelId="{E7458B13-EF7A-4612-B2F9-B82D6BB844FD}" type="presParOf" srcId="{123A9771-C161-44AA-B818-F9CF1C61C9EA}" destId="{5E450458-B795-44F6-A0F0-F620F31B54D2}" srcOrd="1" destOrd="0" presId="urn:microsoft.com/office/officeart/2005/8/layout/hierarchy1"/>
    <dgm:cxn modelId="{86BA3284-69D3-4BC3-B840-3DA27A8F6F3B}" type="presParOf" srcId="{E8FA1704-AE11-4B0A-B55E-6382808E9B8F}" destId="{83BDB691-E42C-47FD-A918-9B458B294DA9}" srcOrd="1" destOrd="0" presId="urn:microsoft.com/office/officeart/2005/8/layout/hierarchy1"/>
    <dgm:cxn modelId="{EAFD74C0-31AD-42CD-8986-83D8DA368806}" type="presParOf" srcId="{9AE29C06-ECD2-4605-A5C6-5EA00CFD059B}" destId="{120AD569-518F-4BE6-A624-797FC8F89B0B}" srcOrd="2" destOrd="0" presId="urn:microsoft.com/office/officeart/2005/8/layout/hierarchy1"/>
    <dgm:cxn modelId="{3A0E0FFC-5B2B-4200-A3C0-FF7E67226F90}" type="presParOf" srcId="{120AD569-518F-4BE6-A624-797FC8F89B0B}" destId="{F05FF847-132A-409F-B7D3-0C8930D53127}" srcOrd="0" destOrd="0" presId="urn:microsoft.com/office/officeart/2005/8/layout/hierarchy1"/>
    <dgm:cxn modelId="{E974B9DE-5EA3-4BD3-A20F-310FBA5CFA7E}" type="presParOf" srcId="{F05FF847-132A-409F-B7D3-0C8930D53127}" destId="{E96E29DC-F0D3-4A3A-A9C0-CFE83C65EEFE}" srcOrd="0" destOrd="0" presId="urn:microsoft.com/office/officeart/2005/8/layout/hierarchy1"/>
    <dgm:cxn modelId="{6A15B864-C9C8-4A91-A5B8-869145F41F0F}" type="presParOf" srcId="{F05FF847-132A-409F-B7D3-0C8930D53127}" destId="{62EDD026-B21E-4543-8F14-FE67A50B3099}" srcOrd="1" destOrd="0" presId="urn:microsoft.com/office/officeart/2005/8/layout/hierarchy1"/>
    <dgm:cxn modelId="{FDFB40AC-2202-4F6F-AF92-C626468F97F0}" type="presParOf" srcId="{120AD569-518F-4BE6-A624-797FC8F89B0B}" destId="{090CB5C8-5063-4EB8-81A1-C972B053441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402EA-24EE-4340-B87D-782F4C4C9B02}">
      <dsp:nvSpPr>
        <dsp:cNvPr id="0" name=""/>
        <dsp:cNvSpPr/>
      </dsp:nvSpPr>
      <dsp:spPr>
        <a:xfrm>
          <a:off x="1298574" y="1595"/>
          <a:ext cx="5194300" cy="1635323"/>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0784" tIns="415372" rIns="100784" bIns="415372" numCol="1" spcCol="1270" anchor="ctr" anchorCtr="0">
          <a:noAutofit/>
        </a:bodyPr>
        <a:lstStyle/>
        <a:p>
          <a:pPr marL="0" lvl="0" indent="0" algn="l" defTabSz="711200">
            <a:lnSpc>
              <a:spcPct val="90000"/>
            </a:lnSpc>
            <a:spcBef>
              <a:spcPct val="0"/>
            </a:spcBef>
            <a:spcAft>
              <a:spcPct val="35000"/>
            </a:spcAft>
            <a:buNone/>
          </a:pPr>
          <a:r>
            <a:rPr lang="en-US" sz="1600" kern="1200"/>
            <a:t>Tune hyperparameters like learning rate, tree depth for precision improvements</a:t>
          </a:r>
        </a:p>
      </dsp:txBody>
      <dsp:txXfrm>
        <a:off x="1298574" y="1595"/>
        <a:ext cx="5194300" cy="1635323"/>
      </dsp:txXfrm>
    </dsp:sp>
    <dsp:sp modelId="{791F5A47-6B61-44FC-9772-8500D5AE8E28}">
      <dsp:nvSpPr>
        <dsp:cNvPr id="0" name=""/>
        <dsp:cNvSpPr/>
      </dsp:nvSpPr>
      <dsp:spPr>
        <a:xfrm>
          <a:off x="0" y="1595"/>
          <a:ext cx="1298575" cy="1635323"/>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716" tIns="161534" rIns="68716" bIns="161534" numCol="1" spcCol="1270" anchor="ctr" anchorCtr="0">
          <a:noAutofit/>
        </a:bodyPr>
        <a:lstStyle/>
        <a:p>
          <a:pPr marL="0" lvl="0" indent="0" algn="ctr" defTabSz="889000">
            <a:lnSpc>
              <a:spcPct val="90000"/>
            </a:lnSpc>
            <a:spcBef>
              <a:spcPct val="0"/>
            </a:spcBef>
            <a:spcAft>
              <a:spcPct val="35000"/>
            </a:spcAft>
            <a:buNone/>
          </a:pPr>
          <a:r>
            <a:rPr lang="en-US" sz="2000" kern="1200"/>
            <a:t>Tune</a:t>
          </a:r>
        </a:p>
      </dsp:txBody>
      <dsp:txXfrm>
        <a:off x="0" y="1595"/>
        <a:ext cx="1298575" cy="1635323"/>
      </dsp:txXfrm>
    </dsp:sp>
    <dsp:sp modelId="{50D8B02C-4329-4CDF-8DE0-3AF196D96651}">
      <dsp:nvSpPr>
        <dsp:cNvPr id="0" name=""/>
        <dsp:cNvSpPr/>
      </dsp:nvSpPr>
      <dsp:spPr>
        <a:xfrm>
          <a:off x="1298575" y="1735038"/>
          <a:ext cx="5194300" cy="1635323"/>
        </a:xfrm>
        <a:prstGeom prst="rect">
          <a:avLst/>
        </a:prstGeom>
        <a:solidFill>
          <a:schemeClr val="accent2">
            <a:tint val="40000"/>
            <a:alpha val="90000"/>
            <a:hueOff val="862367"/>
            <a:satOff val="-15033"/>
            <a:lumOff val="-194"/>
            <a:alphaOff val="0"/>
          </a:schemeClr>
        </a:solidFill>
        <a:ln w="15875" cap="rnd" cmpd="sng" algn="ctr">
          <a:solidFill>
            <a:schemeClr val="accent2">
              <a:tint val="40000"/>
              <a:alpha val="90000"/>
              <a:hueOff val="862367"/>
              <a:satOff val="-15033"/>
              <a:lumOff val="-1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0784" tIns="415372" rIns="100784" bIns="415372" numCol="1" spcCol="1270" anchor="ctr" anchorCtr="0">
          <a:noAutofit/>
        </a:bodyPr>
        <a:lstStyle/>
        <a:p>
          <a:pPr marL="0" lvl="0" indent="0" algn="l" defTabSz="711200">
            <a:lnSpc>
              <a:spcPct val="90000"/>
            </a:lnSpc>
            <a:spcBef>
              <a:spcPct val="0"/>
            </a:spcBef>
            <a:spcAft>
              <a:spcPct val="35000"/>
            </a:spcAft>
            <a:buNone/>
          </a:pPr>
          <a:r>
            <a:rPr lang="en-US" sz="1600" kern="1200"/>
            <a:t>Explore neural networks, support vector machines for non-linear relationships</a:t>
          </a:r>
        </a:p>
      </dsp:txBody>
      <dsp:txXfrm>
        <a:off x="1298575" y="1735038"/>
        <a:ext cx="5194300" cy="1635323"/>
      </dsp:txXfrm>
    </dsp:sp>
    <dsp:sp modelId="{F2A9DE85-14AD-4F3E-BB42-39C9EFF16B7A}">
      <dsp:nvSpPr>
        <dsp:cNvPr id="0" name=""/>
        <dsp:cNvSpPr/>
      </dsp:nvSpPr>
      <dsp:spPr>
        <a:xfrm>
          <a:off x="0" y="1735038"/>
          <a:ext cx="1298575" cy="1635323"/>
        </a:xfrm>
        <a:prstGeom prst="rect">
          <a:avLst/>
        </a:prstGeom>
        <a:solidFill>
          <a:schemeClr val="accent2">
            <a:hueOff val="744865"/>
            <a:satOff val="-23911"/>
            <a:lumOff val="4313"/>
            <a:alphaOff val="0"/>
          </a:schemeClr>
        </a:solidFill>
        <a:ln w="15875" cap="rnd" cmpd="sng" algn="ctr">
          <a:solidFill>
            <a:schemeClr val="accent2">
              <a:hueOff val="744865"/>
              <a:satOff val="-23911"/>
              <a:lumOff val="431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716" tIns="161534" rIns="68716" bIns="161534" numCol="1" spcCol="1270" anchor="ctr" anchorCtr="0">
          <a:noAutofit/>
        </a:bodyPr>
        <a:lstStyle/>
        <a:p>
          <a:pPr marL="0" lvl="0" indent="0" algn="ctr" defTabSz="889000">
            <a:lnSpc>
              <a:spcPct val="90000"/>
            </a:lnSpc>
            <a:spcBef>
              <a:spcPct val="0"/>
            </a:spcBef>
            <a:spcAft>
              <a:spcPct val="35000"/>
            </a:spcAft>
            <a:buNone/>
          </a:pPr>
          <a:r>
            <a:rPr lang="en-US" sz="2000" kern="1200"/>
            <a:t>Explore</a:t>
          </a:r>
        </a:p>
      </dsp:txBody>
      <dsp:txXfrm>
        <a:off x="0" y="1735038"/>
        <a:ext cx="1298575" cy="1635323"/>
      </dsp:txXfrm>
    </dsp:sp>
    <dsp:sp modelId="{6DD249D5-C8D4-4B68-9EED-D5211AAB723E}">
      <dsp:nvSpPr>
        <dsp:cNvPr id="0" name=""/>
        <dsp:cNvSpPr/>
      </dsp:nvSpPr>
      <dsp:spPr>
        <a:xfrm>
          <a:off x="1298575" y="3468481"/>
          <a:ext cx="5194300" cy="1635323"/>
        </a:xfrm>
        <a:prstGeom prst="rect">
          <a:avLst/>
        </a:prstGeom>
        <a:solidFill>
          <a:schemeClr val="accent2">
            <a:tint val="40000"/>
            <a:alpha val="90000"/>
            <a:hueOff val="1724733"/>
            <a:satOff val="-30066"/>
            <a:lumOff val="-389"/>
            <a:alphaOff val="0"/>
          </a:schemeClr>
        </a:solidFill>
        <a:ln w="15875" cap="rnd" cmpd="sng" algn="ctr">
          <a:solidFill>
            <a:schemeClr val="accent2">
              <a:tint val="40000"/>
              <a:alpha val="90000"/>
              <a:hueOff val="1724733"/>
              <a:satOff val="-30066"/>
              <a:lumOff val="-3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0784" tIns="415372" rIns="100784" bIns="415372" numCol="1" spcCol="1270" anchor="ctr" anchorCtr="0">
          <a:noAutofit/>
        </a:bodyPr>
        <a:lstStyle/>
        <a:p>
          <a:pPr marL="0" lvl="0" indent="0" algn="l" defTabSz="711200">
            <a:lnSpc>
              <a:spcPct val="90000"/>
            </a:lnSpc>
            <a:spcBef>
              <a:spcPct val="0"/>
            </a:spcBef>
            <a:spcAft>
              <a:spcPct val="35000"/>
            </a:spcAft>
            <a:buNone/>
          </a:pPr>
          <a:r>
            <a:rPr lang="en-US" sz="1600" kern="1200"/>
            <a:t>Customize framework with project KPIs and domain-specific constraints</a:t>
          </a:r>
        </a:p>
      </dsp:txBody>
      <dsp:txXfrm>
        <a:off x="1298575" y="3468481"/>
        <a:ext cx="5194300" cy="1635323"/>
      </dsp:txXfrm>
    </dsp:sp>
    <dsp:sp modelId="{37834B12-C7F5-428F-9A29-4FD53A062193}">
      <dsp:nvSpPr>
        <dsp:cNvPr id="0" name=""/>
        <dsp:cNvSpPr/>
      </dsp:nvSpPr>
      <dsp:spPr>
        <a:xfrm>
          <a:off x="0" y="3468481"/>
          <a:ext cx="1298575" cy="1635323"/>
        </a:xfrm>
        <a:prstGeom prst="rect">
          <a:avLst/>
        </a:prstGeom>
        <a:solidFill>
          <a:schemeClr val="accent2">
            <a:hueOff val="1489731"/>
            <a:satOff val="-47823"/>
            <a:lumOff val="8626"/>
            <a:alphaOff val="0"/>
          </a:schemeClr>
        </a:solidFill>
        <a:ln w="15875" cap="rnd" cmpd="sng" algn="ctr">
          <a:solidFill>
            <a:schemeClr val="accent2">
              <a:hueOff val="1489731"/>
              <a:satOff val="-47823"/>
              <a:lumOff val="86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716" tIns="161534" rIns="68716" bIns="161534" numCol="1" spcCol="1270" anchor="ctr" anchorCtr="0">
          <a:noAutofit/>
        </a:bodyPr>
        <a:lstStyle/>
        <a:p>
          <a:pPr marL="0" lvl="0" indent="0" algn="ctr" defTabSz="889000">
            <a:lnSpc>
              <a:spcPct val="90000"/>
            </a:lnSpc>
            <a:spcBef>
              <a:spcPct val="0"/>
            </a:spcBef>
            <a:spcAft>
              <a:spcPct val="35000"/>
            </a:spcAft>
            <a:buNone/>
          </a:pPr>
          <a:r>
            <a:rPr lang="en-US" sz="2000" kern="1200"/>
            <a:t>Customize</a:t>
          </a:r>
        </a:p>
      </dsp:txBody>
      <dsp:txXfrm>
        <a:off x="0" y="3468481"/>
        <a:ext cx="1298575" cy="16353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54A44-3C5A-4F6B-AB5D-A65501331592}">
      <dsp:nvSpPr>
        <dsp:cNvPr id="0" name=""/>
        <dsp:cNvSpPr/>
      </dsp:nvSpPr>
      <dsp:spPr>
        <a:xfrm>
          <a:off x="0" y="533747"/>
          <a:ext cx="2740027" cy="17399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DC49BB-22BF-4460-86D8-92285811CD6F}">
      <dsp:nvSpPr>
        <dsp:cNvPr id="0" name=""/>
        <dsp:cNvSpPr/>
      </dsp:nvSpPr>
      <dsp:spPr>
        <a:xfrm>
          <a:off x="304447" y="822972"/>
          <a:ext cx="2740027" cy="17399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Containerization using Docker for smooth portability across environments</a:t>
          </a:r>
          <a:endParaRPr lang="en-US" sz="2200" kern="1200"/>
        </a:p>
      </dsp:txBody>
      <dsp:txXfrm>
        <a:off x="355407" y="873932"/>
        <a:ext cx="2638107" cy="1637997"/>
      </dsp:txXfrm>
    </dsp:sp>
    <dsp:sp modelId="{4554957F-4BF1-48FB-B1A9-1A2868165E3E}">
      <dsp:nvSpPr>
        <dsp:cNvPr id="0" name=""/>
        <dsp:cNvSpPr/>
      </dsp:nvSpPr>
      <dsp:spPr>
        <a:xfrm>
          <a:off x="3348922" y="533747"/>
          <a:ext cx="2740027" cy="17399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450458-B795-44F6-A0F0-F620F31B54D2}">
      <dsp:nvSpPr>
        <dsp:cNvPr id="0" name=""/>
        <dsp:cNvSpPr/>
      </dsp:nvSpPr>
      <dsp:spPr>
        <a:xfrm>
          <a:off x="3653369" y="822972"/>
          <a:ext cx="2740027" cy="17399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Instrumentation with Prometheus for monitoring key performance metrics</a:t>
          </a:r>
          <a:endParaRPr lang="en-US" sz="2200" kern="1200"/>
        </a:p>
      </dsp:txBody>
      <dsp:txXfrm>
        <a:off x="3704329" y="873932"/>
        <a:ext cx="2638107" cy="1637997"/>
      </dsp:txXfrm>
    </dsp:sp>
    <dsp:sp modelId="{E96E29DC-F0D3-4A3A-A9C0-CFE83C65EEFE}">
      <dsp:nvSpPr>
        <dsp:cNvPr id="0" name=""/>
        <dsp:cNvSpPr/>
      </dsp:nvSpPr>
      <dsp:spPr>
        <a:xfrm>
          <a:off x="6697844" y="533747"/>
          <a:ext cx="2740027" cy="17399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EDD026-B21E-4543-8F14-FE67A50B3099}">
      <dsp:nvSpPr>
        <dsp:cNvPr id="0" name=""/>
        <dsp:cNvSpPr/>
      </dsp:nvSpPr>
      <dsp:spPr>
        <a:xfrm>
          <a:off x="7002291" y="822972"/>
          <a:ext cx="2740027" cy="17399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Jenkins pipeline for retraining models on new data</a:t>
          </a:r>
          <a:endParaRPr lang="en-US" sz="2200" kern="1200"/>
        </a:p>
      </dsp:txBody>
      <dsp:txXfrm>
        <a:off x="7053251" y="873932"/>
        <a:ext cx="2638107" cy="1637997"/>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E92508-B5A3-49FA-9819-5E8996FE637D}" type="datetimeFigureOut">
              <a:rPr lang="en-IN" smtClean="0"/>
              <a:t>25-12-2023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50178-9BAF-4431-A0A2-D6A265ABB7F2}" type="slidenum">
              <a:rPr lang="en-IN" smtClean="0"/>
              <a:t>‹#›</a:t>
            </a:fld>
            <a:endParaRPr lang="en-IN"/>
          </a:p>
        </p:txBody>
      </p:sp>
    </p:spTree>
    <p:extLst>
      <p:ext uri="{BB962C8B-B14F-4D97-AF65-F5344CB8AC3E}">
        <p14:creationId xmlns:p14="http://schemas.microsoft.com/office/powerpoint/2010/main" val="3081984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This introduction highlights why public transit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aligns to smart city priorities around mobility, environment, and resident happiness. Data-driven optimization in this area can directly inform better scheduling, routes, and operations based on predicted travel times. Advanced techniques like machine learning are enabling more accurate and granular insights at scale.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AF950178-9BAF-4431-A0A2-D6A265ABB7F2}" type="slidenum">
              <a:rPr lang="en-IN" smtClean="0"/>
              <a:t>2</a:t>
            </a:fld>
            <a:endParaRPr lang="en-IN"/>
          </a:p>
        </p:txBody>
      </p:sp>
    </p:spTree>
    <p:extLst>
      <p:ext uri="{BB962C8B-B14F-4D97-AF65-F5344CB8AC3E}">
        <p14:creationId xmlns:p14="http://schemas.microsoft.com/office/powerpoint/2010/main" val="3819812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This covers key aspects of preparing raw data for effective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including cleaning, transforming, splitting, scaling, imputing, feature engineering and handling class imbalance. Maintaining documentation is also vital.</a:t>
            </a:r>
          </a:p>
        </p:txBody>
      </p:sp>
      <p:sp>
        <p:nvSpPr>
          <p:cNvPr id="4" name="Slide Number Placeholder 3"/>
          <p:cNvSpPr>
            <a:spLocks noGrp="1"/>
          </p:cNvSpPr>
          <p:nvPr>
            <p:ph type="sldNum" sz="quarter" idx="5"/>
          </p:nvPr>
        </p:nvSpPr>
        <p:spPr/>
        <p:txBody>
          <a:bodyPr/>
          <a:lstStyle/>
          <a:p>
            <a:fld id="{AF950178-9BAF-4431-A0A2-D6A265ABB7F2}" type="slidenum">
              <a:rPr lang="en-IN" smtClean="0"/>
              <a:t>4</a:t>
            </a:fld>
            <a:endParaRPr lang="en-IN"/>
          </a:p>
        </p:txBody>
      </p:sp>
    </p:spTree>
    <p:extLst>
      <p:ext uri="{BB962C8B-B14F-4D97-AF65-F5344CB8AC3E}">
        <p14:creationId xmlns:p14="http://schemas.microsoft.com/office/powerpoint/2010/main" val="962159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Recommendations for tuning and additional advanced model types to explore.</a:t>
            </a:r>
            <a:endParaRPr lang="en-IN" dirty="0"/>
          </a:p>
        </p:txBody>
      </p:sp>
      <p:sp>
        <p:nvSpPr>
          <p:cNvPr id="4" name="Slide Number Placeholder 3"/>
          <p:cNvSpPr>
            <a:spLocks noGrp="1"/>
          </p:cNvSpPr>
          <p:nvPr>
            <p:ph type="sldNum" sz="quarter" idx="5"/>
          </p:nvPr>
        </p:nvSpPr>
        <p:spPr/>
        <p:txBody>
          <a:bodyPr/>
          <a:lstStyle/>
          <a:p>
            <a:fld id="{AF950178-9BAF-4431-A0A2-D6A265ABB7F2}" type="slidenum">
              <a:rPr lang="en-IN" smtClean="0"/>
              <a:t>10</a:t>
            </a:fld>
            <a:endParaRPr lang="en-IN"/>
          </a:p>
        </p:txBody>
      </p:sp>
    </p:spTree>
    <p:extLst>
      <p:ext uri="{BB962C8B-B14F-4D97-AF65-F5344CB8AC3E}">
        <p14:creationId xmlns:p14="http://schemas.microsoft.com/office/powerpoint/2010/main" val="398962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Technical deployment considerations - Docker, Prometheus, Jenkins.</a:t>
            </a:r>
            <a:endParaRPr lang="en-IN" dirty="0"/>
          </a:p>
        </p:txBody>
      </p:sp>
      <p:sp>
        <p:nvSpPr>
          <p:cNvPr id="4" name="Slide Number Placeholder 3"/>
          <p:cNvSpPr>
            <a:spLocks noGrp="1"/>
          </p:cNvSpPr>
          <p:nvPr>
            <p:ph type="sldNum" sz="quarter" idx="5"/>
          </p:nvPr>
        </p:nvSpPr>
        <p:spPr/>
        <p:txBody>
          <a:bodyPr/>
          <a:lstStyle/>
          <a:p>
            <a:fld id="{AF950178-9BAF-4431-A0A2-D6A265ABB7F2}" type="slidenum">
              <a:rPr lang="en-IN" smtClean="0"/>
              <a:t>11</a:t>
            </a:fld>
            <a:endParaRPr lang="en-IN"/>
          </a:p>
        </p:txBody>
      </p:sp>
    </p:spTree>
    <p:extLst>
      <p:ext uri="{BB962C8B-B14F-4D97-AF65-F5344CB8AC3E}">
        <p14:creationId xmlns:p14="http://schemas.microsoft.com/office/powerpoint/2010/main" val="3758879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Measuring operational improvements across service delivery, asset usage and customer experience.</a:t>
            </a:r>
            <a:endParaRPr lang="en-IN" dirty="0"/>
          </a:p>
        </p:txBody>
      </p:sp>
      <p:sp>
        <p:nvSpPr>
          <p:cNvPr id="4" name="Slide Number Placeholder 3"/>
          <p:cNvSpPr>
            <a:spLocks noGrp="1"/>
          </p:cNvSpPr>
          <p:nvPr>
            <p:ph type="sldNum" sz="quarter" idx="5"/>
          </p:nvPr>
        </p:nvSpPr>
        <p:spPr/>
        <p:txBody>
          <a:bodyPr/>
          <a:lstStyle/>
          <a:p>
            <a:fld id="{AF950178-9BAF-4431-A0A2-D6A265ABB7F2}" type="slidenum">
              <a:rPr lang="en-IN" smtClean="0"/>
              <a:t>12</a:t>
            </a:fld>
            <a:endParaRPr lang="en-IN"/>
          </a:p>
        </p:txBody>
      </p:sp>
    </p:spTree>
    <p:extLst>
      <p:ext uri="{BB962C8B-B14F-4D97-AF65-F5344CB8AC3E}">
        <p14:creationId xmlns:p14="http://schemas.microsoft.com/office/powerpoint/2010/main" val="3458960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Recap of key concepts and recommendations.</a:t>
            </a:r>
            <a:endParaRPr lang="en-IN" dirty="0"/>
          </a:p>
        </p:txBody>
      </p:sp>
      <p:sp>
        <p:nvSpPr>
          <p:cNvPr id="4" name="Slide Number Placeholder 3"/>
          <p:cNvSpPr>
            <a:spLocks noGrp="1"/>
          </p:cNvSpPr>
          <p:nvPr>
            <p:ph type="sldNum" sz="quarter" idx="5"/>
          </p:nvPr>
        </p:nvSpPr>
        <p:spPr/>
        <p:txBody>
          <a:bodyPr/>
          <a:lstStyle/>
          <a:p>
            <a:fld id="{AF950178-9BAF-4431-A0A2-D6A265ABB7F2}" type="slidenum">
              <a:rPr lang="en-IN" smtClean="0"/>
              <a:t>13</a:t>
            </a:fld>
            <a:endParaRPr lang="en-IN"/>
          </a:p>
        </p:txBody>
      </p:sp>
    </p:spTree>
    <p:extLst>
      <p:ext uri="{BB962C8B-B14F-4D97-AF65-F5344CB8AC3E}">
        <p14:creationId xmlns:p14="http://schemas.microsoft.com/office/powerpoint/2010/main" val="46741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42755-7005-4295-901D-B5219675837A}" type="datetimeFigureOut">
              <a:rPr lang="en-IN" smtClean="0"/>
              <a:t>25-12-2023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65D7336-44C7-4BF6-916F-261F71A08E57}" type="slidenum">
              <a:rPr lang="en-IN" smtClean="0"/>
              <a:t>‹#›</a:t>
            </a:fld>
            <a:endParaRPr lang="en-IN"/>
          </a:p>
        </p:txBody>
      </p:sp>
    </p:spTree>
    <p:extLst>
      <p:ext uri="{BB962C8B-B14F-4D97-AF65-F5344CB8AC3E}">
        <p14:creationId xmlns:p14="http://schemas.microsoft.com/office/powerpoint/2010/main" val="353278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42755-7005-4295-901D-B5219675837A}" type="datetimeFigureOut">
              <a:rPr lang="en-IN" smtClean="0"/>
              <a:t>25-12-2023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D7336-44C7-4BF6-916F-261F71A08E57}" type="slidenum">
              <a:rPr lang="en-IN" smtClean="0"/>
              <a:t>‹#›</a:t>
            </a:fld>
            <a:endParaRPr lang="en-IN"/>
          </a:p>
        </p:txBody>
      </p:sp>
    </p:spTree>
    <p:extLst>
      <p:ext uri="{BB962C8B-B14F-4D97-AF65-F5344CB8AC3E}">
        <p14:creationId xmlns:p14="http://schemas.microsoft.com/office/powerpoint/2010/main" val="305444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42755-7005-4295-901D-B5219675837A}"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D7336-44C7-4BF6-916F-261F71A08E57}" type="slidenum">
              <a:rPr lang="en-IN" smtClean="0"/>
              <a:t>‹#›</a:t>
            </a:fld>
            <a:endParaRPr lang="en-IN"/>
          </a:p>
        </p:txBody>
      </p:sp>
    </p:spTree>
    <p:extLst>
      <p:ext uri="{BB962C8B-B14F-4D97-AF65-F5344CB8AC3E}">
        <p14:creationId xmlns:p14="http://schemas.microsoft.com/office/powerpoint/2010/main" val="1148998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42755-7005-4295-901D-B5219675837A}"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D7336-44C7-4BF6-916F-261F71A08E57}" type="slidenum">
              <a:rPr lang="en-IN" smtClean="0"/>
              <a:t>‹#›</a:t>
            </a:fld>
            <a:endParaRPr lang="en-IN"/>
          </a:p>
        </p:txBody>
      </p:sp>
    </p:spTree>
    <p:extLst>
      <p:ext uri="{BB962C8B-B14F-4D97-AF65-F5344CB8AC3E}">
        <p14:creationId xmlns:p14="http://schemas.microsoft.com/office/powerpoint/2010/main" val="790163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42755-7005-4295-901D-B5219675837A}"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D7336-44C7-4BF6-916F-261F71A08E57}" type="slidenum">
              <a:rPr lang="en-IN" smtClean="0"/>
              <a:t>‹#›</a:t>
            </a:fld>
            <a:endParaRPr lang="en-IN"/>
          </a:p>
        </p:txBody>
      </p:sp>
    </p:spTree>
    <p:extLst>
      <p:ext uri="{BB962C8B-B14F-4D97-AF65-F5344CB8AC3E}">
        <p14:creationId xmlns:p14="http://schemas.microsoft.com/office/powerpoint/2010/main" val="2899030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42755-7005-4295-901D-B5219675837A}"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D7336-44C7-4BF6-916F-261F71A08E57}" type="slidenum">
              <a:rPr lang="en-IN" smtClean="0"/>
              <a:t>‹#›</a:t>
            </a:fld>
            <a:endParaRPr lang="en-IN"/>
          </a:p>
        </p:txBody>
      </p:sp>
    </p:spTree>
    <p:extLst>
      <p:ext uri="{BB962C8B-B14F-4D97-AF65-F5344CB8AC3E}">
        <p14:creationId xmlns:p14="http://schemas.microsoft.com/office/powerpoint/2010/main" val="1669284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42755-7005-4295-901D-B5219675837A}"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D7336-44C7-4BF6-916F-261F71A08E57}" type="slidenum">
              <a:rPr lang="en-IN" smtClean="0"/>
              <a:t>‹#›</a:t>
            </a:fld>
            <a:endParaRPr lang="en-IN"/>
          </a:p>
        </p:txBody>
      </p:sp>
    </p:spTree>
    <p:extLst>
      <p:ext uri="{BB962C8B-B14F-4D97-AF65-F5344CB8AC3E}">
        <p14:creationId xmlns:p14="http://schemas.microsoft.com/office/powerpoint/2010/main" val="3248389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42755-7005-4295-901D-B5219675837A}"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D7336-44C7-4BF6-916F-261F71A08E57}" type="slidenum">
              <a:rPr lang="en-IN" smtClean="0"/>
              <a:t>‹#›</a:t>
            </a:fld>
            <a:endParaRPr lang="en-IN"/>
          </a:p>
        </p:txBody>
      </p:sp>
    </p:spTree>
    <p:extLst>
      <p:ext uri="{BB962C8B-B14F-4D97-AF65-F5344CB8AC3E}">
        <p14:creationId xmlns:p14="http://schemas.microsoft.com/office/powerpoint/2010/main" val="1252972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42755-7005-4295-901D-B5219675837A}"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D7336-44C7-4BF6-916F-261F71A08E57}" type="slidenum">
              <a:rPr lang="en-IN" smtClean="0"/>
              <a:t>‹#›</a:t>
            </a:fld>
            <a:endParaRPr lang="en-IN"/>
          </a:p>
        </p:txBody>
      </p:sp>
    </p:spTree>
    <p:extLst>
      <p:ext uri="{BB962C8B-B14F-4D97-AF65-F5344CB8AC3E}">
        <p14:creationId xmlns:p14="http://schemas.microsoft.com/office/powerpoint/2010/main" val="75316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42755-7005-4295-901D-B5219675837A}"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65D7336-44C7-4BF6-916F-261F71A08E57}" type="slidenum">
              <a:rPr lang="en-IN" smtClean="0"/>
              <a:t>‹#›</a:t>
            </a:fld>
            <a:endParaRPr lang="en-IN"/>
          </a:p>
        </p:txBody>
      </p:sp>
    </p:spTree>
    <p:extLst>
      <p:ext uri="{BB962C8B-B14F-4D97-AF65-F5344CB8AC3E}">
        <p14:creationId xmlns:p14="http://schemas.microsoft.com/office/powerpoint/2010/main" val="371900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42755-7005-4295-901D-B5219675837A}"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D7336-44C7-4BF6-916F-261F71A08E57}" type="slidenum">
              <a:rPr lang="en-IN" smtClean="0"/>
              <a:t>‹#›</a:t>
            </a:fld>
            <a:endParaRPr lang="en-IN"/>
          </a:p>
        </p:txBody>
      </p:sp>
    </p:spTree>
    <p:extLst>
      <p:ext uri="{BB962C8B-B14F-4D97-AF65-F5344CB8AC3E}">
        <p14:creationId xmlns:p14="http://schemas.microsoft.com/office/powerpoint/2010/main" val="179000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42755-7005-4295-901D-B5219675837A}" type="datetimeFigureOut">
              <a:rPr lang="en-IN" smtClean="0"/>
              <a:t>25-12-2023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D7336-44C7-4BF6-916F-261F71A08E57}" type="slidenum">
              <a:rPr lang="en-IN" smtClean="0"/>
              <a:t>‹#›</a:t>
            </a:fld>
            <a:endParaRPr lang="en-IN"/>
          </a:p>
        </p:txBody>
      </p:sp>
    </p:spTree>
    <p:extLst>
      <p:ext uri="{BB962C8B-B14F-4D97-AF65-F5344CB8AC3E}">
        <p14:creationId xmlns:p14="http://schemas.microsoft.com/office/powerpoint/2010/main" val="361097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42755-7005-4295-901D-B5219675837A}" type="datetimeFigureOut">
              <a:rPr lang="en-IN" smtClean="0"/>
              <a:t>25-12-2023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5D7336-44C7-4BF6-916F-261F71A08E57}" type="slidenum">
              <a:rPr lang="en-IN" smtClean="0"/>
              <a:t>‹#›</a:t>
            </a:fld>
            <a:endParaRPr lang="en-IN"/>
          </a:p>
        </p:txBody>
      </p:sp>
    </p:spTree>
    <p:extLst>
      <p:ext uri="{BB962C8B-B14F-4D97-AF65-F5344CB8AC3E}">
        <p14:creationId xmlns:p14="http://schemas.microsoft.com/office/powerpoint/2010/main" val="380375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42755-7005-4295-901D-B5219675837A}" type="datetimeFigureOut">
              <a:rPr lang="en-IN" smtClean="0"/>
              <a:t>25-12-2023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5D7336-44C7-4BF6-916F-261F71A08E57}" type="slidenum">
              <a:rPr lang="en-IN" smtClean="0"/>
              <a:t>‹#›</a:t>
            </a:fld>
            <a:endParaRPr lang="en-IN"/>
          </a:p>
        </p:txBody>
      </p:sp>
    </p:spTree>
    <p:extLst>
      <p:ext uri="{BB962C8B-B14F-4D97-AF65-F5344CB8AC3E}">
        <p14:creationId xmlns:p14="http://schemas.microsoft.com/office/powerpoint/2010/main" val="426750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42755-7005-4295-901D-B5219675837A}" type="datetimeFigureOut">
              <a:rPr lang="en-IN" smtClean="0"/>
              <a:t>25-12-2023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5D7336-44C7-4BF6-916F-261F71A08E57}" type="slidenum">
              <a:rPr lang="en-IN" smtClean="0"/>
              <a:t>‹#›</a:t>
            </a:fld>
            <a:endParaRPr lang="en-IN"/>
          </a:p>
        </p:txBody>
      </p:sp>
    </p:spTree>
    <p:extLst>
      <p:ext uri="{BB962C8B-B14F-4D97-AF65-F5344CB8AC3E}">
        <p14:creationId xmlns:p14="http://schemas.microsoft.com/office/powerpoint/2010/main" val="1457070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42755-7005-4295-901D-B5219675837A}" type="datetimeFigureOut">
              <a:rPr lang="en-IN" smtClean="0"/>
              <a:t>25-12-2023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D7336-44C7-4BF6-916F-261F71A08E57}" type="slidenum">
              <a:rPr lang="en-IN" smtClean="0"/>
              <a:t>‹#›</a:t>
            </a:fld>
            <a:endParaRPr lang="en-IN"/>
          </a:p>
        </p:txBody>
      </p:sp>
    </p:spTree>
    <p:extLst>
      <p:ext uri="{BB962C8B-B14F-4D97-AF65-F5344CB8AC3E}">
        <p14:creationId xmlns:p14="http://schemas.microsoft.com/office/powerpoint/2010/main" val="299980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42755-7005-4295-901D-B5219675837A}" type="datetimeFigureOut">
              <a:rPr lang="en-IN" smtClean="0"/>
              <a:t>25-12-2023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D7336-44C7-4BF6-916F-261F71A08E57}" type="slidenum">
              <a:rPr lang="en-IN" smtClean="0"/>
              <a:t>‹#›</a:t>
            </a:fld>
            <a:endParaRPr lang="en-IN"/>
          </a:p>
        </p:txBody>
      </p:sp>
    </p:spTree>
    <p:extLst>
      <p:ext uri="{BB962C8B-B14F-4D97-AF65-F5344CB8AC3E}">
        <p14:creationId xmlns:p14="http://schemas.microsoft.com/office/powerpoint/2010/main" val="3248751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42755-7005-4295-901D-B5219675837A}" type="datetimeFigureOut">
              <a:rPr lang="en-IN" smtClean="0"/>
              <a:t>25-12-2023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5D7336-44C7-4BF6-916F-261F71A08E57}" type="slidenum">
              <a:rPr lang="en-IN" smtClean="0"/>
              <a:t>‹#›</a:t>
            </a:fld>
            <a:endParaRPr lang="en-IN"/>
          </a:p>
        </p:txBody>
      </p:sp>
    </p:spTree>
    <p:extLst>
      <p:ext uri="{BB962C8B-B14F-4D97-AF65-F5344CB8AC3E}">
        <p14:creationId xmlns:p14="http://schemas.microsoft.com/office/powerpoint/2010/main" val="350403099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erial view of a city skyline">
            <a:extLst>
              <a:ext uri="{FF2B5EF4-FFF2-40B4-BE49-F238E27FC236}">
                <a16:creationId xmlns:a16="http://schemas.microsoft.com/office/drawing/2014/main" id="{0FBCB4AB-4CCF-B7CE-7574-95B20BC24402}"/>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6475BB8D-C557-383A-16F7-F4C8C1528756}"/>
              </a:ext>
            </a:extLst>
          </p:cNvPr>
          <p:cNvSpPr>
            <a:spLocks noGrp="1"/>
          </p:cNvSpPr>
          <p:nvPr>
            <p:ph type="ctrTitle"/>
          </p:nvPr>
        </p:nvSpPr>
        <p:spPr>
          <a:xfrm>
            <a:off x="2928401" y="1380068"/>
            <a:ext cx="8574622" cy="2616199"/>
          </a:xfrm>
        </p:spPr>
        <p:txBody>
          <a:bodyPr>
            <a:normAutofit/>
          </a:bodyPr>
          <a:lstStyle/>
          <a:p>
            <a:pPr>
              <a:lnSpc>
                <a:spcPct val="90000"/>
              </a:lnSpc>
            </a:pPr>
            <a:r>
              <a:rPr lang="en-US" sz="5100" dirty="0"/>
              <a:t> Optimizing Smart City Public Transportation Through Data and Technology</a:t>
            </a:r>
            <a:endParaRPr lang="en-IN" sz="5100" dirty="0"/>
          </a:p>
        </p:txBody>
      </p:sp>
      <p:sp>
        <p:nvSpPr>
          <p:cNvPr id="3" name="Subtitle 2">
            <a:extLst>
              <a:ext uri="{FF2B5EF4-FFF2-40B4-BE49-F238E27FC236}">
                <a16:creationId xmlns:a16="http://schemas.microsoft.com/office/drawing/2014/main" id="{E80205AF-473E-0D32-3CA5-E8A5E404117A}"/>
              </a:ext>
            </a:extLst>
          </p:cNvPr>
          <p:cNvSpPr>
            <a:spLocks noGrp="1"/>
          </p:cNvSpPr>
          <p:nvPr>
            <p:ph type="subTitle" idx="1"/>
          </p:nvPr>
        </p:nvSpPr>
        <p:spPr>
          <a:xfrm>
            <a:off x="4515377" y="3996267"/>
            <a:ext cx="6987645" cy="1388534"/>
          </a:xfrm>
        </p:spPr>
        <p:txBody>
          <a:bodyPr>
            <a:normAutofit/>
          </a:bodyPr>
          <a:lstStyle/>
          <a:p>
            <a:r>
              <a:rPr lang="fi-FI" dirty="0"/>
              <a:t>Kethana devi kadiyala</a:t>
            </a:r>
          </a:p>
          <a:p>
            <a:r>
              <a:rPr lang="fi-FI" dirty="0"/>
              <a:t>Venkata Sai ram Rohith Mechineni</a:t>
            </a:r>
          </a:p>
          <a:p>
            <a:r>
              <a:rPr lang="fi-FI" dirty="0"/>
              <a:t>Deva Sai Vikas Vakkalagadda</a:t>
            </a:r>
            <a:endParaRPr lang="en-IN" dirty="0"/>
          </a:p>
        </p:txBody>
      </p:sp>
      <p:grpSp>
        <p:nvGrpSpPr>
          <p:cNvPr id="9" name="Group 8">
            <a:extLst>
              <a:ext uri="{FF2B5EF4-FFF2-40B4-BE49-F238E27FC236}">
                <a16:creationId xmlns:a16="http://schemas.microsoft.com/office/drawing/2014/main" id="{2D6AE5D8-40C2-4D62-AA3B-20655AAF41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D43EC76E-29B7-4839-948A-B252A1C44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EB8F22"/>
            </a:solidFill>
            <a:ln>
              <a:noFill/>
            </a:ln>
          </p:spPr>
          <p:txBody>
            <a:bodyPr/>
            <a:lstStyle/>
            <a:p>
              <a:endParaRPr lang="en-IN"/>
            </a:p>
          </p:txBody>
        </p:sp>
        <p:sp>
          <p:nvSpPr>
            <p:cNvPr id="11" name="Freeform 7">
              <a:extLst>
                <a:ext uri="{FF2B5EF4-FFF2-40B4-BE49-F238E27FC236}">
                  <a16:creationId xmlns:a16="http://schemas.microsoft.com/office/drawing/2014/main" id="{87AAE870-B939-4663-AA62-E74D0C811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txBody>
            <a:bodyPr/>
            <a:lstStyle/>
            <a:p>
              <a:endParaRPr lang="en-IN"/>
            </a:p>
          </p:txBody>
        </p:sp>
        <p:sp>
          <p:nvSpPr>
            <p:cNvPr id="12" name="Freeform 9">
              <a:extLst>
                <a:ext uri="{FF2B5EF4-FFF2-40B4-BE49-F238E27FC236}">
                  <a16:creationId xmlns:a16="http://schemas.microsoft.com/office/drawing/2014/main" id="{824A726C-C4F2-406F-BBD3-D57B03ADA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txBody>
            <a:bodyPr/>
            <a:lstStyle/>
            <a:p>
              <a:endParaRPr lang="en-IN"/>
            </a:p>
          </p:txBody>
        </p:sp>
        <p:sp>
          <p:nvSpPr>
            <p:cNvPr id="13" name="Freeform 10">
              <a:extLst>
                <a:ext uri="{FF2B5EF4-FFF2-40B4-BE49-F238E27FC236}">
                  <a16:creationId xmlns:a16="http://schemas.microsoft.com/office/drawing/2014/main" id="{E08A88DA-EAAB-4905-B631-38B70D4FF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EB8F22">
                <a:lumMod val="50000"/>
              </a:srgbClr>
            </a:solidFill>
            <a:ln>
              <a:noFill/>
            </a:ln>
          </p:spPr>
          <p:txBody>
            <a:bodyPr/>
            <a:lstStyle/>
            <a:p>
              <a:endParaRPr lang="en-IN"/>
            </a:p>
          </p:txBody>
        </p:sp>
        <p:sp>
          <p:nvSpPr>
            <p:cNvPr id="14" name="Freeform 11">
              <a:extLst>
                <a:ext uri="{FF2B5EF4-FFF2-40B4-BE49-F238E27FC236}">
                  <a16:creationId xmlns:a16="http://schemas.microsoft.com/office/drawing/2014/main" id="{FDBCF830-0BFC-4BC0-B37B-30EA1BE5C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EB8F22">
                <a:lumMod val="75000"/>
              </a:srgbClr>
            </a:solidFill>
            <a:ln>
              <a:noFill/>
            </a:ln>
          </p:spPr>
          <p:txBody>
            <a:bodyPr/>
            <a:lstStyle/>
            <a:p>
              <a:endParaRPr lang="en-IN"/>
            </a:p>
          </p:txBody>
        </p:sp>
        <p:sp>
          <p:nvSpPr>
            <p:cNvPr id="15" name="Freeform 12">
              <a:extLst>
                <a:ext uri="{FF2B5EF4-FFF2-40B4-BE49-F238E27FC236}">
                  <a16:creationId xmlns:a16="http://schemas.microsoft.com/office/drawing/2014/main" id="{21CD3822-5120-404A-8D92-DCB308C54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txBody>
            <a:bodyPr/>
            <a:lstStyle/>
            <a:p>
              <a:endParaRPr lang="en-IN"/>
            </a:p>
          </p:txBody>
        </p:sp>
      </p:grpSp>
    </p:spTree>
    <p:extLst>
      <p:ext uri="{BB962C8B-B14F-4D97-AF65-F5344CB8AC3E}">
        <p14:creationId xmlns:p14="http://schemas.microsoft.com/office/powerpoint/2010/main" val="17152094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5DE6DC6-FF8B-CEFA-52ED-9AA31003211A}"/>
              </a:ext>
            </a:extLst>
          </p:cNvPr>
          <p:cNvSpPr>
            <a:spLocks noGrp="1"/>
          </p:cNvSpPr>
          <p:nvPr>
            <p:ph type="title"/>
          </p:nvPr>
        </p:nvSpPr>
        <p:spPr>
          <a:xfrm>
            <a:off x="535021" y="685800"/>
            <a:ext cx="2639962" cy="5105400"/>
          </a:xfrm>
        </p:spPr>
        <p:txBody>
          <a:bodyPr>
            <a:normAutofit/>
          </a:bodyPr>
          <a:lstStyle/>
          <a:p>
            <a:r>
              <a:rPr lang="en-IN" sz="3400" b="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Model Optimization</a:t>
            </a:r>
            <a:endParaRPr lang="en-IN" sz="3400">
              <a:solidFill>
                <a:srgbClr val="FFFFFF"/>
              </a:solidFill>
            </a:endParaRPr>
          </a:p>
        </p:txBody>
      </p:sp>
      <p:grpSp>
        <p:nvGrpSpPr>
          <p:cNvPr id="25" name="Group 2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2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2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3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graphicFrame>
        <p:nvGraphicFramePr>
          <p:cNvPr id="31" name="Content Placeholder 2">
            <a:extLst>
              <a:ext uri="{FF2B5EF4-FFF2-40B4-BE49-F238E27FC236}">
                <a16:creationId xmlns:a16="http://schemas.microsoft.com/office/drawing/2014/main" id="{380CCCDB-D7EF-0DFF-66E1-93FAC03F8553}"/>
              </a:ext>
            </a:extLst>
          </p:cNvPr>
          <p:cNvGraphicFramePr>
            <a:graphicFrameLocks noGrp="1"/>
          </p:cNvGraphicFramePr>
          <p:nvPr>
            <p:ph idx="1"/>
            <p:extLst>
              <p:ext uri="{D42A27DB-BD31-4B8C-83A1-F6EECF244321}">
                <p14:modId xmlns:p14="http://schemas.microsoft.com/office/powerpoint/2010/main" val="236901120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4374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FBD33-AA1E-7902-F88C-598AB5665C6A}"/>
              </a:ext>
            </a:extLst>
          </p:cNvPr>
          <p:cNvSpPr>
            <a:spLocks noGrp="1"/>
          </p:cNvSpPr>
          <p:nvPr>
            <p:ph type="title"/>
          </p:nvPr>
        </p:nvSpPr>
        <p:spPr>
          <a:xfrm>
            <a:off x="1760706" y="685800"/>
            <a:ext cx="9742318" cy="1752599"/>
          </a:xfrm>
        </p:spPr>
        <p:txBody>
          <a:bodyPr>
            <a:normAutofit/>
          </a:bodyPr>
          <a:lstStyle/>
          <a:p>
            <a:r>
              <a:rPr lang="en-IN" b="1" kern="100">
                <a:effectLst/>
                <a:latin typeface="Calibri" panose="020F0502020204030204" pitchFamily="34" charset="0"/>
                <a:ea typeface="Calibri" panose="020F0502020204030204" pitchFamily="34" charset="0"/>
                <a:cs typeface="Times New Roman" panose="02020603050405020304" pitchFamily="18" charset="0"/>
              </a:rPr>
              <a:t>Model Deployment</a:t>
            </a:r>
            <a:endParaRPr lang="en-IN" dirty="0"/>
          </a:p>
        </p:txBody>
      </p:sp>
      <p:graphicFrame>
        <p:nvGraphicFramePr>
          <p:cNvPr id="5" name="Content Placeholder 2">
            <a:extLst>
              <a:ext uri="{FF2B5EF4-FFF2-40B4-BE49-F238E27FC236}">
                <a16:creationId xmlns:a16="http://schemas.microsoft.com/office/drawing/2014/main" id="{9E38BD2C-68D3-7631-0262-CBCC3BF6A216}"/>
              </a:ext>
            </a:extLst>
          </p:cNvPr>
          <p:cNvGraphicFramePr>
            <a:graphicFrameLocks noGrp="1"/>
          </p:cNvGraphicFramePr>
          <p:nvPr>
            <p:ph idx="1"/>
            <p:extLst>
              <p:ext uri="{D42A27DB-BD31-4B8C-83A1-F6EECF244321}">
                <p14:modId xmlns:p14="http://schemas.microsoft.com/office/powerpoint/2010/main" val="142539632"/>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646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543E8A-688D-8FD6-1E67-B64B00208103}"/>
              </a:ext>
            </a:extLst>
          </p:cNvPr>
          <p:cNvSpPr>
            <a:spLocks noGrp="1"/>
          </p:cNvSpPr>
          <p:nvPr>
            <p:ph type="title"/>
          </p:nvPr>
        </p:nvSpPr>
        <p:spPr>
          <a:xfrm>
            <a:off x="496112" y="685801"/>
            <a:ext cx="2743200" cy="5105400"/>
          </a:xfrm>
        </p:spPr>
        <p:txBody>
          <a:bodyPr>
            <a:normAutofit/>
          </a:bodyPr>
          <a:lstStyle/>
          <a:p>
            <a:pPr algn="l"/>
            <a:r>
              <a:rPr lang="en-IN" sz="3200" b="1"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Recommendations</a:t>
            </a:r>
            <a:endParaRPr lang="en-IN" sz="3200" dirty="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3" name="Content Placeholder 2">
            <a:extLst>
              <a:ext uri="{FF2B5EF4-FFF2-40B4-BE49-F238E27FC236}">
                <a16:creationId xmlns:a16="http://schemas.microsoft.com/office/drawing/2014/main" id="{A21D1C11-89FD-40C7-702F-C49E642427B0}"/>
              </a:ext>
            </a:extLst>
          </p:cNvPr>
          <p:cNvSpPr>
            <a:spLocks noGrp="1"/>
          </p:cNvSpPr>
          <p:nvPr>
            <p:ph idx="1"/>
          </p:nvPr>
        </p:nvSpPr>
        <p:spPr>
          <a:xfrm>
            <a:off x="5117106" y="685801"/>
            <a:ext cx="6385918" cy="5105400"/>
          </a:xfrm>
        </p:spPr>
        <p:txBody>
          <a:bodyPr>
            <a:normAutofit/>
          </a:bodyPr>
          <a:lstStyle/>
          <a:p>
            <a:pPr>
              <a:spcAft>
                <a:spcPts val="800"/>
              </a:spcAft>
              <a:buSzPts val="1000"/>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Optimal Clustering Method:</a:t>
            </a:r>
          </a:p>
          <a:p>
            <a:pPr lvl="1">
              <a:spcAft>
                <a:spcPts val="800"/>
              </a:spcAft>
              <a:buSzPts val="1000"/>
              <a:tabLst>
                <a:tab pos="457200" algn="l"/>
              </a:tabLs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K-Means and GMM appear suitable for this dataset. Consider the application requirements and the characteristics of the clusters.</a:t>
            </a:r>
          </a:p>
          <a:p>
            <a:pPr>
              <a:spcAft>
                <a:spcPts val="800"/>
              </a:spcAft>
              <a:buSzPts val="1000"/>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DBSCAN Adjustment:</a:t>
            </a:r>
          </a:p>
          <a:p>
            <a:pPr lvl="1">
              <a:spcAft>
                <a:spcPts val="800"/>
              </a:spcAft>
              <a:buSzPts val="1000"/>
              <a:tabLst>
                <a:tab pos="457200" algn="l"/>
              </a:tabLs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Revisit DBSCAN parameters for better cluster identification.</a:t>
            </a:r>
          </a:p>
          <a:p>
            <a:pPr>
              <a:spcAft>
                <a:spcPts val="800"/>
              </a:spcAft>
              <a:buSzPts val="1000"/>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Further Analysis:</a:t>
            </a:r>
          </a:p>
          <a:p>
            <a:pPr lvl="1">
              <a:spcAft>
                <a:spcPts val="800"/>
              </a:spcAft>
              <a:buSzPts val="1000"/>
              <a:tabLst>
                <a:tab pos="457200" algn="l"/>
              </a:tabLs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Explore additional features or advanced techniques for improved clustering performance.</a:t>
            </a:r>
          </a:p>
          <a:p>
            <a:pPr>
              <a:spcAft>
                <a:spcPts val="800"/>
              </a:spcAft>
              <a:buSzPts val="1000"/>
              <a:tabLst>
                <a:tab pos="457200" algn="l"/>
              </a:tabLst>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7688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n-IN"/>
            </a:p>
          </p:txBody>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IN"/>
            </a:p>
          </p:txBody>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IN"/>
            </a:p>
          </p:txBody>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IN"/>
            </a:p>
          </p:txBody>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B2AFB-568C-2C98-C605-4FA1D7E319BB}"/>
              </a:ext>
            </a:extLst>
          </p:cNvPr>
          <p:cNvSpPr>
            <a:spLocks noGrp="1"/>
          </p:cNvSpPr>
          <p:nvPr>
            <p:ph type="title"/>
          </p:nvPr>
        </p:nvSpPr>
        <p:spPr>
          <a:xfrm>
            <a:off x="1189702" y="1261872"/>
            <a:ext cx="3145536" cy="4334256"/>
          </a:xfrm>
        </p:spPr>
        <p:txBody>
          <a:bodyPr>
            <a:normAutofit/>
          </a:bodyPr>
          <a:lstStyle/>
          <a:p>
            <a:pPr algn="r"/>
            <a:r>
              <a:rPr lang="en-IN" sz="3600" b="1" kern="100">
                <a:effectLst/>
                <a:latin typeface="Calibri" panose="020F0502020204030204" pitchFamily="34" charset="0"/>
                <a:ea typeface="Calibri" panose="020F0502020204030204" pitchFamily="34" charset="0"/>
                <a:cs typeface="Times New Roman" panose="02020603050405020304" pitchFamily="18" charset="0"/>
              </a:rPr>
              <a:t>Conclusion</a:t>
            </a:r>
            <a:endParaRPr lang="en-IN" sz="3600"/>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D3F7D75-A06A-18C2-D4EB-E5EF1F3DF5D6}"/>
              </a:ext>
            </a:extLst>
          </p:cNvPr>
          <p:cNvSpPr>
            <a:spLocks noGrp="1"/>
          </p:cNvSpPr>
          <p:nvPr>
            <p:ph idx="1"/>
          </p:nvPr>
        </p:nvSpPr>
        <p:spPr>
          <a:xfrm>
            <a:off x="5007932" y="1261873"/>
            <a:ext cx="5951013" cy="4449422"/>
          </a:xfrm>
        </p:spPr>
        <p:txBody>
          <a:bodyPr>
            <a:normAutofit/>
          </a:bodyPr>
          <a:lstStyle/>
          <a:p>
            <a:pPr marL="342900" lvl="0" indent="-342900">
              <a:spcAft>
                <a:spcPts val="800"/>
              </a:spcAft>
              <a:buSzPts val="1000"/>
              <a:buFont typeface="Symbol" panose="05050102010706020507" pitchFamily="18" charset="2"/>
              <a:buChar char=""/>
              <a:tabLst>
                <a:tab pos="457200" algn="l"/>
              </a:tabLst>
            </a:pPr>
            <a:r>
              <a:rPr lang="en-IN" sz="2000" kern="100">
                <a:effectLst/>
                <a:latin typeface="Calibri" panose="020F0502020204030204" pitchFamily="34" charset="0"/>
                <a:ea typeface="Calibri" panose="020F0502020204030204" pitchFamily="34" charset="0"/>
                <a:cs typeface="Times New Roman" panose="02020603050405020304" pitchFamily="18" charset="0"/>
              </a:rPr>
              <a:t>Rigorous data preprocessing, model evaluation and monitoring drives optimization</a:t>
            </a:r>
          </a:p>
          <a:p>
            <a:pPr marL="342900" lvl="0" indent="-342900">
              <a:spcAft>
                <a:spcPts val="800"/>
              </a:spcAft>
              <a:buSzPts val="1000"/>
              <a:buFont typeface="Symbol" panose="05050102010706020507" pitchFamily="18" charset="2"/>
              <a:buChar char=""/>
              <a:tabLst>
                <a:tab pos="457200" algn="l"/>
              </a:tabLst>
            </a:pPr>
            <a:r>
              <a:rPr lang="en-IN" sz="2000" kern="100">
                <a:effectLst/>
                <a:latin typeface="Calibri" panose="020F0502020204030204" pitchFamily="34" charset="0"/>
                <a:ea typeface="Calibri" panose="020F0502020204030204" pitchFamily="34" charset="0"/>
                <a:cs typeface="Times New Roman" panose="02020603050405020304" pitchFamily="18" charset="0"/>
              </a:rPr>
              <a:t>Cross-functional coordination on deployments and IT infrastructure</a:t>
            </a:r>
          </a:p>
          <a:p>
            <a:pPr marL="342900" lvl="0" indent="-342900">
              <a:spcAft>
                <a:spcPts val="800"/>
              </a:spcAft>
              <a:buSzPts val="1000"/>
              <a:buFont typeface="Symbol" panose="05050102010706020507" pitchFamily="18" charset="2"/>
              <a:buChar char=""/>
              <a:tabLst>
                <a:tab pos="457200" algn="l"/>
              </a:tabLst>
            </a:pPr>
            <a:r>
              <a:rPr lang="en-IN" sz="2000" kern="100">
                <a:effectLst/>
                <a:latin typeface="Calibri" panose="020F0502020204030204" pitchFamily="34" charset="0"/>
                <a:ea typeface="Calibri" panose="020F0502020204030204" pitchFamily="34" charset="0"/>
                <a:cs typeface="Times New Roman" panose="02020603050405020304" pitchFamily="18" charset="0"/>
              </a:rPr>
              <a:t>Continued enhancements guided by quantifiable metrics tracking</a:t>
            </a:r>
          </a:p>
        </p:txBody>
      </p:sp>
    </p:spTree>
    <p:extLst>
      <p:ext uri="{BB962C8B-B14F-4D97-AF65-F5344CB8AC3E}">
        <p14:creationId xmlns:p14="http://schemas.microsoft.com/office/powerpoint/2010/main" val="193257335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208E6-1746-7E7C-AA1E-BC1944999FE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A66FDB-B515-F02D-401A-6BE1A4004A37}"/>
              </a:ext>
            </a:extLst>
          </p:cNvPr>
          <p:cNvSpPr>
            <a:spLocks noGrp="1"/>
          </p:cNvSpPr>
          <p:nvPr>
            <p:ph idx="1"/>
          </p:nvPr>
        </p:nvSpPr>
        <p:spPr>
          <a:xfrm>
            <a:off x="1484310" y="2438399"/>
            <a:ext cx="10018713" cy="3619501"/>
          </a:xfrm>
        </p:spPr>
        <p:txBody>
          <a:bodyPr>
            <a:normAutofit/>
          </a:bodyPr>
          <a:lstStyle/>
          <a:p>
            <a:r>
              <a:rPr lang="en-US" sz="1800" dirty="0"/>
              <a:t>K-Means and GMM:</a:t>
            </a:r>
          </a:p>
          <a:p>
            <a:pPr lvl="1"/>
            <a:r>
              <a:rPr lang="en-US" sz="1800" dirty="0"/>
              <a:t>Both K-Means and GMM demonstrated meaningful cluster separation with silhouette scores, suggesting robust results.</a:t>
            </a:r>
          </a:p>
          <a:p>
            <a:r>
              <a:rPr lang="en-US" sz="1800" dirty="0"/>
              <a:t>Hierarchical Clustering:</a:t>
            </a:r>
          </a:p>
          <a:p>
            <a:pPr lvl="1"/>
            <a:r>
              <a:rPr lang="en-US" sz="1800" dirty="0"/>
              <a:t>Hierarchical clustering showed a lower silhouette score, indicating less distinct separation compared to K-Means and GMM.</a:t>
            </a:r>
          </a:p>
          <a:p>
            <a:r>
              <a:rPr lang="en-US" sz="1800" dirty="0"/>
              <a:t>DBSCAN:</a:t>
            </a:r>
          </a:p>
          <a:p>
            <a:pPr lvl="1"/>
            <a:r>
              <a:rPr lang="en-US" sz="1800" dirty="0"/>
              <a:t>DBSCAN faced issues, possibly due to the nature of the data or parameter settings. Further investigation is needed.</a:t>
            </a:r>
          </a:p>
          <a:p>
            <a:endParaRPr lang="en-IN" sz="1800" dirty="0"/>
          </a:p>
        </p:txBody>
      </p:sp>
    </p:spTree>
    <p:extLst>
      <p:ext uri="{BB962C8B-B14F-4D97-AF65-F5344CB8AC3E}">
        <p14:creationId xmlns:p14="http://schemas.microsoft.com/office/powerpoint/2010/main" val="4155287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57D7-7C65-83D4-B695-D1DF0FE2CF59}"/>
              </a:ext>
            </a:extLst>
          </p:cNvPr>
          <p:cNvSpPr>
            <a:spLocks noGrp="1"/>
          </p:cNvSpPr>
          <p:nvPr>
            <p:ph type="title"/>
          </p:nvPr>
        </p:nvSpPr>
        <p:spPr>
          <a:xfrm rot="20650180">
            <a:off x="1312296" y="2043820"/>
            <a:ext cx="10018713" cy="1752599"/>
          </a:xfrm>
        </p:spPr>
        <p:txBody>
          <a:bodyPr/>
          <a:lstStyle/>
          <a:p>
            <a:r>
              <a:rPr lang="en-US" dirty="0"/>
              <a:t>Thank You</a:t>
            </a:r>
            <a:endParaRPr lang="en-IN" dirty="0"/>
          </a:p>
        </p:txBody>
      </p:sp>
    </p:spTree>
    <p:extLst>
      <p:ext uri="{BB962C8B-B14F-4D97-AF65-F5344CB8AC3E}">
        <p14:creationId xmlns:p14="http://schemas.microsoft.com/office/powerpoint/2010/main" val="53234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atching empty phone">
            <a:extLst>
              <a:ext uri="{FF2B5EF4-FFF2-40B4-BE49-F238E27FC236}">
                <a16:creationId xmlns:a16="http://schemas.microsoft.com/office/drawing/2014/main" id="{3C264356-3999-F7F0-070D-0E8B57F6678B}"/>
              </a:ext>
            </a:extLst>
          </p:cNvPr>
          <p:cNvPicPr>
            <a:picLocks noChangeAspect="1"/>
          </p:cNvPicPr>
          <p:nvPr/>
        </p:nvPicPr>
        <p:blipFill rotWithShape="1">
          <a:blip r:embed="rId3">
            <a:alphaModFix amt="25000"/>
          </a:blip>
          <a:srcRect t="15464" b="266"/>
          <a:stretch/>
        </p:blipFill>
        <p:spPr>
          <a:xfrm>
            <a:off x="20" y="10"/>
            <a:ext cx="12191980" cy="6857990"/>
          </a:xfrm>
          <a:prstGeom prst="rect">
            <a:avLst/>
          </a:prstGeom>
        </p:spPr>
      </p:pic>
      <p:sp>
        <p:nvSpPr>
          <p:cNvPr id="2" name="Title 1">
            <a:extLst>
              <a:ext uri="{FF2B5EF4-FFF2-40B4-BE49-F238E27FC236}">
                <a16:creationId xmlns:a16="http://schemas.microsoft.com/office/drawing/2014/main" id="{84E085F6-DB72-29FE-4EBC-B146E051FD24}"/>
              </a:ext>
            </a:extLst>
          </p:cNvPr>
          <p:cNvSpPr>
            <a:spLocks noGrp="1"/>
          </p:cNvSpPr>
          <p:nvPr>
            <p:ph type="title"/>
          </p:nvPr>
        </p:nvSpPr>
        <p:spPr>
          <a:xfrm>
            <a:off x="1484311" y="685800"/>
            <a:ext cx="10018713" cy="1752599"/>
          </a:xfrm>
        </p:spPr>
        <p:txBody>
          <a:bodyPr anchor="b">
            <a:normAutofit/>
          </a:bodyPr>
          <a:lstStyle/>
          <a:p>
            <a:pPr algn="l"/>
            <a:r>
              <a:rPr lang="en-IN" b="1">
                <a:effectLst/>
                <a:latin typeface="Calibri" panose="020F0502020204030204" pitchFamily="34" charset="0"/>
                <a:ea typeface="Calibri" panose="020F0502020204030204" pitchFamily="34" charset="0"/>
                <a:cs typeface="Times New Roman" panose="02020603050405020304" pitchFamily="18" charset="0"/>
              </a:rPr>
              <a:t>Introduction to </a:t>
            </a:r>
            <a:r>
              <a:rPr lang="en-IN" b="1" err="1">
                <a:effectLst/>
                <a:latin typeface="Calibri" panose="020F0502020204030204" pitchFamily="34" charset="0"/>
                <a:ea typeface="Calibri" panose="020F0502020204030204" pitchFamily="34" charset="0"/>
                <a:cs typeface="Times New Roman" panose="02020603050405020304" pitchFamily="18" charset="0"/>
              </a:rPr>
              <a:t>Modeling</a:t>
            </a:r>
            <a:r>
              <a:rPr lang="en-IN" b="1">
                <a:effectLst/>
                <a:latin typeface="Calibri" panose="020F0502020204030204" pitchFamily="34" charset="0"/>
                <a:ea typeface="Calibri" panose="020F0502020204030204" pitchFamily="34" charset="0"/>
                <a:cs typeface="Times New Roman" panose="02020603050405020304" pitchFamily="18" charset="0"/>
              </a:rPr>
              <a:t> and Application of Project Results</a:t>
            </a:r>
            <a:endParaRPr lang="en-IN"/>
          </a:p>
        </p:txBody>
      </p:sp>
      <p:sp>
        <p:nvSpPr>
          <p:cNvPr id="3" name="Content Placeholder 2">
            <a:extLst>
              <a:ext uri="{FF2B5EF4-FFF2-40B4-BE49-F238E27FC236}">
                <a16:creationId xmlns:a16="http://schemas.microsoft.com/office/drawing/2014/main" id="{FE3EB926-26F6-61CA-178B-6F141E5961CE}"/>
              </a:ext>
            </a:extLst>
          </p:cNvPr>
          <p:cNvSpPr>
            <a:spLocks noGrp="1"/>
          </p:cNvSpPr>
          <p:nvPr>
            <p:ph idx="1"/>
          </p:nvPr>
        </p:nvSpPr>
        <p:spPr>
          <a:xfrm>
            <a:off x="1269402" y="2666999"/>
            <a:ext cx="10233621" cy="3124201"/>
          </a:xfrm>
        </p:spPr>
        <p:txBody>
          <a:bodyPr anchor="t">
            <a:normAutofit/>
          </a:bodyPr>
          <a:lstStyle/>
          <a:p>
            <a:pPr marL="342900" lvl="0" indent="-342900">
              <a:lnSpc>
                <a:spcPct val="90000"/>
              </a:lnSpc>
              <a:spcAft>
                <a:spcPts val="800"/>
              </a:spcAft>
              <a:buSzPts val="1000"/>
              <a:buFont typeface="Symbol" panose="05050102010706020507" pitchFamily="18" charset="2"/>
              <a:buChar char=""/>
              <a:tabLst>
                <a:tab pos="457200" algn="l"/>
              </a:tabLst>
            </a:pPr>
            <a:r>
              <a:rPr lang="en-IN" sz="2200" kern="100">
                <a:effectLst/>
                <a:latin typeface="Calibri" panose="020F0502020204030204" pitchFamily="34" charset="0"/>
                <a:ea typeface="Calibri" panose="020F0502020204030204" pitchFamily="34" charset="0"/>
                <a:cs typeface="Times New Roman" panose="02020603050405020304" pitchFamily="18" charset="0"/>
              </a:rPr>
              <a:t>Optimizing public transportation enhances mobility, sustainability, and quality of life in smart cities</a:t>
            </a:r>
          </a:p>
          <a:p>
            <a:pPr marL="342900" lvl="0" indent="-342900">
              <a:lnSpc>
                <a:spcPct val="90000"/>
              </a:lnSpc>
              <a:spcAft>
                <a:spcPts val="800"/>
              </a:spcAft>
              <a:buSzPts val="1000"/>
              <a:buFont typeface="Symbol" panose="05050102010706020507" pitchFamily="18" charset="2"/>
              <a:buChar char=""/>
              <a:tabLst>
                <a:tab pos="457200" algn="l"/>
              </a:tabLst>
            </a:pPr>
            <a:r>
              <a:rPr lang="en-IN" sz="2200" kern="100">
                <a:effectLst/>
                <a:latin typeface="Calibri" panose="020F0502020204030204" pitchFamily="34" charset="0"/>
                <a:ea typeface="Calibri" panose="020F0502020204030204" pitchFamily="34" charset="0"/>
                <a:cs typeface="Times New Roman" panose="02020603050405020304" pitchFamily="18" charset="0"/>
              </a:rPr>
              <a:t>Applying data science and </a:t>
            </a:r>
            <a:r>
              <a:rPr lang="en-IN" sz="2200" kern="100" err="1">
                <a:effectLst/>
                <a:latin typeface="Calibri" panose="020F0502020204030204" pitchFamily="34" charset="0"/>
                <a:ea typeface="Calibri" panose="020F0502020204030204" pitchFamily="34" charset="0"/>
                <a:cs typeface="Times New Roman" panose="02020603050405020304" pitchFamily="18" charset="0"/>
              </a:rPr>
              <a:t>modeling</a:t>
            </a:r>
            <a:r>
              <a:rPr lang="en-IN" sz="2200" kern="100">
                <a:effectLst/>
                <a:latin typeface="Calibri" panose="020F0502020204030204" pitchFamily="34" charset="0"/>
                <a:ea typeface="Calibri" panose="020F0502020204030204" pitchFamily="34" charset="0"/>
                <a:cs typeface="Times New Roman" panose="02020603050405020304" pitchFamily="18" charset="0"/>
              </a:rPr>
              <a:t> facilitates evidence-based analysis to guide improvements</a:t>
            </a:r>
          </a:p>
          <a:p>
            <a:pPr marL="342900" lvl="0" indent="-342900">
              <a:lnSpc>
                <a:spcPct val="90000"/>
              </a:lnSpc>
              <a:spcAft>
                <a:spcPts val="800"/>
              </a:spcAft>
              <a:buSzPts val="1000"/>
              <a:buFont typeface="Symbol" panose="05050102010706020507" pitchFamily="18" charset="2"/>
              <a:buChar char=""/>
              <a:tabLst>
                <a:tab pos="457200" algn="l"/>
              </a:tabLst>
            </a:pPr>
            <a:r>
              <a:rPr lang="en-IN" sz="2200" kern="100">
                <a:effectLst/>
                <a:latin typeface="Calibri" panose="020F0502020204030204" pitchFamily="34" charset="0"/>
                <a:ea typeface="Calibri" panose="020F0502020204030204" pitchFamily="34" charset="0"/>
                <a:cs typeface="Times New Roman" panose="02020603050405020304" pitchFamily="18" charset="0"/>
              </a:rPr>
              <a:t>Focus area is accurate estimation of bus travel times to inform scheduling and operations</a:t>
            </a:r>
          </a:p>
          <a:p>
            <a:pPr marL="342900" lvl="0" indent="-342900">
              <a:lnSpc>
                <a:spcPct val="90000"/>
              </a:lnSpc>
              <a:spcAft>
                <a:spcPts val="800"/>
              </a:spcAft>
              <a:buSzPts val="1000"/>
              <a:buFont typeface="Symbol" panose="05050102010706020507" pitchFamily="18" charset="2"/>
              <a:buChar char=""/>
              <a:tabLst>
                <a:tab pos="457200" algn="l"/>
              </a:tabLst>
            </a:pPr>
            <a:r>
              <a:rPr lang="en-IN" sz="2200" kern="100">
                <a:effectLst/>
                <a:latin typeface="Calibri" panose="020F0502020204030204" pitchFamily="34" charset="0"/>
                <a:ea typeface="Calibri" panose="020F0502020204030204" pitchFamily="34" charset="0"/>
                <a:cs typeface="Times New Roman" panose="02020603050405020304" pitchFamily="18" charset="0"/>
              </a:rPr>
              <a:t>Advanced methods like machine learning offer predictive capabilities not possible manually</a:t>
            </a:r>
          </a:p>
          <a:p>
            <a:pPr marL="0" indent="0">
              <a:lnSpc>
                <a:spcPct val="90000"/>
              </a:lnSpc>
              <a:buNone/>
            </a:pPr>
            <a:endParaRPr lang="en-IN" sz="2200"/>
          </a:p>
        </p:txBody>
      </p:sp>
    </p:spTree>
    <p:extLst>
      <p:ext uri="{BB962C8B-B14F-4D97-AF65-F5344CB8AC3E}">
        <p14:creationId xmlns:p14="http://schemas.microsoft.com/office/powerpoint/2010/main" val="78403710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F43A-24EC-0151-65C6-A3208C794081}"/>
              </a:ext>
            </a:extLst>
          </p:cNvPr>
          <p:cNvSpPr>
            <a:spLocks noGrp="1"/>
          </p:cNvSpPr>
          <p:nvPr>
            <p:ph type="title"/>
          </p:nvPr>
        </p:nvSpPr>
        <p:spPr/>
        <p:txBody>
          <a:bodyPr/>
          <a:lstStyle/>
          <a:p>
            <a:r>
              <a:rPr lang="en-IN" dirty="0"/>
              <a:t>Dataset Overview</a:t>
            </a:r>
          </a:p>
        </p:txBody>
      </p:sp>
      <p:sp>
        <p:nvSpPr>
          <p:cNvPr id="4" name="Text Placeholder 3">
            <a:extLst>
              <a:ext uri="{FF2B5EF4-FFF2-40B4-BE49-F238E27FC236}">
                <a16:creationId xmlns:a16="http://schemas.microsoft.com/office/drawing/2014/main" id="{934FBB09-3B2B-0B40-58A7-B3B8B027024E}"/>
              </a:ext>
            </a:extLst>
          </p:cNvPr>
          <p:cNvSpPr>
            <a:spLocks noGrp="1"/>
          </p:cNvSpPr>
          <p:nvPr>
            <p:ph type="body" sz="half" idx="2"/>
          </p:nvPr>
        </p:nvSpPr>
        <p:spPr>
          <a:xfrm>
            <a:off x="1484312" y="2971800"/>
            <a:ext cx="3549121" cy="2286000"/>
          </a:xfrm>
        </p:spPr>
        <p:txBody>
          <a:bodyPr>
            <a:normAutofit/>
          </a:bodyPr>
          <a:lstStyle/>
          <a:p>
            <a:r>
              <a:rPr lang="en-IN" b="1" dirty="0"/>
              <a:t>Dataset Information:</a:t>
            </a:r>
          </a:p>
          <a:p>
            <a:pPr marL="285750" indent="-285750">
              <a:buFont typeface="Arial" panose="020B0604020202020204" pitchFamily="34" charset="0"/>
              <a:buChar char="•"/>
            </a:pPr>
            <a:r>
              <a:rPr lang="en-IN" dirty="0" err="1"/>
              <a:t>RangeIndex</a:t>
            </a:r>
            <a:r>
              <a:rPr lang="en-IN" dirty="0"/>
              <a:t>: 420 entries, 0 to 419</a:t>
            </a:r>
          </a:p>
          <a:p>
            <a:pPr marL="285750" indent="-285750">
              <a:buFont typeface="Arial" panose="020B0604020202020204" pitchFamily="34" charset="0"/>
              <a:buChar char="•"/>
            </a:pPr>
            <a:r>
              <a:rPr lang="en-IN" dirty="0"/>
              <a:t>Data columns (total 24 columns)</a:t>
            </a:r>
          </a:p>
          <a:p>
            <a:pPr marL="285750" indent="-285750">
              <a:buFont typeface="Arial" panose="020B0604020202020204" pitchFamily="34" charset="0"/>
              <a:buChar char="•"/>
            </a:pPr>
            <a:r>
              <a:rPr lang="en-IN" dirty="0"/>
              <a:t>Data types: int64, float64, object</a:t>
            </a:r>
          </a:p>
          <a:p>
            <a:pPr marL="285750" indent="-285750">
              <a:buFont typeface="Arial" panose="020B0604020202020204" pitchFamily="34" charset="0"/>
              <a:buChar char="•"/>
            </a:pPr>
            <a:r>
              <a:rPr lang="en-IN" dirty="0"/>
              <a:t>Memory usage: 77.2+ KB</a:t>
            </a:r>
          </a:p>
          <a:p>
            <a:endParaRPr lang="en-IN" dirty="0"/>
          </a:p>
        </p:txBody>
      </p:sp>
      <p:pic>
        <p:nvPicPr>
          <p:cNvPr id="5" name="Content Placeholder 4">
            <a:extLst>
              <a:ext uri="{FF2B5EF4-FFF2-40B4-BE49-F238E27FC236}">
                <a16:creationId xmlns:a16="http://schemas.microsoft.com/office/drawing/2014/main" id="{91748D96-E778-77CD-85C5-8F3164EBF197}"/>
              </a:ext>
            </a:extLst>
          </p:cNvPr>
          <p:cNvPicPr>
            <a:picLocks noGrp="1" noChangeAspect="1"/>
          </p:cNvPicPr>
          <p:nvPr>
            <p:ph idx="1"/>
          </p:nvPr>
        </p:nvPicPr>
        <p:blipFill>
          <a:blip r:embed="rId2"/>
          <a:stretch>
            <a:fillRect/>
          </a:stretch>
        </p:blipFill>
        <p:spPr>
          <a:xfrm>
            <a:off x="5143500" y="166452"/>
            <a:ext cx="5930966" cy="5624748"/>
          </a:xfrm>
          <a:prstGeom prst="rect">
            <a:avLst/>
          </a:prstGeom>
        </p:spPr>
      </p:pic>
    </p:spTree>
    <p:extLst>
      <p:ext uri="{BB962C8B-B14F-4D97-AF65-F5344CB8AC3E}">
        <p14:creationId xmlns:p14="http://schemas.microsoft.com/office/powerpoint/2010/main" val="4106642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7F0A6F7B-A5A3-2E75-EEEF-B57F9037B318}"/>
              </a:ext>
            </a:extLst>
          </p:cNvPr>
          <p:cNvPicPr>
            <a:picLocks noChangeAspect="1"/>
          </p:cNvPicPr>
          <p:nvPr/>
        </p:nvPicPr>
        <p:blipFill rotWithShape="1">
          <a:blip r:embed="rId3">
            <a:duotone>
              <a:schemeClr val="bg2">
                <a:shade val="45000"/>
                <a:satMod val="135000"/>
              </a:schemeClr>
              <a:prstClr val="white"/>
            </a:duotone>
            <a:alphaModFix amt="25000"/>
          </a:blip>
          <a:srcRect t="8537"/>
          <a:stretch/>
        </p:blipFill>
        <p:spPr>
          <a:xfrm>
            <a:off x="20" y="10"/>
            <a:ext cx="12191980" cy="6857990"/>
          </a:xfrm>
          <a:prstGeom prst="rect">
            <a:avLst/>
          </a:prstGeom>
        </p:spPr>
      </p:pic>
      <p:sp>
        <p:nvSpPr>
          <p:cNvPr id="2" name="Title 1">
            <a:extLst>
              <a:ext uri="{FF2B5EF4-FFF2-40B4-BE49-F238E27FC236}">
                <a16:creationId xmlns:a16="http://schemas.microsoft.com/office/drawing/2014/main" id="{91290870-CE1D-6F68-AD34-0F3E64ADCE89}"/>
              </a:ext>
            </a:extLst>
          </p:cNvPr>
          <p:cNvSpPr>
            <a:spLocks noGrp="1"/>
          </p:cNvSpPr>
          <p:nvPr>
            <p:ph type="title"/>
          </p:nvPr>
        </p:nvSpPr>
        <p:spPr>
          <a:xfrm>
            <a:off x="643467" y="639099"/>
            <a:ext cx="3647493" cy="4965833"/>
          </a:xfrm>
        </p:spPr>
        <p:txBody>
          <a:bodyPr>
            <a:normAutofit/>
          </a:bodyPr>
          <a:lstStyle/>
          <a:p>
            <a:pPr algn="r"/>
            <a:r>
              <a:rPr lang="en-IN" b="1" kern="100">
                <a:effectLst/>
                <a:latin typeface="Calibri" panose="020F0502020204030204" pitchFamily="34" charset="0"/>
                <a:ea typeface="Calibri" panose="020F0502020204030204" pitchFamily="34" charset="0"/>
                <a:cs typeface="Times New Roman" panose="02020603050405020304" pitchFamily="18" charset="0"/>
              </a:rPr>
              <a:t>Data Preparation Phase</a:t>
            </a:r>
            <a:endParaRPr lang="en-IN"/>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852A0B-C868-9C42-6012-FC65D3618108}"/>
              </a:ext>
            </a:extLst>
          </p:cNvPr>
          <p:cNvSpPr>
            <a:spLocks noGrp="1"/>
          </p:cNvSpPr>
          <p:nvPr>
            <p:ph idx="1"/>
          </p:nvPr>
        </p:nvSpPr>
        <p:spPr>
          <a:xfrm>
            <a:off x="4979938" y="639099"/>
            <a:ext cx="6591346" cy="4965833"/>
          </a:xfrm>
        </p:spPr>
        <p:txBody>
          <a:bodyPr>
            <a:normAutofit/>
          </a:bodyPr>
          <a:lstStyle/>
          <a:p>
            <a:pPr marL="342900" lvl="0" indent="-342900">
              <a:lnSpc>
                <a:spcPct val="90000"/>
              </a:lnSpc>
              <a:spcAft>
                <a:spcPts val="800"/>
              </a:spcAft>
              <a:buSzPts val="1000"/>
              <a:buFont typeface="Symbol" panose="05050102010706020507" pitchFamily="18" charset="2"/>
              <a:buChar char=""/>
              <a:tabLst>
                <a:tab pos="457200" algn="l"/>
              </a:tabLst>
            </a:pPr>
            <a:r>
              <a:rPr lang="en-IN" sz="1700" kern="100">
                <a:effectLst/>
                <a:latin typeface="Calibri" panose="020F0502020204030204" pitchFamily="34" charset="0"/>
                <a:ea typeface="Calibri" panose="020F0502020204030204" pitchFamily="34" charset="0"/>
                <a:cs typeface="Times New Roman" panose="02020603050405020304" pitchFamily="18" charset="0"/>
              </a:rPr>
              <a:t>Checking data types and converting categorical variables enables correct mathematical operations</a:t>
            </a:r>
          </a:p>
          <a:p>
            <a:pPr marL="342900" lvl="0" indent="-342900">
              <a:lnSpc>
                <a:spcPct val="90000"/>
              </a:lnSpc>
              <a:spcAft>
                <a:spcPts val="800"/>
              </a:spcAft>
              <a:buSzPts val="1000"/>
              <a:buFont typeface="Symbol" panose="05050102010706020507" pitchFamily="18" charset="2"/>
              <a:buChar char=""/>
              <a:tabLst>
                <a:tab pos="457200" algn="l"/>
              </a:tabLst>
            </a:pPr>
            <a:r>
              <a:rPr lang="en-IN" sz="1700" kern="100">
                <a:effectLst/>
                <a:latin typeface="Calibri" panose="020F0502020204030204" pitchFamily="34" charset="0"/>
                <a:ea typeface="Calibri" panose="020F0502020204030204" pitchFamily="34" charset="0"/>
                <a:cs typeface="Times New Roman" panose="02020603050405020304" pitchFamily="18" charset="0"/>
              </a:rPr>
              <a:t>Removing duplicate observations reduces distortions in patterns</a:t>
            </a:r>
          </a:p>
          <a:p>
            <a:pPr marL="342900" lvl="0" indent="-342900">
              <a:lnSpc>
                <a:spcPct val="90000"/>
              </a:lnSpc>
              <a:spcAft>
                <a:spcPts val="800"/>
              </a:spcAft>
              <a:buSzPts val="1000"/>
              <a:buFont typeface="Symbol" panose="05050102010706020507" pitchFamily="18" charset="2"/>
              <a:buChar char=""/>
              <a:tabLst>
                <a:tab pos="457200" algn="l"/>
              </a:tabLst>
            </a:pPr>
            <a:r>
              <a:rPr lang="en-IN" sz="1700" kern="100">
                <a:effectLst/>
                <a:latin typeface="Calibri" panose="020F0502020204030204" pitchFamily="34" charset="0"/>
                <a:ea typeface="Calibri" panose="020F0502020204030204" pitchFamily="34" charset="0"/>
                <a:cs typeface="Times New Roman" panose="02020603050405020304" pitchFamily="18" charset="0"/>
              </a:rPr>
              <a:t>Splitting raw data purposefully into mutually exclusive training and test sets facilitates model evaluation</a:t>
            </a:r>
          </a:p>
          <a:p>
            <a:pPr marL="342900" lvl="0" indent="-342900">
              <a:lnSpc>
                <a:spcPct val="90000"/>
              </a:lnSpc>
              <a:spcAft>
                <a:spcPts val="800"/>
              </a:spcAft>
              <a:buSzPts val="1000"/>
              <a:buFont typeface="Symbol" panose="05050102010706020507" pitchFamily="18" charset="2"/>
              <a:buChar char=""/>
              <a:tabLst>
                <a:tab pos="457200" algn="l"/>
              </a:tabLst>
            </a:pPr>
            <a:r>
              <a:rPr lang="en-IN" sz="1700" kern="100">
                <a:effectLst/>
                <a:latin typeface="Calibri" panose="020F0502020204030204" pitchFamily="34" charset="0"/>
                <a:ea typeface="Calibri" panose="020F0502020204030204" pitchFamily="34" charset="0"/>
                <a:cs typeface="Times New Roman" panose="02020603050405020304" pitchFamily="18" charset="0"/>
              </a:rPr>
              <a:t>Standardizing distinct measures onto a common scale through feature scaling optimizes learning</a:t>
            </a:r>
          </a:p>
          <a:p>
            <a:pPr marL="342900" lvl="0" indent="-342900">
              <a:lnSpc>
                <a:spcPct val="90000"/>
              </a:lnSpc>
              <a:spcAft>
                <a:spcPts val="800"/>
              </a:spcAft>
              <a:buSzPts val="1000"/>
              <a:buFont typeface="Symbol" panose="05050102010706020507" pitchFamily="18" charset="2"/>
              <a:buChar char=""/>
              <a:tabLst>
                <a:tab pos="457200" algn="l"/>
              </a:tabLst>
            </a:pPr>
            <a:r>
              <a:rPr lang="en-IN" sz="1700" kern="100">
                <a:effectLst/>
                <a:latin typeface="Calibri" panose="020F0502020204030204" pitchFamily="34" charset="0"/>
                <a:ea typeface="Calibri" panose="020F0502020204030204" pitchFamily="34" charset="0"/>
                <a:cs typeface="Times New Roman" panose="02020603050405020304" pitchFamily="18" charset="0"/>
              </a:rPr>
              <a:t>Imputing missing values through statistical estimates or predictive </a:t>
            </a:r>
            <a:r>
              <a:rPr lang="en-IN" sz="1700" kern="10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700" kern="100">
                <a:effectLst/>
                <a:latin typeface="Calibri" panose="020F0502020204030204" pitchFamily="34" charset="0"/>
                <a:ea typeface="Calibri" panose="020F0502020204030204" pitchFamily="34" charset="0"/>
                <a:cs typeface="Times New Roman" panose="02020603050405020304" pitchFamily="18" charset="0"/>
              </a:rPr>
              <a:t> maintains data integrity</a:t>
            </a:r>
          </a:p>
          <a:p>
            <a:pPr marL="342900" lvl="0" indent="-342900">
              <a:lnSpc>
                <a:spcPct val="90000"/>
              </a:lnSpc>
              <a:spcAft>
                <a:spcPts val="800"/>
              </a:spcAft>
              <a:buSzPts val="1000"/>
              <a:buFont typeface="Symbol" panose="05050102010706020507" pitchFamily="18" charset="2"/>
              <a:buChar char=""/>
              <a:tabLst>
                <a:tab pos="457200" algn="l"/>
              </a:tabLst>
            </a:pPr>
            <a:r>
              <a:rPr lang="en-IN" sz="1700" kern="100">
                <a:effectLst/>
                <a:latin typeface="Calibri" panose="020F0502020204030204" pitchFamily="34" charset="0"/>
                <a:ea typeface="Calibri" panose="020F0502020204030204" pitchFamily="34" charset="0"/>
                <a:cs typeface="Times New Roman" panose="02020603050405020304" pitchFamily="18" charset="0"/>
              </a:rPr>
              <a:t>Engineering new explanatory features boosts model exploratory power and accuracy</a:t>
            </a:r>
          </a:p>
          <a:p>
            <a:pPr marL="342900" lvl="0" indent="-342900">
              <a:lnSpc>
                <a:spcPct val="90000"/>
              </a:lnSpc>
              <a:spcAft>
                <a:spcPts val="800"/>
              </a:spcAft>
              <a:buSzPts val="1000"/>
              <a:buFont typeface="Symbol" panose="05050102010706020507" pitchFamily="18" charset="2"/>
              <a:buChar char=""/>
              <a:tabLst>
                <a:tab pos="457200" algn="l"/>
              </a:tabLst>
            </a:pPr>
            <a:r>
              <a:rPr lang="en-IN" sz="1700" kern="100">
                <a:effectLst/>
                <a:latin typeface="Calibri" panose="020F0502020204030204" pitchFamily="34" charset="0"/>
                <a:ea typeface="Calibri" panose="020F0502020204030204" pitchFamily="34" charset="0"/>
                <a:cs typeface="Times New Roman" panose="02020603050405020304" pitchFamily="18" charset="0"/>
              </a:rPr>
              <a:t>Assessing and addressing class imbalance allows unbiased model estimation and inference</a:t>
            </a:r>
          </a:p>
          <a:p>
            <a:pPr>
              <a:lnSpc>
                <a:spcPct val="90000"/>
              </a:lnSpc>
            </a:pPr>
            <a:r>
              <a:rPr lang="en-IN" sz="1700">
                <a:effectLst/>
                <a:latin typeface="Calibri" panose="020F0502020204030204" pitchFamily="34" charset="0"/>
                <a:ea typeface="Calibri" panose="020F0502020204030204" pitchFamily="34" charset="0"/>
                <a:cs typeface="Times New Roman" panose="02020603050405020304" pitchFamily="18" charset="0"/>
              </a:rPr>
              <a:t>Documentation of data preprocessing steps maintains analytic provenance and technical debt</a:t>
            </a:r>
            <a:endParaRPr lang="en-IN" sz="1700"/>
          </a:p>
        </p:txBody>
      </p:sp>
    </p:spTree>
    <p:extLst>
      <p:ext uri="{BB962C8B-B14F-4D97-AF65-F5344CB8AC3E}">
        <p14:creationId xmlns:p14="http://schemas.microsoft.com/office/powerpoint/2010/main" val="287758606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5E1F-4DCC-4B5D-8B49-A6C85C14A44A}"/>
              </a:ext>
            </a:extLst>
          </p:cNvPr>
          <p:cNvSpPr>
            <a:spLocks noGrp="1"/>
          </p:cNvSpPr>
          <p:nvPr>
            <p:ph type="title"/>
          </p:nvPr>
        </p:nvSpPr>
        <p:spPr/>
        <p:txBody>
          <a:bodyPr/>
          <a:lstStyle/>
          <a:p>
            <a:r>
              <a:rPr lang="en-IN" dirty="0"/>
              <a:t>Data Preprocessing</a:t>
            </a:r>
          </a:p>
        </p:txBody>
      </p:sp>
      <p:sp>
        <p:nvSpPr>
          <p:cNvPr id="4" name="Text Placeholder 3">
            <a:extLst>
              <a:ext uri="{FF2B5EF4-FFF2-40B4-BE49-F238E27FC236}">
                <a16:creationId xmlns:a16="http://schemas.microsoft.com/office/drawing/2014/main" id="{30860948-FD40-EA6B-6A4D-609981E950F3}"/>
              </a:ext>
            </a:extLst>
          </p:cNvPr>
          <p:cNvSpPr>
            <a:spLocks noGrp="1"/>
          </p:cNvSpPr>
          <p:nvPr>
            <p:ph type="body" sz="half" idx="2"/>
          </p:nvPr>
        </p:nvSpPr>
        <p:spPr/>
        <p:txBody>
          <a:bodyPr/>
          <a:lstStyle/>
          <a:p>
            <a:pPr lvl="0">
              <a:lnSpc>
                <a:spcPct val="107000"/>
              </a:lnSpc>
              <a:spcAft>
                <a:spcPts val="800"/>
              </a:spcAft>
              <a:tabLst>
                <a:tab pos="457200" algn="l"/>
              </a:tabLs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1. Columns Removed:</a:t>
            </a:r>
            <a:endParaRPr lang="en-IN" sz="11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columns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max_speed</a:t>
            </a: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average_daily_car_traffic</a:t>
            </a: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average_daily_bike_traffic</a:t>
            </a:r>
            <a:r>
              <a:rPr lang="en-IN" sz="1100" dirty="0">
                <a:effectLst/>
                <a:latin typeface="Calibri" panose="020F0502020204030204" pitchFamily="34" charset="0"/>
                <a:ea typeface="Calibri" panose="020F0502020204030204" pitchFamily="34" charset="0"/>
                <a:cs typeface="Times New Roman" panose="02020603050405020304" pitchFamily="18" charset="0"/>
              </a:rPr>
              <a:t>' were removed to focus on relevant features for clustering.</a:t>
            </a:r>
          </a:p>
          <a:p>
            <a:endParaRPr lang="en-IN" dirty="0"/>
          </a:p>
        </p:txBody>
      </p:sp>
      <p:pic>
        <p:nvPicPr>
          <p:cNvPr id="5" name="Content Placeholder 4">
            <a:extLst>
              <a:ext uri="{FF2B5EF4-FFF2-40B4-BE49-F238E27FC236}">
                <a16:creationId xmlns:a16="http://schemas.microsoft.com/office/drawing/2014/main" id="{6772CBBF-947D-6B1A-5DFA-5DA4225A1718}"/>
              </a:ext>
            </a:extLst>
          </p:cNvPr>
          <p:cNvPicPr>
            <a:picLocks noGrp="1" noChangeAspect="1"/>
          </p:cNvPicPr>
          <p:nvPr>
            <p:ph idx="1"/>
          </p:nvPr>
        </p:nvPicPr>
        <p:blipFill>
          <a:blip r:embed="rId2"/>
          <a:stretch>
            <a:fillRect/>
          </a:stretch>
        </p:blipFill>
        <p:spPr>
          <a:xfrm>
            <a:off x="5570770" y="1428593"/>
            <a:ext cx="5624047" cy="3619814"/>
          </a:xfrm>
          <a:prstGeom prst="rect">
            <a:avLst/>
          </a:prstGeom>
        </p:spPr>
      </p:pic>
    </p:spTree>
    <p:extLst>
      <p:ext uri="{BB962C8B-B14F-4D97-AF65-F5344CB8AC3E}">
        <p14:creationId xmlns:p14="http://schemas.microsoft.com/office/powerpoint/2010/main" val="93007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5E1F-4DCC-4B5D-8B49-A6C85C14A44A}"/>
              </a:ext>
            </a:extLst>
          </p:cNvPr>
          <p:cNvSpPr>
            <a:spLocks noGrp="1"/>
          </p:cNvSpPr>
          <p:nvPr>
            <p:ph type="title"/>
          </p:nvPr>
        </p:nvSpPr>
        <p:spPr/>
        <p:txBody>
          <a:bodyPr/>
          <a:lstStyle/>
          <a:p>
            <a:r>
              <a:rPr lang="en-IN" dirty="0"/>
              <a:t>Data Preprocessing</a:t>
            </a:r>
          </a:p>
        </p:txBody>
      </p:sp>
      <p:sp>
        <p:nvSpPr>
          <p:cNvPr id="4" name="Text Placeholder 3">
            <a:extLst>
              <a:ext uri="{FF2B5EF4-FFF2-40B4-BE49-F238E27FC236}">
                <a16:creationId xmlns:a16="http://schemas.microsoft.com/office/drawing/2014/main" id="{30860948-FD40-EA6B-6A4D-609981E950F3}"/>
              </a:ext>
            </a:extLst>
          </p:cNvPr>
          <p:cNvSpPr>
            <a:spLocks noGrp="1"/>
          </p:cNvSpPr>
          <p:nvPr>
            <p:ph type="body" sz="half" idx="2"/>
          </p:nvPr>
        </p:nvSpPr>
        <p:spPr/>
        <p:txBody>
          <a:bodyPr/>
          <a:lstStyle/>
          <a:p>
            <a:pPr lvl="0">
              <a:lnSpc>
                <a:spcPct val="107000"/>
              </a:lnSpc>
              <a:spcAft>
                <a:spcPts val="800"/>
              </a:spcAft>
              <a:tabLst>
                <a:tab pos="457200" algn="l"/>
              </a:tabLs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2. Handling Missing Values: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100" dirty="0">
                <a:effectLst/>
                <a:latin typeface="Calibri" panose="020F0502020204030204" pitchFamily="34" charset="0"/>
                <a:ea typeface="Calibri" panose="020F0502020204030204" pitchFamily="34" charset="0"/>
                <a:cs typeface="Times New Roman" panose="02020603050405020304" pitchFamily="18" charset="0"/>
              </a:rPr>
              <a:t>Null values in numeric columns were filled with the mean to maintain data integrity.</a:t>
            </a:r>
          </a:p>
          <a:p>
            <a:pPr marL="742950" lvl="1" indent="-285750">
              <a:lnSpc>
                <a:spcPct val="107000"/>
              </a:lnSpc>
              <a:spcAft>
                <a:spcPts val="800"/>
              </a:spcAft>
              <a:buSzPts val="1000"/>
              <a:buFont typeface="Symbol" panose="05050102010706020507" pitchFamily="18" charset="2"/>
              <a:buChar char=""/>
              <a:tabLst>
                <a:tab pos="914400" algn="l"/>
              </a:tabLst>
            </a:pPr>
            <a:r>
              <a:rPr lang="en-IN" sz="1100" dirty="0">
                <a:effectLst/>
                <a:latin typeface="Calibri" panose="020F0502020204030204" pitchFamily="34" charset="0"/>
                <a:ea typeface="Calibri" panose="020F0502020204030204" pitchFamily="34" charset="0"/>
                <a:cs typeface="Times New Roman" panose="02020603050405020304" pitchFamily="18" charset="0"/>
              </a:rPr>
              <a:t>Null values in categorical columns were filled with the mode for a representative replacement.</a:t>
            </a:r>
          </a:p>
          <a:p>
            <a:endParaRPr lang="en-IN" dirty="0"/>
          </a:p>
        </p:txBody>
      </p:sp>
      <p:pic>
        <p:nvPicPr>
          <p:cNvPr id="7" name="Content Placeholder 6">
            <a:extLst>
              <a:ext uri="{FF2B5EF4-FFF2-40B4-BE49-F238E27FC236}">
                <a16:creationId xmlns:a16="http://schemas.microsoft.com/office/drawing/2014/main" id="{FBA9E278-DF78-5A6A-5ED4-7E1C25031A4A}"/>
              </a:ext>
            </a:extLst>
          </p:cNvPr>
          <p:cNvPicPr>
            <a:picLocks noGrp="1" noChangeAspect="1"/>
          </p:cNvPicPr>
          <p:nvPr>
            <p:ph idx="1"/>
          </p:nvPr>
        </p:nvPicPr>
        <p:blipFill>
          <a:blip r:embed="rId2"/>
          <a:stretch>
            <a:fillRect/>
          </a:stretch>
        </p:blipFill>
        <p:spPr>
          <a:xfrm>
            <a:off x="5616494" y="1542903"/>
            <a:ext cx="5532599" cy="3391194"/>
          </a:xfrm>
          <a:prstGeom prst="rect">
            <a:avLst/>
          </a:prstGeom>
        </p:spPr>
      </p:pic>
    </p:spTree>
    <p:extLst>
      <p:ext uri="{BB962C8B-B14F-4D97-AF65-F5344CB8AC3E}">
        <p14:creationId xmlns:p14="http://schemas.microsoft.com/office/powerpoint/2010/main" val="88514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C4B9-3146-B518-BC3D-4ED9B966A922}"/>
              </a:ext>
            </a:extLst>
          </p:cNvPr>
          <p:cNvSpPr>
            <a:spLocks noGrp="1"/>
          </p:cNvSpPr>
          <p:nvPr>
            <p:ph type="title"/>
          </p:nvPr>
        </p:nvSpPr>
        <p:spPr>
          <a:xfrm>
            <a:off x="1484312" y="1600200"/>
            <a:ext cx="3549121" cy="696191"/>
          </a:xfrm>
        </p:spPr>
        <p:txBody>
          <a:bodyPr/>
          <a:lstStyle/>
          <a:p>
            <a:r>
              <a:rPr lang="en-IN" dirty="0"/>
              <a:t>K-Means Clustering</a:t>
            </a:r>
          </a:p>
        </p:txBody>
      </p:sp>
      <p:sp>
        <p:nvSpPr>
          <p:cNvPr id="4" name="Text Placeholder 3">
            <a:extLst>
              <a:ext uri="{FF2B5EF4-FFF2-40B4-BE49-F238E27FC236}">
                <a16:creationId xmlns:a16="http://schemas.microsoft.com/office/drawing/2014/main" id="{5DD0B8C8-CBCA-8A5C-E61F-379E57924C22}"/>
              </a:ext>
            </a:extLst>
          </p:cNvPr>
          <p:cNvSpPr>
            <a:spLocks noGrp="1"/>
          </p:cNvSpPr>
          <p:nvPr>
            <p:ph type="body" sz="half" idx="2"/>
          </p:nvPr>
        </p:nvSpPr>
        <p:spPr>
          <a:xfrm>
            <a:off x="1620982" y="2296391"/>
            <a:ext cx="3412451" cy="3494809"/>
          </a:xfrm>
        </p:spPr>
        <p:txBody>
          <a:bodyPr>
            <a:normAutofit/>
          </a:bodyPr>
          <a:lstStyle/>
          <a:p>
            <a:pPr lvl="0">
              <a:lnSpc>
                <a:spcPct val="107000"/>
              </a:lnSpc>
              <a:spcAft>
                <a:spcPts val="800"/>
              </a:spcAft>
              <a:tabLst>
                <a:tab pos="457200" algn="l"/>
              </a:tabLs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1. Determination of Optimal K:</a:t>
            </a:r>
            <a:endParaRPr lang="en-IN" sz="1100" b="1" dirty="0">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800"/>
              </a:spcAft>
              <a:buFont typeface="Arial" panose="020B0604020202020204" pitchFamily="34" charset="0"/>
              <a:buChar char="•"/>
              <a:tabLst>
                <a:tab pos="457200" algn="l"/>
              </a:tabLst>
            </a:pPr>
            <a:r>
              <a:rPr lang="en-IN" sz="1100" dirty="0">
                <a:effectLst/>
                <a:latin typeface="Calibri" panose="020F0502020204030204" pitchFamily="34" charset="0"/>
                <a:ea typeface="Calibri" panose="020F0502020204030204" pitchFamily="34" charset="0"/>
                <a:cs typeface="Times New Roman" panose="02020603050405020304" pitchFamily="18" charset="0"/>
              </a:rPr>
              <a:t>Utilized the Elbow Method to find the optimal number of clusters (K=3).</a:t>
            </a:r>
          </a:p>
          <a:p>
            <a:pPr marL="171450" lvl="0" indent="-171450">
              <a:lnSpc>
                <a:spcPct val="107000"/>
              </a:lnSpc>
              <a:spcAft>
                <a:spcPts val="800"/>
              </a:spcAft>
              <a:buFont typeface="Arial" panose="020B0604020202020204" pitchFamily="34" charset="0"/>
              <a:buChar char="•"/>
              <a:tabLst>
                <a:tab pos="457200" algn="l"/>
              </a:tabLst>
            </a:pPr>
            <a:r>
              <a:rPr lang="en-IN" sz="1100" dirty="0">
                <a:effectLst/>
                <a:latin typeface="Calibri" panose="020F0502020204030204" pitchFamily="34" charset="0"/>
                <a:ea typeface="Calibri" panose="020F0502020204030204" pitchFamily="34" charset="0"/>
                <a:cs typeface="Times New Roman" panose="02020603050405020304" pitchFamily="18" charset="0"/>
              </a:rPr>
              <a:t>Identified a point where additional clusters do not significantly reduce inertia.</a:t>
            </a:r>
          </a:p>
          <a:p>
            <a:pPr lvl="0">
              <a:lnSpc>
                <a:spcPct val="107000"/>
              </a:lnSpc>
              <a:spcAft>
                <a:spcPts val="800"/>
              </a:spcAft>
              <a:tabLst>
                <a:tab pos="457200" algn="l"/>
              </a:tabLst>
            </a:pPr>
            <a:r>
              <a:rPr lang="en-IN" sz="1100" b="1" dirty="0">
                <a:latin typeface="Calibri" panose="020F0502020204030204" pitchFamily="34" charset="0"/>
                <a:ea typeface="Calibri" panose="020F0502020204030204" pitchFamily="34" charset="0"/>
                <a:cs typeface="Times New Roman" panose="02020603050405020304" pitchFamily="18" charset="0"/>
              </a:rPr>
              <a:t>2. </a:t>
            </a:r>
            <a:r>
              <a:rPr lang="en-IN" sz="1100" b="1" dirty="0">
                <a:effectLst/>
                <a:latin typeface="Calibri" panose="020F0502020204030204" pitchFamily="34" charset="0"/>
                <a:ea typeface="Calibri" panose="020F0502020204030204" pitchFamily="34" charset="0"/>
                <a:cs typeface="Times New Roman" panose="02020603050405020304" pitchFamily="18" charset="0"/>
              </a:rPr>
              <a:t>K-Means Clustering:</a:t>
            </a:r>
            <a:endParaRPr lang="en-IN" sz="1100" b="1" dirty="0">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800"/>
              </a:spcAft>
              <a:buFont typeface="Arial" panose="020B0604020202020204" pitchFamily="34" charset="0"/>
              <a:buChar char="•"/>
              <a:tabLst>
                <a:tab pos="457200" algn="l"/>
              </a:tabLst>
            </a:pPr>
            <a:r>
              <a:rPr lang="en-IN" sz="1100" dirty="0">
                <a:effectLst/>
                <a:latin typeface="Calibri" panose="020F0502020204030204" pitchFamily="34" charset="0"/>
                <a:ea typeface="Calibri" panose="020F0502020204030204" pitchFamily="34" charset="0"/>
                <a:cs typeface="Times New Roman" panose="02020603050405020304" pitchFamily="18" charset="0"/>
              </a:rPr>
              <a:t>Applied K-Means clustering with K=3 to group data points.</a:t>
            </a:r>
          </a:p>
          <a:p>
            <a:pPr marL="171450" lvl="0" indent="-171450">
              <a:lnSpc>
                <a:spcPct val="107000"/>
              </a:lnSpc>
              <a:spcAft>
                <a:spcPts val="800"/>
              </a:spcAft>
              <a:buFont typeface="Arial" panose="020B0604020202020204" pitchFamily="34" charset="0"/>
              <a:buChar char="•"/>
              <a:tabLst>
                <a:tab pos="457200" algn="l"/>
              </a:tabLst>
            </a:pPr>
            <a:r>
              <a:rPr lang="en-IN" sz="1100" dirty="0">
                <a:effectLst/>
                <a:latin typeface="Calibri" panose="020F0502020204030204" pitchFamily="34" charset="0"/>
                <a:ea typeface="Calibri" panose="020F0502020204030204" pitchFamily="34" charset="0"/>
                <a:cs typeface="Times New Roman" panose="02020603050405020304" pitchFamily="18" charset="0"/>
              </a:rPr>
              <a:t>Silhouette Score for K-Means: 0.379, indicating a reasonable separation between clusters.</a:t>
            </a:r>
          </a:p>
          <a:p>
            <a:endParaRPr lang="en-IN" dirty="0"/>
          </a:p>
        </p:txBody>
      </p:sp>
      <p:pic>
        <p:nvPicPr>
          <p:cNvPr id="5" name="Content Placeholder 4">
            <a:extLst>
              <a:ext uri="{FF2B5EF4-FFF2-40B4-BE49-F238E27FC236}">
                <a16:creationId xmlns:a16="http://schemas.microsoft.com/office/drawing/2014/main" id="{1E9B64C9-CAF1-FF93-900D-027076BD79E6}"/>
              </a:ext>
            </a:extLst>
          </p:cNvPr>
          <p:cNvPicPr>
            <a:picLocks noGrp="1" noChangeAspect="1"/>
          </p:cNvPicPr>
          <p:nvPr>
            <p:ph idx="1"/>
          </p:nvPr>
        </p:nvPicPr>
        <p:blipFill>
          <a:blip r:embed="rId2"/>
          <a:stretch>
            <a:fillRect/>
          </a:stretch>
        </p:blipFill>
        <p:spPr>
          <a:xfrm>
            <a:off x="5593632" y="2247814"/>
            <a:ext cx="5578323" cy="1981372"/>
          </a:xfrm>
          <a:prstGeom prst="rect">
            <a:avLst/>
          </a:prstGeom>
        </p:spPr>
      </p:pic>
    </p:spTree>
    <p:extLst>
      <p:ext uri="{BB962C8B-B14F-4D97-AF65-F5344CB8AC3E}">
        <p14:creationId xmlns:p14="http://schemas.microsoft.com/office/powerpoint/2010/main" val="152584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E85F-484D-9183-0657-E6332DC4ECB8}"/>
              </a:ext>
            </a:extLst>
          </p:cNvPr>
          <p:cNvSpPr>
            <a:spLocks noGrp="1"/>
          </p:cNvSpPr>
          <p:nvPr>
            <p:ph type="title"/>
          </p:nvPr>
        </p:nvSpPr>
        <p:spPr>
          <a:xfrm>
            <a:off x="1484312" y="1600200"/>
            <a:ext cx="3549121" cy="529936"/>
          </a:xfrm>
        </p:spPr>
        <p:txBody>
          <a:bodyPr/>
          <a:lstStyle/>
          <a:p>
            <a:r>
              <a:rPr lang="en-IN" dirty="0"/>
              <a:t>DBSCAN</a:t>
            </a:r>
          </a:p>
        </p:txBody>
      </p:sp>
      <p:sp>
        <p:nvSpPr>
          <p:cNvPr id="4" name="Text Placeholder 3">
            <a:extLst>
              <a:ext uri="{FF2B5EF4-FFF2-40B4-BE49-F238E27FC236}">
                <a16:creationId xmlns:a16="http://schemas.microsoft.com/office/drawing/2014/main" id="{F657346F-CA22-DAB5-807F-E573A93BCCC1}"/>
              </a:ext>
            </a:extLst>
          </p:cNvPr>
          <p:cNvSpPr>
            <a:spLocks noGrp="1"/>
          </p:cNvSpPr>
          <p:nvPr>
            <p:ph type="body" sz="half" idx="2"/>
          </p:nvPr>
        </p:nvSpPr>
        <p:spPr>
          <a:xfrm>
            <a:off x="1484312" y="2296391"/>
            <a:ext cx="4147561" cy="2961409"/>
          </a:xfrm>
        </p:spPr>
        <p:txBody>
          <a:bodyPr/>
          <a:lstStyle/>
          <a:p>
            <a:pPr lvl="0">
              <a:lnSpc>
                <a:spcPct val="107000"/>
              </a:lnSpc>
              <a:spcAft>
                <a:spcPts val="800"/>
              </a:spcAft>
              <a:tabLst>
                <a:tab pos="457200" algn="l"/>
              </a:tabLs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1. DBSCAN Clustering: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100" dirty="0">
                <a:effectLst/>
                <a:latin typeface="Calibri" panose="020F0502020204030204" pitchFamily="34" charset="0"/>
                <a:ea typeface="Calibri" panose="020F0502020204030204" pitchFamily="34" charset="0"/>
                <a:cs typeface="Times New Roman" panose="02020603050405020304" pitchFamily="18" charset="0"/>
              </a:rPr>
              <a:t>Applied DBSCAN with specified parameters to detect dense regions.</a:t>
            </a:r>
          </a:p>
          <a:p>
            <a:pPr marL="742950" lvl="1" indent="-285750">
              <a:lnSpc>
                <a:spcPct val="107000"/>
              </a:lnSpc>
              <a:spcAft>
                <a:spcPts val="800"/>
              </a:spcAft>
              <a:buSzPts val="1000"/>
              <a:buFont typeface="Symbol" panose="05050102010706020507" pitchFamily="18" charset="2"/>
              <a:buChar char=""/>
              <a:tabLst>
                <a:tab pos="914400" algn="l"/>
              </a:tabLst>
            </a:pPr>
            <a:r>
              <a:rPr lang="en-IN" sz="1100" dirty="0">
                <a:effectLst/>
                <a:latin typeface="Calibri" panose="020F0502020204030204" pitchFamily="34" charset="0"/>
                <a:ea typeface="Calibri" panose="020F0502020204030204" pitchFamily="34" charset="0"/>
                <a:cs typeface="Times New Roman" panose="02020603050405020304" pitchFamily="18" charset="0"/>
              </a:rPr>
              <a:t>Visualized clusters using a scatter plot.</a:t>
            </a:r>
          </a:p>
          <a:p>
            <a:pPr marL="742950" lvl="1" indent="-285750">
              <a:lnSpc>
                <a:spcPct val="107000"/>
              </a:lnSpc>
              <a:spcAft>
                <a:spcPts val="800"/>
              </a:spcAft>
              <a:buSzPts val="1000"/>
              <a:buFont typeface="Symbol" panose="05050102010706020507" pitchFamily="18" charset="2"/>
              <a:buChar char=""/>
              <a:tabLst>
                <a:tab pos="914400" algn="l"/>
              </a:tabLs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Issue:</a:t>
            </a:r>
            <a:r>
              <a:rPr lang="en-IN" sz="1100" dirty="0">
                <a:effectLst/>
                <a:latin typeface="Calibri" panose="020F0502020204030204" pitchFamily="34" charset="0"/>
                <a:ea typeface="Calibri" panose="020F0502020204030204" pitchFamily="34" charset="0"/>
                <a:cs typeface="Times New Roman" panose="02020603050405020304" pitchFamily="18" charset="0"/>
              </a:rPr>
              <a:t> DBSCAN assigned only one label, indicating potential challenges in identifying distinct clusters.</a:t>
            </a:r>
          </a:p>
          <a:p>
            <a:endParaRPr lang="en-IN" dirty="0"/>
          </a:p>
        </p:txBody>
      </p:sp>
      <p:pic>
        <p:nvPicPr>
          <p:cNvPr id="5" name="Content Placeholder 4">
            <a:extLst>
              <a:ext uri="{FF2B5EF4-FFF2-40B4-BE49-F238E27FC236}">
                <a16:creationId xmlns:a16="http://schemas.microsoft.com/office/drawing/2014/main" id="{34D81CE9-5721-FECF-92AC-F99597EC9722}"/>
              </a:ext>
            </a:extLst>
          </p:cNvPr>
          <p:cNvPicPr>
            <a:picLocks noGrp="1" noChangeAspect="1"/>
          </p:cNvPicPr>
          <p:nvPr>
            <p:ph idx="1"/>
          </p:nvPr>
        </p:nvPicPr>
        <p:blipFill>
          <a:blip r:embed="rId2"/>
          <a:stretch>
            <a:fillRect/>
          </a:stretch>
        </p:blipFill>
        <p:spPr>
          <a:xfrm>
            <a:off x="5722282" y="685800"/>
            <a:ext cx="5822017" cy="5105400"/>
          </a:xfrm>
          <a:prstGeom prst="rect">
            <a:avLst/>
          </a:prstGeom>
        </p:spPr>
      </p:pic>
    </p:spTree>
    <p:extLst>
      <p:ext uri="{BB962C8B-B14F-4D97-AF65-F5344CB8AC3E}">
        <p14:creationId xmlns:p14="http://schemas.microsoft.com/office/powerpoint/2010/main" val="133647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7F681-E7C0-EF63-5D11-2F07B5B5BFA7}"/>
              </a:ext>
            </a:extLst>
          </p:cNvPr>
          <p:cNvSpPr>
            <a:spLocks noGrp="1"/>
          </p:cNvSpPr>
          <p:nvPr>
            <p:ph type="title"/>
          </p:nvPr>
        </p:nvSpPr>
        <p:spPr/>
        <p:txBody>
          <a:bodyPr/>
          <a:lstStyle/>
          <a:p>
            <a:r>
              <a:rPr lang="en-IN" dirty="0"/>
              <a:t>Gaussian Mixture Model (GMM)</a:t>
            </a:r>
          </a:p>
        </p:txBody>
      </p:sp>
      <p:sp>
        <p:nvSpPr>
          <p:cNvPr id="4" name="Text Placeholder 3">
            <a:extLst>
              <a:ext uri="{FF2B5EF4-FFF2-40B4-BE49-F238E27FC236}">
                <a16:creationId xmlns:a16="http://schemas.microsoft.com/office/drawing/2014/main" id="{DF48C6B8-1659-1276-E04C-FCBE5B9A5B8F}"/>
              </a:ext>
            </a:extLst>
          </p:cNvPr>
          <p:cNvSpPr>
            <a:spLocks noGrp="1"/>
          </p:cNvSpPr>
          <p:nvPr>
            <p:ph type="body" sz="half" idx="2"/>
          </p:nvPr>
        </p:nvSpPr>
        <p:spPr>
          <a:xfrm>
            <a:off x="540328" y="2971799"/>
            <a:ext cx="4493106" cy="3325091"/>
          </a:xfrm>
        </p:spPr>
        <p:txBody>
          <a:bodyPr>
            <a:normAutofit/>
          </a:bodyPr>
          <a:lstStyle/>
          <a:p>
            <a:r>
              <a:rPr lang="en-IN" b="1" dirty="0"/>
              <a:t>GMM Clustering:</a:t>
            </a:r>
          </a:p>
          <a:p>
            <a:pPr marL="285750" indent="-285750" algn="l">
              <a:buFont typeface="Arial" panose="020B0604020202020204" pitchFamily="34" charset="0"/>
              <a:buChar char="•"/>
            </a:pPr>
            <a:r>
              <a:rPr lang="en-IN" dirty="0"/>
              <a:t>Applied Gaussian Mixture Model (GMM) with 3 components.</a:t>
            </a:r>
          </a:p>
          <a:p>
            <a:pPr marL="285750" indent="-285750" algn="l">
              <a:buFont typeface="Arial" panose="020B0604020202020204" pitchFamily="34" charset="0"/>
              <a:buChar char="•"/>
            </a:pPr>
            <a:r>
              <a:rPr lang="en-IN" dirty="0"/>
              <a:t>Visualized clusters using a scatter plot.</a:t>
            </a:r>
          </a:p>
          <a:p>
            <a:pPr marL="285750" indent="-285750" algn="l">
              <a:buFont typeface="Arial" panose="020B0604020202020204" pitchFamily="34" charset="0"/>
              <a:buChar char="•"/>
            </a:pPr>
            <a:r>
              <a:rPr lang="en-IN" dirty="0"/>
              <a:t>Silhouette Score for GMM: 0.456, indicating a good separation between clusters.</a:t>
            </a:r>
          </a:p>
          <a:p>
            <a:endParaRPr lang="en-IN" dirty="0"/>
          </a:p>
        </p:txBody>
      </p:sp>
      <p:pic>
        <p:nvPicPr>
          <p:cNvPr id="5" name="Content Placeholder 4">
            <a:extLst>
              <a:ext uri="{FF2B5EF4-FFF2-40B4-BE49-F238E27FC236}">
                <a16:creationId xmlns:a16="http://schemas.microsoft.com/office/drawing/2014/main" id="{50111A78-16DA-DD8B-8605-21E5E37968EF}"/>
              </a:ext>
            </a:extLst>
          </p:cNvPr>
          <p:cNvPicPr>
            <a:picLocks noGrp="1" noChangeAspect="1"/>
          </p:cNvPicPr>
          <p:nvPr>
            <p:ph idx="1"/>
          </p:nvPr>
        </p:nvPicPr>
        <p:blipFill>
          <a:blip r:embed="rId2"/>
          <a:stretch>
            <a:fillRect/>
          </a:stretch>
        </p:blipFill>
        <p:spPr>
          <a:xfrm>
            <a:off x="5391685" y="849423"/>
            <a:ext cx="5982218" cy="4778154"/>
          </a:xfrm>
          <a:prstGeom prst="rect">
            <a:avLst/>
          </a:prstGeom>
        </p:spPr>
      </p:pic>
    </p:spTree>
    <p:extLst>
      <p:ext uri="{BB962C8B-B14F-4D97-AF65-F5344CB8AC3E}">
        <p14:creationId xmlns:p14="http://schemas.microsoft.com/office/powerpoint/2010/main" val="445657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27</TotalTime>
  <Words>773</Words>
  <PresentationFormat>Widescreen</PresentationFormat>
  <Paragraphs>90</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Corbel</vt:lpstr>
      <vt:lpstr>Symbol</vt:lpstr>
      <vt:lpstr>Parallax</vt:lpstr>
      <vt:lpstr> Optimizing Smart City Public Transportation Through Data and Technology</vt:lpstr>
      <vt:lpstr>Introduction to Modeling and Application of Project Results</vt:lpstr>
      <vt:lpstr>Dataset Overview</vt:lpstr>
      <vt:lpstr>Data Preparation Phase</vt:lpstr>
      <vt:lpstr>Data Preprocessing</vt:lpstr>
      <vt:lpstr>Data Preprocessing</vt:lpstr>
      <vt:lpstr>K-Means Clustering</vt:lpstr>
      <vt:lpstr>DBSCAN</vt:lpstr>
      <vt:lpstr>Gaussian Mixture Model (GMM)</vt:lpstr>
      <vt:lpstr>Model Optimization</vt:lpstr>
      <vt:lpstr>Model Deployment</vt:lpstr>
      <vt:lpstr>Recommendations</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2023-12-19T20:16:47Z</dcterms:created>
  <dcterms:modified xsi:type="dcterms:W3CDTF">2023-12-25T14:16:48Z</dcterms:modified>
</cp:coreProperties>
</file>