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8086725" cy="14581188"/>
  <p:custDataLst>
    <p:tags r:id="rId3"/>
  </p:custDataLst>
  <p:defaultTextStyle>
    <a:defPPr>
      <a:defRPr lang="en-US"/>
    </a:defPPr>
    <a:lvl1pPr algn="l" rtl="0" fontAlgn="base">
      <a:spcBef>
        <a:spcPct val="0"/>
      </a:spcBef>
      <a:spcAft>
        <a:spcPct val="0"/>
      </a:spcAft>
      <a:defRPr sz="2600" kern="1200">
        <a:solidFill>
          <a:schemeClr val="tx1"/>
        </a:solidFill>
        <a:latin typeface="Arial"/>
        <a:ea typeface="+mn-ea"/>
        <a:cs typeface="+mn-cs"/>
      </a:defRPr>
    </a:lvl1pPr>
    <a:lvl2pPr marL="457200" algn="l" rtl="0" fontAlgn="base">
      <a:spcBef>
        <a:spcPct val="0"/>
      </a:spcBef>
      <a:spcAft>
        <a:spcPct val="0"/>
      </a:spcAft>
      <a:defRPr sz="2600" kern="1200">
        <a:solidFill>
          <a:schemeClr val="tx1"/>
        </a:solidFill>
        <a:latin typeface="Arial"/>
        <a:ea typeface="+mn-ea"/>
        <a:cs typeface="+mn-cs"/>
      </a:defRPr>
    </a:lvl2pPr>
    <a:lvl3pPr marL="914400" algn="l" rtl="0" fontAlgn="base">
      <a:spcBef>
        <a:spcPct val="0"/>
      </a:spcBef>
      <a:spcAft>
        <a:spcPct val="0"/>
      </a:spcAft>
      <a:defRPr sz="2600" kern="1200">
        <a:solidFill>
          <a:schemeClr val="tx1"/>
        </a:solidFill>
        <a:latin typeface="Arial"/>
        <a:ea typeface="+mn-ea"/>
        <a:cs typeface="+mn-cs"/>
      </a:defRPr>
    </a:lvl3pPr>
    <a:lvl4pPr marL="1371600" algn="l" rtl="0" fontAlgn="base">
      <a:spcBef>
        <a:spcPct val="0"/>
      </a:spcBef>
      <a:spcAft>
        <a:spcPct val="0"/>
      </a:spcAft>
      <a:defRPr sz="2600" kern="1200">
        <a:solidFill>
          <a:schemeClr val="tx1"/>
        </a:solidFill>
        <a:latin typeface="Arial"/>
        <a:ea typeface="+mn-ea"/>
        <a:cs typeface="+mn-cs"/>
      </a:defRPr>
    </a:lvl4pPr>
    <a:lvl5pPr marL="1828800" algn="l" rtl="0" fontAlgn="base">
      <a:spcBef>
        <a:spcPct val="0"/>
      </a:spcBef>
      <a:spcAft>
        <a:spcPct val="0"/>
      </a:spcAft>
      <a:defRPr sz="2600" kern="1200">
        <a:solidFill>
          <a:schemeClr val="tx1"/>
        </a:solidFill>
        <a:latin typeface="Arial"/>
        <a:ea typeface="+mn-ea"/>
        <a:cs typeface="+mn-cs"/>
      </a:defRPr>
    </a:lvl5pPr>
    <a:lvl6pPr marL="2286000" algn="l" defTabSz="914400" rtl="0" eaLnBrk="1" latinLnBrk="0" hangingPunct="1">
      <a:defRPr sz="2600" kern="1200">
        <a:solidFill>
          <a:schemeClr val="tx1"/>
        </a:solidFill>
        <a:latin typeface="Arial"/>
        <a:ea typeface="+mn-ea"/>
        <a:cs typeface="+mn-cs"/>
      </a:defRPr>
    </a:lvl6pPr>
    <a:lvl7pPr marL="2743200" algn="l" defTabSz="914400" rtl="0" eaLnBrk="1" latinLnBrk="0" hangingPunct="1">
      <a:defRPr sz="2600" kern="1200">
        <a:solidFill>
          <a:schemeClr val="tx1"/>
        </a:solidFill>
        <a:latin typeface="Arial"/>
        <a:ea typeface="+mn-ea"/>
        <a:cs typeface="+mn-cs"/>
      </a:defRPr>
    </a:lvl7pPr>
    <a:lvl8pPr marL="3200400" algn="l" defTabSz="914400" rtl="0" eaLnBrk="1" latinLnBrk="0" hangingPunct="1">
      <a:defRPr sz="2600" kern="1200">
        <a:solidFill>
          <a:schemeClr val="tx1"/>
        </a:solidFill>
        <a:latin typeface="Arial"/>
        <a:ea typeface="+mn-ea"/>
        <a:cs typeface="+mn-cs"/>
      </a:defRPr>
    </a:lvl8pPr>
    <a:lvl9pPr marL="3657600" algn="l" defTabSz="914400" rtl="0" eaLnBrk="1" latinLnBrk="0" hangingPunct="1">
      <a:defRPr sz="2600" kern="1200">
        <a:solidFill>
          <a:schemeClr val="tx1"/>
        </a:solidFill>
        <a:latin typeface="Arial"/>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AEAEA"/>
    <a:srgbClr val="DCDFE6"/>
    <a:srgbClr val="EBFFFF"/>
    <a:srgbClr val="CCFFFF"/>
    <a:srgbClr val="99FFCC"/>
    <a:srgbClr val="990033"/>
    <a:srgbClr val="DDF2FF"/>
    <a:srgbClr val="FFE46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autoAdjust="0"/>
    <p:restoredTop sz="98391" autoAdjust="0"/>
  </p:normalViewPr>
  <p:slideViewPr>
    <p:cSldViewPr snapToObjects="1">
      <p:cViewPr>
        <p:scale>
          <a:sx n="60" d="100"/>
          <a:sy n="60" d="100"/>
        </p:scale>
        <p:origin x="6840" y="682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p:scale>
          <a:sx n="66" d="100"/>
          <a:sy n="66" d="100"/>
        </p:scale>
        <p:origin x="0" y="0"/>
      </p:cViewPr>
      <p:guideLst/>
    </p:cSldViewPr>
  </p:notesViewPr>
  <p:gridSpacing cx="39327138" cy="3932713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E34097F-AC70-4B59-B1D2-27BF3AF50A9E}" type="slidenum">
              <a:rPr lang="en-US"/>
              <a:pPr>
                <a:defRPr/>
              </a:pPr>
              <a:t>‹#›</a:t>
            </a:fld>
            <a:endParaRPr lang="en-US"/>
          </a:p>
        </p:txBody>
      </p:sp>
    </p:spTree>
    <p:extLst>
      <p:ext uri="{BB962C8B-B14F-4D97-AF65-F5344CB8AC3E}">
        <p14:creationId xmlns="" xmlns:p14="http://schemas.microsoft.com/office/powerpoint/2010/main" val="40121551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F568B032-E708-43F5-8C4C-9D7CD38D65A4}" type="slidenum">
              <a:rPr lang="en-US"/>
              <a:pPr>
                <a:defRPr/>
              </a:pPr>
              <a:t>‹#›</a:t>
            </a:fld>
            <a:endParaRPr lang="en-US"/>
          </a:p>
        </p:txBody>
      </p:sp>
    </p:spTree>
    <p:extLst>
      <p:ext uri="{BB962C8B-B14F-4D97-AF65-F5344CB8AC3E}">
        <p14:creationId xmlns="" xmlns:p14="http://schemas.microsoft.com/office/powerpoint/2010/main" val="6973407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7625"/>
            <a:ext cx="9874250" cy="28089225"/>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7625"/>
            <a:ext cx="29475112" cy="28089225"/>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ED9B186-5AC0-4E01-96BD-E38AD1542961}" type="slidenum">
              <a:rPr lang="en-US"/>
              <a:pPr>
                <a:defRPr/>
              </a:pPr>
              <a:t>‹#›</a:t>
            </a:fld>
            <a:endParaRPr lang="en-US"/>
          </a:p>
        </p:txBody>
      </p:sp>
    </p:spTree>
    <p:extLst>
      <p:ext uri="{BB962C8B-B14F-4D97-AF65-F5344CB8AC3E}">
        <p14:creationId xmlns="" xmlns:p14="http://schemas.microsoft.com/office/powerpoint/2010/main" val="20334088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75259E21-F082-4122-892B-DA466627252E}" type="slidenum">
              <a:rPr lang="en-US"/>
              <a:pPr>
                <a:defRPr/>
              </a:pPr>
              <a:t>‹#›</a:t>
            </a:fld>
            <a:endParaRPr lang="en-US"/>
          </a:p>
        </p:txBody>
      </p:sp>
    </p:spTree>
    <p:extLst>
      <p:ext uri="{BB962C8B-B14F-4D97-AF65-F5344CB8AC3E}">
        <p14:creationId xmlns="" xmlns:p14="http://schemas.microsoft.com/office/powerpoint/2010/main" val="20142025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763BB966-B9FA-4E5F-9684-B4624B553C1F}" type="slidenum">
              <a:rPr lang="en-US"/>
              <a:pPr>
                <a:defRPr/>
              </a:pPr>
              <a:t>‹#›</a:t>
            </a:fld>
            <a:endParaRPr lang="en-US"/>
          </a:p>
        </p:txBody>
      </p:sp>
    </p:spTree>
    <p:extLst>
      <p:ext uri="{BB962C8B-B14F-4D97-AF65-F5344CB8AC3E}">
        <p14:creationId xmlns="" xmlns:p14="http://schemas.microsoft.com/office/powerpoint/2010/main" val="26425819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5513" y="7680325"/>
            <a:ext cx="19673888"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FE68E09-FD4A-40AA-AC45-ECDFFCAF4302}" type="slidenum">
              <a:rPr lang="en-US"/>
              <a:pPr>
                <a:defRPr/>
              </a:pPr>
              <a:t>‹#›</a:t>
            </a:fld>
            <a:endParaRPr lang="en-US"/>
          </a:p>
        </p:txBody>
      </p:sp>
    </p:spTree>
    <p:extLst>
      <p:ext uri="{BB962C8B-B14F-4D97-AF65-F5344CB8AC3E}">
        <p14:creationId xmlns="" xmlns:p14="http://schemas.microsoft.com/office/powerpoint/2010/main" val="32198430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6281B74C-C36C-4749-8954-AB4971544004}" type="slidenum">
              <a:rPr lang="en-US"/>
              <a:pPr>
                <a:defRPr/>
              </a:pPr>
              <a:t>‹#›</a:t>
            </a:fld>
            <a:endParaRPr lang="en-US"/>
          </a:p>
        </p:txBody>
      </p:sp>
    </p:spTree>
    <p:extLst>
      <p:ext uri="{BB962C8B-B14F-4D97-AF65-F5344CB8AC3E}">
        <p14:creationId xmlns="" xmlns:p14="http://schemas.microsoft.com/office/powerpoint/2010/main" val="41362655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A0E5F5EF-36D5-4187-80DE-E95B864593EA}" type="slidenum">
              <a:rPr lang="en-US"/>
              <a:pPr>
                <a:defRPr/>
              </a:pPr>
              <a:t>‹#›</a:t>
            </a:fld>
            <a:endParaRPr lang="en-US"/>
          </a:p>
        </p:txBody>
      </p:sp>
    </p:spTree>
    <p:extLst>
      <p:ext uri="{BB962C8B-B14F-4D97-AF65-F5344CB8AC3E}">
        <p14:creationId xmlns="" xmlns:p14="http://schemas.microsoft.com/office/powerpoint/2010/main" val="27954543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5B547EF5-8BB6-4992-B248-83167B71219C}" type="slidenum">
              <a:rPr lang="en-US"/>
              <a:pPr>
                <a:defRPr/>
              </a:pPr>
              <a:t>‹#›</a:t>
            </a:fld>
            <a:endParaRPr lang="en-US"/>
          </a:p>
        </p:txBody>
      </p:sp>
    </p:spTree>
    <p:extLst>
      <p:ext uri="{BB962C8B-B14F-4D97-AF65-F5344CB8AC3E}">
        <p14:creationId xmlns="" xmlns:p14="http://schemas.microsoft.com/office/powerpoint/2010/main" val="18653181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EC54596-259A-4F99-9971-F7F37683EC7B}" type="slidenum">
              <a:rPr lang="en-US"/>
              <a:pPr>
                <a:defRPr/>
              </a:pPr>
              <a:t>‹#›</a:t>
            </a:fld>
            <a:endParaRPr lang="en-US"/>
          </a:p>
        </p:txBody>
      </p:sp>
    </p:spTree>
    <p:extLst>
      <p:ext uri="{BB962C8B-B14F-4D97-AF65-F5344CB8AC3E}">
        <p14:creationId xmlns="" xmlns:p14="http://schemas.microsoft.com/office/powerpoint/2010/main" val="23778440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F58F9BA2-C4F0-44E7-8F14-EDAB0965C2CA}" type="slidenum">
              <a:rPr lang="en-US"/>
              <a:pPr>
                <a:defRPr/>
              </a:pPr>
              <a:t>‹#›</a:t>
            </a:fld>
            <a:endParaRPr lang="en-US"/>
          </a:p>
        </p:txBody>
      </p:sp>
    </p:spTree>
    <p:extLst>
      <p:ext uri="{BB962C8B-B14F-4D97-AF65-F5344CB8AC3E}">
        <p14:creationId xmlns="" xmlns:p14="http://schemas.microsoft.com/office/powerpoint/2010/main" val="32841316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7625"/>
            <a:ext cx="39501762" cy="5486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0325"/>
            <a:ext cx="39501762" cy="217265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t" anchorCtr="0" compatLnSpc="1">
            <a:prstTxWarp prst="textNoShape">
              <a:avLst/>
            </a:prstTxWarp>
          </a:bodyPr>
          <a:lstStyle>
            <a:defPPr>
              <a:defRPr kern="1200" smtId="4294967295"/>
            </a:defPPr>
            <a:lvl1pPr defTabSz="3762375">
              <a:defRPr sz="58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t" anchorCtr="0" compatLnSpc="1">
            <a:prstTxWarp prst="textNoShape">
              <a:avLst/>
            </a:prstTxWarp>
          </a:bodyPr>
          <a:lstStyle>
            <a:defPPr>
              <a:defRPr kern="1200" smtId="4294967295"/>
            </a:defPPr>
            <a:lvl1pPr algn="ctr" defTabSz="3762375">
              <a:defRPr sz="58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t" anchorCtr="0" compatLnSpc="1">
            <a:prstTxWarp prst="textNoShape">
              <a:avLst/>
            </a:prstTxWarp>
          </a:bodyPr>
          <a:lstStyle>
            <a:defPPr>
              <a:defRPr kern="1200" smtId="4294967295"/>
            </a:defPPr>
            <a:lvl1pPr algn="r" defTabSz="3762375">
              <a:defRPr sz="5800" smtClean="0">
                <a:latin typeface="Arial" pitchFamily="34" charset="0"/>
              </a:defRPr>
            </a:lvl1pPr>
          </a:lstStyle>
          <a:p>
            <a:pPr>
              <a:defRPr/>
            </a:pPr>
            <a:fld id="{4C93A22B-C4D7-4FAD-B3F8-FF88D53B9D23}" type="slidenum">
              <a:rPr lang="en-US"/>
              <a:pPr>
                <a:defRPr/>
              </a:pPr>
              <a:t>‹#›</a:t>
            </a:fld>
            <a:endParaRPr lang="en-US"/>
          </a:p>
        </p:txBody>
      </p:sp>
      <p:pic>
        <p:nvPicPr>
          <p:cNvPr id="1031" name="New picture"/>
          <p:cNvPicPr/>
          <p:nvPr/>
        </p:nvPicPr>
        <p:blipFill dpi="0">
          <a:blip r:embed="rId13"/>
          <a:stretch>
            <a:fillRect/>
          </a:stretch>
        </p:blipFill>
        <p:spPr>
          <a:xfrm rot="16200000">
            <a:off x="-9245600" y="16459200"/>
            <a:ext cx="15367000" cy="1562100"/>
          </a:xfrm>
          <a:prstGeom prst="rect">
            <a:avLst/>
          </a:prstGeom>
        </p:spPr>
      </p:pic>
      <p:pic>
        <p:nvPicPr>
          <p:cNvPr id="1032" name="New picture"/>
          <p:cNvPicPr/>
          <p:nvPr/>
        </p:nvPicPr>
        <p:blipFill dpi="0">
          <a:blip r:embed="rId13"/>
          <a:stretch>
            <a:fillRect/>
          </a:stretch>
        </p:blipFill>
        <p:spPr>
          <a:xfrm rot="5400000">
            <a:off x="37769800" y="16459200"/>
            <a:ext cx="15367000" cy="1562100"/>
          </a:xfrm>
          <a:prstGeom prst="rect">
            <a:avLst/>
          </a:prstGeom>
        </p:spPr>
      </p:pic>
      <p:pic>
        <p:nvPicPr>
          <p:cNvPr id="1033" name="New picture"/>
          <p:cNvPicPr/>
          <p:nvPr/>
        </p:nvPicPr>
        <p:blipFill dpi="0">
          <a:blip r:embed="rId14"/>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sunsetmaple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762375" rtl="0" eaLnBrk="0" fontAlgn="base" hangingPunct="0">
        <a:spcBef>
          <a:spcPct val="0"/>
        </a:spcBef>
        <a:spcAft>
          <a:spcPct val="0"/>
        </a:spcAft>
        <a:defRPr sz="18100">
          <a:solidFill>
            <a:schemeClr val="tx2"/>
          </a:solidFill>
          <a:latin typeface="+mj-lt"/>
          <a:ea typeface="+mj-ea"/>
          <a:cs typeface="+mj-cs"/>
        </a:defRPr>
      </a:lvl1pPr>
      <a:lvl2pPr algn="ctr" defTabSz="3762375" rtl="0" eaLnBrk="0" fontAlgn="base" hangingPunct="0">
        <a:spcBef>
          <a:spcPct val="0"/>
        </a:spcBef>
        <a:spcAft>
          <a:spcPct val="0"/>
        </a:spcAft>
        <a:defRPr sz="18100">
          <a:solidFill>
            <a:schemeClr val="tx2"/>
          </a:solidFill>
          <a:latin typeface="Arial" pitchFamily="34" charset="0"/>
        </a:defRPr>
      </a:lvl2pPr>
      <a:lvl3pPr algn="ctr" defTabSz="3762375" rtl="0" eaLnBrk="0" fontAlgn="base" hangingPunct="0">
        <a:spcBef>
          <a:spcPct val="0"/>
        </a:spcBef>
        <a:spcAft>
          <a:spcPct val="0"/>
        </a:spcAft>
        <a:defRPr sz="18100">
          <a:solidFill>
            <a:schemeClr val="tx2"/>
          </a:solidFill>
          <a:latin typeface="Arial" pitchFamily="34" charset="0"/>
        </a:defRPr>
      </a:lvl3pPr>
      <a:lvl4pPr algn="ctr" defTabSz="3762375" rtl="0" eaLnBrk="0" fontAlgn="base" hangingPunct="0">
        <a:spcBef>
          <a:spcPct val="0"/>
        </a:spcBef>
        <a:spcAft>
          <a:spcPct val="0"/>
        </a:spcAft>
        <a:defRPr sz="18100">
          <a:solidFill>
            <a:schemeClr val="tx2"/>
          </a:solidFill>
          <a:latin typeface="Arial" pitchFamily="34" charset="0"/>
        </a:defRPr>
      </a:lvl4pPr>
      <a:lvl5pPr algn="ctr" defTabSz="3762375" rtl="0" eaLnBrk="0" fontAlgn="base" hangingPunct="0">
        <a:spcBef>
          <a:spcPct val="0"/>
        </a:spcBef>
        <a:spcAft>
          <a:spcPct val="0"/>
        </a:spcAft>
        <a:defRPr sz="18100">
          <a:solidFill>
            <a:schemeClr val="tx2"/>
          </a:solidFill>
          <a:latin typeface="Arial" pitchFamily="34" charset="0"/>
        </a:defRPr>
      </a:lvl5pPr>
      <a:lvl6pPr marL="457200" algn="ctr" defTabSz="3762375" rtl="0" fontAlgn="base">
        <a:spcBef>
          <a:spcPct val="0"/>
        </a:spcBef>
        <a:spcAft>
          <a:spcPct val="0"/>
        </a:spcAft>
        <a:defRPr sz="18100">
          <a:solidFill>
            <a:schemeClr val="tx2"/>
          </a:solidFill>
          <a:latin typeface="Arial" pitchFamily="34" charset="0"/>
        </a:defRPr>
      </a:lvl6pPr>
      <a:lvl7pPr marL="914400" algn="ctr" defTabSz="3762375" rtl="0" fontAlgn="base">
        <a:spcBef>
          <a:spcPct val="0"/>
        </a:spcBef>
        <a:spcAft>
          <a:spcPct val="0"/>
        </a:spcAft>
        <a:defRPr sz="18100">
          <a:solidFill>
            <a:schemeClr val="tx2"/>
          </a:solidFill>
          <a:latin typeface="Arial" pitchFamily="34" charset="0"/>
        </a:defRPr>
      </a:lvl7pPr>
      <a:lvl8pPr marL="1371600" algn="ctr" defTabSz="3762375" rtl="0" fontAlgn="base">
        <a:spcBef>
          <a:spcPct val="0"/>
        </a:spcBef>
        <a:spcAft>
          <a:spcPct val="0"/>
        </a:spcAft>
        <a:defRPr sz="18100">
          <a:solidFill>
            <a:schemeClr val="tx2"/>
          </a:solidFill>
          <a:latin typeface="Arial" pitchFamily="34" charset="0"/>
        </a:defRPr>
      </a:lvl8pPr>
      <a:lvl9pPr marL="1828800" algn="ctr" defTabSz="3762375" rtl="0" fontAlgn="base">
        <a:spcBef>
          <a:spcPct val="0"/>
        </a:spcBef>
        <a:spcAft>
          <a:spcPct val="0"/>
        </a:spcAft>
        <a:defRPr sz="18100">
          <a:solidFill>
            <a:schemeClr val="tx2"/>
          </a:solidFill>
          <a:latin typeface="Arial" pitchFamily="34" charset="0"/>
        </a:defRPr>
      </a:lvl9pPr>
    </p:titleStyle>
    <p:bodyStyle>
      <a:defPPr>
        <a:defRPr kern="1200" smtId="4294967295"/>
      </a:defPPr>
      <a:lvl1pPr marL="1412875" indent="-1412875" algn="l" defTabSz="3762375" rtl="0" eaLnBrk="0" fontAlgn="base" hangingPunct="0">
        <a:spcBef>
          <a:spcPct val="20000"/>
        </a:spcBef>
        <a:spcAft>
          <a:spcPct val="0"/>
        </a:spcAft>
        <a:buChar char="•"/>
        <a:defRPr sz="13100">
          <a:solidFill>
            <a:schemeClr val="tx1"/>
          </a:solidFill>
          <a:latin typeface="+mn-lt"/>
          <a:ea typeface="+mn-ea"/>
          <a:cs typeface="+mn-cs"/>
        </a:defRPr>
      </a:lvl1pPr>
      <a:lvl2pPr marL="3055938" indent="-1174750"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800">
          <a:solidFill>
            <a:schemeClr val="tx1"/>
          </a:solidFill>
          <a:latin typeface="+mn-lt"/>
        </a:defRPr>
      </a:lvl3pPr>
      <a:lvl4pPr marL="6583363" indent="-941388" algn="l" defTabSz="3762375" rtl="0" eaLnBrk="0" fontAlgn="base" hangingPunct="0">
        <a:spcBef>
          <a:spcPct val="20000"/>
        </a:spcBef>
        <a:spcAft>
          <a:spcPct val="0"/>
        </a:spcAft>
        <a:buChar char="–"/>
        <a:defRPr sz="8200">
          <a:solidFill>
            <a:schemeClr val="tx1"/>
          </a:solidFill>
          <a:latin typeface="+mn-lt"/>
        </a:defRPr>
      </a:lvl4pPr>
      <a:lvl5pPr marL="8464550" indent="-941388" algn="l" defTabSz="3762375" rtl="0" eaLnBrk="0" fontAlgn="base" hangingPunct="0">
        <a:spcBef>
          <a:spcPct val="20000"/>
        </a:spcBef>
        <a:spcAft>
          <a:spcPct val="0"/>
        </a:spcAft>
        <a:buChar char="»"/>
        <a:defRPr sz="8200">
          <a:solidFill>
            <a:schemeClr val="tx1"/>
          </a:solidFill>
          <a:latin typeface="+mn-lt"/>
        </a:defRPr>
      </a:lvl5pPr>
      <a:lvl6pPr marL="8921750" indent="-941388" algn="l" defTabSz="3762375" rtl="0" fontAlgn="base">
        <a:spcBef>
          <a:spcPct val="20000"/>
        </a:spcBef>
        <a:spcAft>
          <a:spcPct val="0"/>
        </a:spcAft>
        <a:buChar char="»"/>
        <a:defRPr sz="8200">
          <a:solidFill>
            <a:schemeClr val="tx1"/>
          </a:solidFill>
          <a:latin typeface="+mn-lt"/>
        </a:defRPr>
      </a:lvl6pPr>
      <a:lvl7pPr marL="9378950" indent="-941388" algn="l" defTabSz="3762375" rtl="0" fontAlgn="base">
        <a:spcBef>
          <a:spcPct val="20000"/>
        </a:spcBef>
        <a:spcAft>
          <a:spcPct val="0"/>
        </a:spcAft>
        <a:buChar char="»"/>
        <a:defRPr sz="8200">
          <a:solidFill>
            <a:schemeClr val="tx1"/>
          </a:solidFill>
          <a:latin typeface="+mn-lt"/>
        </a:defRPr>
      </a:lvl7pPr>
      <a:lvl8pPr marL="9836150" indent="-941388" algn="l" defTabSz="3762375" rtl="0" fontAlgn="base">
        <a:spcBef>
          <a:spcPct val="20000"/>
        </a:spcBef>
        <a:spcAft>
          <a:spcPct val="0"/>
        </a:spcAft>
        <a:buChar char="»"/>
        <a:defRPr sz="8200">
          <a:solidFill>
            <a:schemeClr val="tx1"/>
          </a:solidFill>
          <a:latin typeface="+mn-lt"/>
        </a:defRPr>
      </a:lvl8pPr>
      <a:lvl9pPr marL="10293350"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jpe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050" name="Rectangle 19"/>
          <p:cNvSpPr>
            <a:spLocks noChangeArrowheads="1"/>
          </p:cNvSpPr>
          <p:nvPr/>
        </p:nvSpPr>
        <p:spPr bwMode="auto">
          <a:xfrm>
            <a:off x="0" y="0"/>
            <a:ext cx="43891200" cy="4441825"/>
          </a:xfrm>
          <a:prstGeom prst="rect">
            <a:avLst/>
          </a:prstGeom>
          <a:solidFill>
            <a:schemeClr val="tx2">
              <a:lumMod val="75000"/>
            </a:schemeClr>
          </a:solidFill>
          <a:ln>
            <a:noFill/>
          </a:ln>
        </p:spPr>
        <p:txBody>
          <a:bodyPr lIns="115500" tIns="57750" rIns="115500" bIns="57750" anchor="ctr"/>
          <a:lstStyle>
            <a:defPPr>
              <a:defRPr kern="1200" smtId="4294967295"/>
            </a:defPPr>
          </a:lstStyle>
          <a:p>
            <a:pPr algn="ctr" defTabSz="3762375"/>
            <a:r>
              <a:rPr lang="en-US" sz="9000" b="1" dirty="0" smtClean="0">
                <a:solidFill>
                  <a:schemeClr val="bg1"/>
                </a:solidFill>
              </a:rPr>
              <a:t>The effect of environmental factors on the distribution of DHA among neutral and phospholipids in microalgae.</a:t>
            </a:r>
          </a:p>
          <a:p>
            <a:pPr algn="ctr" defTabSz="3762375"/>
            <a:r>
              <a:rPr lang="en-US" sz="4900" i="1" dirty="0" err="1" smtClean="0">
                <a:solidFill>
                  <a:schemeClr val="bg1"/>
                </a:solidFill>
              </a:rPr>
              <a:t>Konrad</a:t>
            </a:r>
            <a:r>
              <a:rPr lang="en-US" sz="4900" i="1" dirty="0" smtClean="0">
                <a:solidFill>
                  <a:schemeClr val="bg1"/>
                </a:solidFill>
              </a:rPr>
              <a:t> </a:t>
            </a:r>
            <a:r>
              <a:rPr lang="en-US" sz="4900" i="1" dirty="0" err="1" smtClean="0">
                <a:solidFill>
                  <a:schemeClr val="bg1"/>
                </a:solidFill>
              </a:rPr>
              <a:t>Kadzielawa</a:t>
            </a:r>
            <a:r>
              <a:rPr lang="en-US" sz="4900" i="1" dirty="0" smtClean="0">
                <a:solidFill>
                  <a:schemeClr val="bg1"/>
                </a:solidFill>
              </a:rPr>
              <a:t>, </a:t>
            </a:r>
            <a:r>
              <a:rPr lang="en-US" sz="4900" i="1" dirty="0" err="1" smtClean="0">
                <a:solidFill>
                  <a:schemeClr val="bg1"/>
                </a:solidFill>
              </a:rPr>
              <a:t>Papasani</a:t>
            </a:r>
            <a:r>
              <a:rPr lang="en-US" sz="4900" i="1" dirty="0" smtClean="0">
                <a:solidFill>
                  <a:schemeClr val="bg1"/>
                </a:solidFill>
              </a:rPr>
              <a:t> V. </a:t>
            </a:r>
            <a:r>
              <a:rPr lang="en-US" sz="4900" i="1" dirty="0" err="1" smtClean="0">
                <a:solidFill>
                  <a:schemeClr val="bg1"/>
                </a:solidFill>
              </a:rPr>
              <a:t>Subbaiah</a:t>
            </a:r>
            <a:r>
              <a:rPr lang="en-US" sz="4900" i="1" dirty="0" smtClean="0">
                <a:solidFill>
                  <a:schemeClr val="bg1"/>
                </a:solidFill>
              </a:rPr>
              <a:t>, PhD</a:t>
            </a:r>
            <a:endParaRPr lang="en-US" sz="4900" i="1" dirty="0">
              <a:solidFill>
                <a:schemeClr val="bg1"/>
              </a:solidFill>
            </a:endParaRPr>
          </a:p>
          <a:p>
            <a:pPr algn="ctr" defTabSz="3762375"/>
            <a:r>
              <a:rPr lang="en-US" sz="4900" i="1" dirty="0" smtClean="0">
                <a:solidFill>
                  <a:schemeClr val="bg1"/>
                </a:solidFill>
              </a:rPr>
              <a:t>University of Illinois at Chicago</a:t>
            </a:r>
            <a:endParaRPr lang="en-US" sz="4900" i="1" dirty="0">
              <a:solidFill>
                <a:schemeClr val="bg1"/>
              </a:solidFill>
            </a:endParaRPr>
          </a:p>
        </p:txBody>
      </p:sp>
      <p:sp>
        <p:nvSpPr>
          <p:cNvPr id="2051" name="Rectangle 20"/>
          <p:cNvSpPr>
            <a:spLocks noChangeArrowheads="1"/>
          </p:cNvSpPr>
          <p:nvPr/>
        </p:nvSpPr>
        <p:spPr bwMode="auto">
          <a:xfrm>
            <a:off x="0" y="4956175"/>
            <a:ext cx="8532813" cy="1173163"/>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smtClean="0">
                <a:solidFill>
                  <a:schemeClr val="bg1"/>
                </a:solidFill>
              </a:rPr>
              <a:t>Abstract</a:t>
            </a:r>
            <a:endParaRPr lang="en-US" sz="4600" b="1" dirty="0">
              <a:solidFill>
                <a:schemeClr val="bg1"/>
              </a:solidFill>
            </a:endParaRPr>
          </a:p>
        </p:txBody>
      </p:sp>
      <p:sp>
        <p:nvSpPr>
          <p:cNvPr id="2052" name="Rectangle 21"/>
          <p:cNvSpPr>
            <a:spLocks noChangeArrowheads="1"/>
          </p:cNvSpPr>
          <p:nvPr/>
        </p:nvSpPr>
        <p:spPr bwMode="auto">
          <a:xfrm>
            <a:off x="35359975" y="22021800"/>
            <a:ext cx="8531225" cy="1176337"/>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a:solidFill>
                  <a:schemeClr val="bg1"/>
                </a:solidFill>
              </a:rPr>
              <a:t>References</a:t>
            </a:r>
          </a:p>
        </p:txBody>
      </p:sp>
      <p:sp>
        <p:nvSpPr>
          <p:cNvPr id="2053" name="Rectangle 22"/>
          <p:cNvSpPr>
            <a:spLocks noChangeArrowheads="1"/>
          </p:cNvSpPr>
          <p:nvPr/>
        </p:nvSpPr>
        <p:spPr bwMode="auto">
          <a:xfrm>
            <a:off x="8839200" y="4959350"/>
            <a:ext cx="8532813" cy="1173163"/>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a:solidFill>
                  <a:schemeClr val="bg1"/>
                </a:solidFill>
              </a:rPr>
              <a:t>Methods</a:t>
            </a:r>
          </a:p>
        </p:txBody>
      </p:sp>
      <p:sp>
        <p:nvSpPr>
          <p:cNvPr id="2054" name="Rectangle 23"/>
          <p:cNvSpPr>
            <a:spLocks noChangeArrowheads="1"/>
          </p:cNvSpPr>
          <p:nvPr/>
        </p:nvSpPr>
        <p:spPr bwMode="auto">
          <a:xfrm>
            <a:off x="17678400" y="4962525"/>
            <a:ext cx="8532813" cy="1173163"/>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a:solidFill>
                  <a:schemeClr val="bg1"/>
                </a:solidFill>
              </a:rPr>
              <a:t>Results</a:t>
            </a:r>
          </a:p>
        </p:txBody>
      </p:sp>
      <p:sp>
        <p:nvSpPr>
          <p:cNvPr id="2055" name="Rectangle 24"/>
          <p:cNvSpPr>
            <a:spLocks noChangeArrowheads="1"/>
          </p:cNvSpPr>
          <p:nvPr/>
        </p:nvSpPr>
        <p:spPr bwMode="auto">
          <a:xfrm>
            <a:off x="26519187" y="4965700"/>
            <a:ext cx="8532813" cy="1173163"/>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a:solidFill>
                  <a:schemeClr val="bg1"/>
                </a:solidFill>
              </a:rPr>
              <a:t>Results</a:t>
            </a:r>
          </a:p>
        </p:txBody>
      </p:sp>
      <p:sp>
        <p:nvSpPr>
          <p:cNvPr id="2056" name="Rectangle 25"/>
          <p:cNvSpPr>
            <a:spLocks noChangeArrowheads="1"/>
          </p:cNvSpPr>
          <p:nvPr/>
        </p:nvSpPr>
        <p:spPr bwMode="auto">
          <a:xfrm>
            <a:off x="35359975" y="4953000"/>
            <a:ext cx="8531225" cy="1173163"/>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a:solidFill>
                  <a:schemeClr val="bg1"/>
                </a:solidFill>
              </a:rPr>
              <a:t>Conclusion</a:t>
            </a:r>
          </a:p>
        </p:txBody>
      </p:sp>
      <p:sp>
        <p:nvSpPr>
          <p:cNvPr id="2057" name="Rectangle 26"/>
          <p:cNvSpPr>
            <a:spLocks noChangeArrowheads="1"/>
          </p:cNvSpPr>
          <p:nvPr/>
        </p:nvSpPr>
        <p:spPr bwMode="auto">
          <a:xfrm>
            <a:off x="8840787" y="23664862"/>
            <a:ext cx="8532813" cy="1176338"/>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smtClean="0">
                <a:solidFill>
                  <a:schemeClr val="bg1"/>
                </a:solidFill>
              </a:rPr>
              <a:t>Environmental Factors</a:t>
            </a:r>
            <a:endParaRPr lang="en-US" sz="4600" b="1" dirty="0">
              <a:solidFill>
                <a:schemeClr val="bg1"/>
              </a:solidFill>
            </a:endParaRPr>
          </a:p>
        </p:txBody>
      </p:sp>
      <p:sp>
        <p:nvSpPr>
          <p:cNvPr id="2058" name="Text Box 32"/>
          <p:cNvSpPr txBox="1">
            <a:spLocks noChangeArrowheads="1"/>
          </p:cNvSpPr>
          <p:nvPr/>
        </p:nvSpPr>
        <p:spPr bwMode="auto">
          <a:xfrm>
            <a:off x="533399" y="6753255"/>
            <a:ext cx="7999413" cy="129201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15500" tIns="57750" rIns="115500" bIns="57750" anchor="ctr">
            <a:spAutoFit/>
          </a:bodyPr>
          <a:lstStyle>
            <a:defPPr>
              <a:defRPr kern="1200" smtId="4294967295"/>
            </a:defPPr>
            <a:lvl1pPr defTabSz="3762375" eaLnBrk="0" hangingPunct="0">
              <a:defRPr sz="2600">
                <a:solidFill>
                  <a:schemeClr val="tx1"/>
                </a:solidFill>
                <a:latin typeface="Arial"/>
              </a:defRPr>
            </a:lvl1pPr>
            <a:lvl2pPr marL="742950" indent="-285750" defTabSz="3762375" eaLnBrk="0" hangingPunct="0">
              <a:defRPr sz="2600">
                <a:solidFill>
                  <a:schemeClr val="tx1"/>
                </a:solidFill>
                <a:latin typeface="Arial"/>
              </a:defRPr>
            </a:lvl2pPr>
            <a:lvl3pPr marL="1143000" indent="-228600" defTabSz="3762375" eaLnBrk="0" hangingPunct="0">
              <a:defRPr sz="2600">
                <a:solidFill>
                  <a:schemeClr val="tx1"/>
                </a:solidFill>
                <a:latin typeface="Arial"/>
              </a:defRPr>
            </a:lvl3pPr>
            <a:lvl4pPr marL="1600200" indent="-228600" defTabSz="3762375" eaLnBrk="0" hangingPunct="0">
              <a:defRPr sz="2600">
                <a:solidFill>
                  <a:schemeClr val="tx1"/>
                </a:solidFill>
                <a:latin typeface="Arial"/>
              </a:defRPr>
            </a:lvl4pPr>
            <a:lvl5pPr marL="2057400" indent="-228600" defTabSz="3762375" eaLnBrk="0" hangingPunct="0">
              <a:defRPr sz="2600">
                <a:solidFill>
                  <a:schemeClr val="tx1"/>
                </a:solidFill>
                <a:latin typeface="Arial"/>
              </a:defRPr>
            </a:lvl5pPr>
            <a:lvl6pPr marL="2514600" indent="-228600" defTabSz="3762375" eaLnBrk="0" fontAlgn="base" hangingPunct="0">
              <a:spcBef>
                <a:spcPct val="0"/>
              </a:spcBef>
              <a:spcAft>
                <a:spcPct val="0"/>
              </a:spcAft>
              <a:defRPr sz="2600">
                <a:solidFill>
                  <a:schemeClr val="tx1"/>
                </a:solidFill>
                <a:latin typeface="Arial"/>
              </a:defRPr>
            </a:lvl6pPr>
            <a:lvl7pPr marL="2971800" indent="-228600" defTabSz="3762375" eaLnBrk="0" fontAlgn="base" hangingPunct="0">
              <a:spcBef>
                <a:spcPct val="0"/>
              </a:spcBef>
              <a:spcAft>
                <a:spcPct val="0"/>
              </a:spcAft>
              <a:defRPr sz="2600">
                <a:solidFill>
                  <a:schemeClr val="tx1"/>
                </a:solidFill>
                <a:latin typeface="Arial"/>
              </a:defRPr>
            </a:lvl7pPr>
            <a:lvl8pPr marL="3429000" indent="-228600" defTabSz="3762375" eaLnBrk="0" fontAlgn="base" hangingPunct="0">
              <a:spcBef>
                <a:spcPct val="0"/>
              </a:spcBef>
              <a:spcAft>
                <a:spcPct val="0"/>
              </a:spcAft>
              <a:defRPr sz="2600">
                <a:solidFill>
                  <a:schemeClr val="tx1"/>
                </a:solidFill>
                <a:latin typeface="Arial"/>
              </a:defRPr>
            </a:lvl8pPr>
            <a:lvl9pPr marL="3886200" indent="-228600" defTabSz="3762375" eaLnBrk="0" fontAlgn="base" hangingPunct="0">
              <a:spcBef>
                <a:spcPct val="0"/>
              </a:spcBef>
              <a:spcAft>
                <a:spcPct val="0"/>
              </a:spcAft>
              <a:defRPr sz="2600">
                <a:solidFill>
                  <a:schemeClr val="tx1"/>
                </a:solidFill>
                <a:latin typeface="Arial"/>
              </a:defRPr>
            </a:lvl9pPr>
          </a:lstStyle>
          <a:p>
            <a:r>
              <a:rPr lang="en-US" i="1" dirty="0" smtClean="0">
                <a:latin typeface="+mn-lt"/>
                <a:cs typeface="Times New Roman" pitchFamily="18" charset="0"/>
              </a:rPr>
              <a:t>    </a:t>
            </a:r>
            <a:r>
              <a:rPr lang="en-US" i="1" dirty="0" err="1" smtClean="0">
                <a:latin typeface="+mn-lt"/>
                <a:cs typeface="Times New Roman" pitchFamily="18" charset="0"/>
              </a:rPr>
              <a:t>Crypthecodinium</a:t>
            </a:r>
            <a:r>
              <a:rPr lang="en-US" i="1" dirty="0" smtClean="0">
                <a:latin typeface="+mn-lt"/>
                <a:cs typeface="Times New Roman" pitchFamily="18" charset="0"/>
              </a:rPr>
              <a:t> </a:t>
            </a:r>
            <a:r>
              <a:rPr lang="en-US" i="1" dirty="0" err="1" smtClean="0">
                <a:latin typeface="+mn-lt"/>
                <a:cs typeface="Times New Roman" pitchFamily="18" charset="0"/>
              </a:rPr>
              <a:t>cohnii</a:t>
            </a:r>
            <a:r>
              <a:rPr lang="en-US" dirty="0" smtClean="0">
                <a:latin typeface="+mn-lt"/>
                <a:cs typeface="Times New Roman" pitchFamily="18" charset="0"/>
              </a:rPr>
              <a:t> is a species of </a:t>
            </a:r>
            <a:r>
              <a:rPr lang="en-US" dirty="0" err="1" smtClean="0">
                <a:latin typeface="+mn-lt"/>
                <a:cs typeface="Times New Roman" pitchFamily="18" charset="0"/>
              </a:rPr>
              <a:t>dinoflagellate</a:t>
            </a:r>
            <a:r>
              <a:rPr lang="en-US" dirty="0" smtClean="0">
                <a:latin typeface="+mn-lt"/>
                <a:cs typeface="Times New Roman" pitchFamily="18" charset="0"/>
              </a:rPr>
              <a:t> </a:t>
            </a:r>
            <a:r>
              <a:rPr lang="en-US" dirty="0" err="1" smtClean="0">
                <a:latin typeface="+mn-lt"/>
                <a:cs typeface="Times New Roman" pitchFamily="18" charset="0"/>
              </a:rPr>
              <a:t>microalga</a:t>
            </a:r>
            <a:r>
              <a:rPr lang="en-US" dirty="0" smtClean="0">
                <a:latin typeface="+mn-lt"/>
                <a:cs typeface="Times New Roman" pitchFamily="18" charset="0"/>
              </a:rPr>
              <a:t> that is frequently used in the industrial production of Docosahexaenoic acid (DHA), an essential fatty acid which is highly concentrated in the brain and whose consumption is associated with a number of health benefits. Most industrial production results in the triglyceride (TG) form of the DHA which is not effective in enriching brain DHA. Since recent studies show that there is a transporter at blood-brain barrier that transports exclusively the </a:t>
            </a:r>
            <a:r>
              <a:rPr lang="en-US" dirty="0" err="1" smtClean="0">
                <a:latin typeface="+mn-lt"/>
                <a:cs typeface="Times New Roman" pitchFamily="18" charset="0"/>
              </a:rPr>
              <a:t>lysophosphatidylcholine</a:t>
            </a:r>
            <a:r>
              <a:rPr lang="en-US" dirty="0" smtClean="0">
                <a:latin typeface="+mn-lt"/>
                <a:cs typeface="Times New Roman" pitchFamily="18" charset="0"/>
              </a:rPr>
              <a:t> (LPC) form of DHA (Mfsd2a), it is of great practical importance to develop an effective method to maximize the production of this desirable form of DHA.  </a:t>
            </a:r>
          </a:p>
          <a:p>
            <a:r>
              <a:rPr lang="en-US" dirty="0" smtClean="0">
                <a:latin typeface="+mn-lt"/>
                <a:cs typeface="Times New Roman" pitchFamily="18" charset="0"/>
              </a:rPr>
              <a:t>    Hence, the focus of this study is to maximize the amount of DHA in the </a:t>
            </a:r>
            <a:r>
              <a:rPr lang="en-US" dirty="0" err="1" smtClean="0">
                <a:latin typeface="+mn-lt"/>
                <a:cs typeface="Times New Roman" pitchFamily="18" charset="0"/>
              </a:rPr>
              <a:t>phospholipid</a:t>
            </a:r>
            <a:r>
              <a:rPr lang="en-US" dirty="0" smtClean="0">
                <a:latin typeface="+mn-lt"/>
                <a:cs typeface="Times New Roman" pitchFamily="18" charset="0"/>
              </a:rPr>
              <a:t> form produced by the </a:t>
            </a:r>
            <a:r>
              <a:rPr lang="en-US" i="1" dirty="0" err="1" smtClean="0">
                <a:latin typeface="+mn-lt"/>
                <a:cs typeface="Times New Roman" pitchFamily="18" charset="0"/>
              </a:rPr>
              <a:t>C.cohnii</a:t>
            </a:r>
            <a:r>
              <a:rPr lang="en-US" dirty="0" smtClean="0">
                <a:latin typeface="+mn-lt"/>
                <a:cs typeface="Times New Roman" pitchFamily="18" charset="0"/>
              </a:rPr>
              <a:t> through varying their environmental growth factors, e.g. temperature, carbon source, cell concentration, pH etc. The preliminary analysis done by GC/MS and LC/MS of the total fatty acid composition as well as TG/</a:t>
            </a:r>
            <a:r>
              <a:rPr lang="en-US" dirty="0" err="1" smtClean="0">
                <a:latin typeface="+mn-lt"/>
                <a:cs typeface="Times New Roman" pitchFamily="18" charset="0"/>
              </a:rPr>
              <a:t>phospholipid</a:t>
            </a:r>
            <a:r>
              <a:rPr lang="en-US" dirty="0" smtClean="0">
                <a:latin typeface="+mn-lt"/>
                <a:cs typeface="Times New Roman" pitchFamily="18" charset="0"/>
              </a:rPr>
              <a:t> DHA composition, suggests that the environmental factors are a significant factor influencing the total amount as well as the chemical form of the DHA produced by the algae. Specifically, reducing the growth temperature was found to enrich the neutral lipid, while harvesting the algae in </a:t>
            </a:r>
            <a:r>
              <a:rPr lang="en-US" dirty="0" err="1" smtClean="0">
                <a:latin typeface="+mn-lt"/>
                <a:cs typeface="Times New Roman" pitchFamily="18" charset="0"/>
              </a:rPr>
              <a:t>subconfluent</a:t>
            </a:r>
            <a:r>
              <a:rPr lang="en-US" dirty="0" smtClean="0">
                <a:latin typeface="+mn-lt"/>
                <a:cs typeface="Times New Roman" pitchFamily="18" charset="0"/>
              </a:rPr>
              <a:t> conditions was found to enrich the phospholipid.</a:t>
            </a:r>
          </a:p>
          <a:p>
            <a:r>
              <a:rPr lang="en-US" dirty="0" smtClean="0">
                <a:latin typeface="+mn-lt"/>
                <a:cs typeface="Times New Roman" pitchFamily="18" charset="0"/>
              </a:rPr>
              <a:t>    The results of this study might be used for the optimal preparation of the PC DHA which could then be easily converted to LPC DHA suitable for human consumption.</a:t>
            </a:r>
            <a:endParaRPr lang="en-US" dirty="0">
              <a:latin typeface="+mn-lt"/>
              <a:cs typeface="Times New Roman" pitchFamily="18" charset="0"/>
            </a:endParaRPr>
          </a:p>
        </p:txBody>
      </p:sp>
      <p:sp>
        <p:nvSpPr>
          <p:cNvPr id="2059" name="Rectangle 33"/>
          <p:cNvSpPr>
            <a:spLocks noChangeArrowheads="1"/>
          </p:cNvSpPr>
          <p:nvPr/>
        </p:nvSpPr>
        <p:spPr bwMode="auto">
          <a:xfrm>
            <a:off x="0" y="20802600"/>
            <a:ext cx="8532813" cy="1176338"/>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smtClean="0">
                <a:solidFill>
                  <a:schemeClr val="bg1"/>
                </a:solidFill>
              </a:rPr>
              <a:t>Introduction</a:t>
            </a:r>
            <a:endParaRPr lang="en-US" sz="4600" b="1" dirty="0">
              <a:solidFill>
                <a:schemeClr val="bg1"/>
              </a:solidFill>
            </a:endParaRPr>
          </a:p>
        </p:txBody>
      </p:sp>
      <p:sp>
        <p:nvSpPr>
          <p:cNvPr id="2061" name="Text Box 36"/>
          <p:cNvSpPr txBox="1">
            <a:spLocks noChangeArrowheads="1"/>
          </p:cNvSpPr>
          <p:nvPr/>
        </p:nvSpPr>
        <p:spPr bwMode="auto">
          <a:xfrm>
            <a:off x="8839199" y="6662738"/>
            <a:ext cx="8532813" cy="105194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15500" tIns="57750" rIns="115500" bIns="57750">
            <a:spAutoFit/>
          </a:bodyPr>
          <a:lstStyle>
            <a:defPPr>
              <a:defRPr kern="1200" smtId="4294967295"/>
            </a:defPPr>
            <a:lvl1pPr defTabSz="3762375" eaLnBrk="0" hangingPunct="0">
              <a:defRPr sz="2600">
                <a:solidFill>
                  <a:schemeClr val="tx1"/>
                </a:solidFill>
                <a:latin typeface="Arial"/>
              </a:defRPr>
            </a:lvl1pPr>
            <a:lvl2pPr marL="742950" indent="-285750" defTabSz="3762375" eaLnBrk="0" hangingPunct="0">
              <a:defRPr sz="2600">
                <a:solidFill>
                  <a:schemeClr val="tx1"/>
                </a:solidFill>
                <a:latin typeface="Arial"/>
              </a:defRPr>
            </a:lvl2pPr>
            <a:lvl3pPr marL="1143000" indent="-228600" defTabSz="3762375" eaLnBrk="0" hangingPunct="0">
              <a:defRPr sz="2600">
                <a:solidFill>
                  <a:schemeClr val="tx1"/>
                </a:solidFill>
                <a:latin typeface="Arial"/>
              </a:defRPr>
            </a:lvl3pPr>
            <a:lvl4pPr marL="1600200" indent="-228600" defTabSz="3762375" eaLnBrk="0" hangingPunct="0">
              <a:defRPr sz="2600">
                <a:solidFill>
                  <a:schemeClr val="tx1"/>
                </a:solidFill>
                <a:latin typeface="Arial"/>
              </a:defRPr>
            </a:lvl4pPr>
            <a:lvl5pPr marL="2057400" indent="-228600" defTabSz="3762375" eaLnBrk="0" hangingPunct="0">
              <a:defRPr sz="2600">
                <a:solidFill>
                  <a:schemeClr val="tx1"/>
                </a:solidFill>
                <a:latin typeface="Arial"/>
              </a:defRPr>
            </a:lvl5pPr>
            <a:lvl6pPr marL="2514600" indent="-228600" defTabSz="3762375" eaLnBrk="0" fontAlgn="base" hangingPunct="0">
              <a:spcBef>
                <a:spcPct val="0"/>
              </a:spcBef>
              <a:spcAft>
                <a:spcPct val="0"/>
              </a:spcAft>
              <a:defRPr sz="2600">
                <a:solidFill>
                  <a:schemeClr val="tx1"/>
                </a:solidFill>
                <a:latin typeface="Arial"/>
              </a:defRPr>
            </a:lvl6pPr>
            <a:lvl7pPr marL="2971800" indent="-228600" defTabSz="3762375" eaLnBrk="0" fontAlgn="base" hangingPunct="0">
              <a:spcBef>
                <a:spcPct val="0"/>
              </a:spcBef>
              <a:spcAft>
                <a:spcPct val="0"/>
              </a:spcAft>
              <a:defRPr sz="2600">
                <a:solidFill>
                  <a:schemeClr val="tx1"/>
                </a:solidFill>
                <a:latin typeface="Arial"/>
              </a:defRPr>
            </a:lvl7pPr>
            <a:lvl8pPr marL="3429000" indent="-228600" defTabSz="3762375" eaLnBrk="0" fontAlgn="base" hangingPunct="0">
              <a:spcBef>
                <a:spcPct val="0"/>
              </a:spcBef>
              <a:spcAft>
                <a:spcPct val="0"/>
              </a:spcAft>
              <a:defRPr sz="2600">
                <a:solidFill>
                  <a:schemeClr val="tx1"/>
                </a:solidFill>
                <a:latin typeface="Arial"/>
              </a:defRPr>
            </a:lvl8pPr>
            <a:lvl9pPr marL="3886200" indent="-228600" defTabSz="3762375" eaLnBrk="0" fontAlgn="base" hangingPunct="0">
              <a:spcBef>
                <a:spcPct val="0"/>
              </a:spcBef>
              <a:spcAft>
                <a:spcPct val="0"/>
              </a:spcAft>
              <a:defRPr sz="2600">
                <a:solidFill>
                  <a:schemeClr val="tx1"/>
                </a:solidFill>
                <a:latin typeface="Arial"/>
              </a:defRPr>
            </a:lvl9pPr>
          </a:lstStyle>
          <a:p>
            <a:r>
              <a:rPr lang="en-US" dirty="0" smtClean="0"/>
              <a:t>    C. </a:t>
            </a:r>
            <a:r>
              <a:rPr lang="en-US" dirty="0" err="1" smtClean="0"/>
              <a:t>cohnii</a:t>
            </a:r>
            <a:r>
              <a:rPr lang="en-US" dirty="0" smtClean="0"/>
              <a:t> cells were ordered from ATCC (30772) and stored in liquid nitrogen for 1 month prior to cultivation. Cells were recovered and subsequently grown for 5 days in ATCC Culture Medium 460 in flat tubes (10 ml). Cells were then centrifuged, ATC 460 discarded, cells were inoculated in 25 ml conical flask in media A (glucose, salt, yeast extract) until reaching confluence. Cells were then further inoculated in 125 ml conical flask and rested until reaching confluence. Cells were then split into 5 flasks – first three (3) were split based on different initial cell concentration - 25 ml of confluent cells was put in 125 ml, 200 ml, and 250 ml as final volume conical flasks. Other flasks were kept for further experiments. Aliquots of 10 ml were taken out daily, cell count was recorded /1ml, aliquots were frozen in phosphate buffered saline solution.</a:t>
            </a:r>
          </a:p>
          <a:p>
            <a:r>
              <a:rPr lang="en-US" dirty="0" smtClean="0"/>
              <a:t>    Cells were extracted using Bligh-Dyer method (.9:1:1, water, methanol, chloroform), evaporated under N</a:t>
            </a:r>
            <a:r>
              <a:rPr lang="en-US" baseline="-25000" dirty="0" smtClean="0"/>
              <a:t>2</a:t>
            </a:r>
            <a:r>
              <a:rPr lang="en-US" dirty="0" smtClean="0"/>
              <a:t>, each sample fractionated by NH</a:t>
            </a:r>
            <a:r>
              <a:rPr lang="en-US" baseline="-25000" dirty="0" smtClean="0"/>
              <a:t>2</a:t>
            </a:r>
            <a:r>
              <a:rPr lang="en-US" dirty="0" smtClean="0"/>
              <a:t> silica cartridge into TG and PC fractions (look below), again dried under N</a:t>
            </a:r>
            <a:r>
              <a:rPr lang="en-US" baseline="-25000" dirty="0" smtClean="0"/>
              <a:t>2</a:t>
            </a:r>
            <a:r>
              <a:rPr lang="en-US" dirty="0" smtClean="0"/>
              <a:t>, </a:t>
            </a:r>
            <a:r>
              <a:rPr lang="en-US" dirty="0" err="1" smtClean="0"/>
              <a:t>methylated</a:t>
            </a:r>
            <a:r>
              <a:rPr lang="en-US" dirty="0" smtClean="0"/>
              <a:t> (.5 </a:t>
            </a:r>
            <a:r>
              <a:rPr lang="en-US" dirty="0" err="1" smtClean="0"/>
              <a:t>mL</a:t>
            </a:r>
            <a:r>
              <a:rPr lang="en-US" dirty="0" smtClean="0"/>
              <a:t> BHT, 22:3 100 </a:t>
            </a:r>
            <a:r>
              <a:rPr lang="el-GR" dirty="0" smtClean="0"/>
              <a:t>μ</a:t>
            </a:r>
            <a:r>
              <a:rPr lang="en-US" dirty="0" smtClean="0"/>
              <a:t>g/ml standard) and further extracted with 2:1 </a:t>
            </a:r>
            <a:r>
              <a:rPr lang="en-US" dirty="0" err="1" smtClean="0"/>
              <a:t>hexane:water</a:t>
            </a:r>
            <a:r>
              <a:rPr lang="en-US" dirty="0" smtClean="0"/>
              <a:t>. </a:t>
            </a:r>
          </a:p>
          <a:p>
            <a:r>
              <a:rPr lang="en-US" dirty="0" smtClean="0"/>
              <a:t>    The samples were analyzed by their total fatty acid composition using GC/MS, results exported to Microsoft Excel and further analyzed.</a:t>
            </a:r>
            <a:endParaRPr lang="en-US" dirty="0"/>
          </a:p>
        </p:txBody>
      </p:sp>
      <p:sp>
        <p:nvSpPr>
          <p:cNvPr id="2062" name="Text Box 37"/>
          <p:cNvSpPr txBox="1">
            <a:spLocks noChangeArrowheads="1"/>
          </p:cNvSpPr>
          <p:nvPr/>
        </p:nvSpPr>
        <p:spPr bwMode="auto">
          <a:xfrm>
            <a:off x="17881600" y="6532563"/>
            <a:ext cx="8331200" cy="219225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15500" tIns="57750" rIns="115500" bIns="57750">
            <a:spAutoFit/>
          </a:bodyPr>
          <a:lstStyle>
            <a:defPPr>
              <a:defRPr kern="1200" smtId="4294967295"/>
            </a:defPPr>
            <a:lvl1pPr defTabSz="3762375" eaLnBrk="0" hangingPunct="0">
              <a:defRPr sz="2600">
                <a:solidFill>
                  <a:schemeClr val="tx1"/>
                </a:solidFill>
                <a:latin typeface="Arial"/>
              </a:defRPr>
            </a:lvl1pPr>
            <a:lvl2pPr marL="742950" indent="-285750" defTabSz="3762375" eaLnBrk="0" hangingPunct="0">
              <a:defRPr sz="2600">
                <a:solidFill>
                  <a:schemeClr val="tx1"/>
                </a:solidFill>
                <a:latin typeface="Arial"/>
              </a:defRPr>
            </a:lvl2pPr>
            <a:lvl3pPr marL="1143000" indent="-228600" defTabSz="3762375" eaLnBrk="0" hangingPunct="0">
              <a:defRPr sz="2600">
                <a:solidFill>
                  <a:schemeClr val="tx1"/>
                </a:solidFill>
                <a:latin typeface="Arial"/>
              </a:defRPr>
            </a:lvl3pPr>
            <a:lvl4pPr marL="1600200" indent="-228600" defTabSz="3762375" eaLnBrk="0" hangingPunct="0">
              <a:defRPr sz="2600">
                <a:solidFill>
                  <a:schemeClr val="tx1"/>
                </a:solidFill>
                <a:latin typeface="Arial"/>
              </a:defRPr>
            </a:lvl4pPr>
            <a:lvl5pPr marL="2057400" indent="-228600" defTabSz="3762375" eaLnBrk="0" hangingPunct="0">
              <a:defRPr sz="2600">
                <a:solidFill>
                  <a:schemeClr val="tx1"/>
                </a:solidFill>
                <a:latin typeface="Arial"/>
              </a:defRPr>
            </a:lvl5pPr>
            <a:lvl6pPr marL="2514600" indent="-228600" defTabSz="3762375" eaLnBrk="0" fontAlgn="base" hangingPunct="0">
              <a:spcBef>
                <a:spcPct val="0"/>
              </a:spcBef>
              <a:spcAft>
                <a:spcPct val="0"/>
              </a:spcAft>
              <a:defRPr sz="2600">
                <a:solidFill>
                  <a:schemeClr val="tx1"/>
                </a:solidFill>
                <a:latin typeface="Arial"/>
              </a:defRPr>
            </a:lvl6pPr>
            <a:lvl7pPr marL="2971800" indent="-228600" defTabSz="3762375" eaLnBrk="0" fontAlgn="base" hangingPunct="0">
              <a:spcBef>
                <a:spcPct val="0"/>
              </a:spcBef>
              <a:spcAft>
                <a:spcPct val="0"/>
              </a:spcAft>
              <a:defRPr sz="2600">
                <a:solidFill>
                  <a:schemeClr val="tx1"/>
                </a:solidFill>
                <a:latin typeface="Arial"/>
              </a:defRPr>
            </a:lvl7pPr>
            <a:lvl8pPr marL="3429000" indent="-228600" defTabSz="3762375" eaLnBrk="0" fontAlgn="base" hangingPunct="0">
              <a:spcBef>
                <a:spcPct val="0"/>
              </a:spcBef>
              <a:spcAft>
                <a:spcPct val="0"/>
              </a:spcAft>
              <a:defRPr sz="2600">
                <a:solidFill>
                  <a:schemeClr val="tx1"/>
                </a:solidFill>
                <a:latin typeface="Arial"/>
              </a:defRPr>
            </a:lvl8pPr>
            <a:lvl9pPr marL="3886200" indent="-228600" defTabSz="3762375" eaLnBrk="0" fontAlgn="base" hangingPunct="0">
              <a:spcBef>
                <a:spcPct val="0"/>
              </a:spcBef>
              <a:spcAft>
                <a:spcPct val="0"/>
              </a:spcAft>
              <a:defRPr sz="2600">
                <a:solidFill>
                  <a:schemeClr val="tx1"/>
                </a:solidFill>
                <a:latin typeface="Arial"/>
              </a:defRPr>
            </a:lvl9pPr>
          </a:lstStyle>
          <a:p>
            <a:pPr eaLnBrk="1" hangingPunct="1">
              <a:spcBef>
                <a:spcPct val="50000"/>
              </a:spcBef>
            </a:pPr>
            <a:r>
              <a:rPr lang="en-US" dirty="0" smtClean="0"/>
              <a:t>Study 1: </a:t>
            </a:r>
            <a:r>
              <a:rPr lang="en-US" dirty="0" err="1" smtClean="0"/>
              <a:t>Dodecane</a:t>
            </a:r>
            <a:r>
              <a:rPr lang="en-US" dirty="0" smtClean="0"/>
              <a:t> Concentrations</a:t>
            </a:r>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r>
              <a:rPr lang="en-US" dirty="0" smtClean="0"/>
              <a:t>Study 2: Glucose Concentration</a:t>
            </a: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r>
              <a:rPr lang="en-US" dirty="0" smtClean="0"/>
              <a:t>Study 3: Temperature Change</a:t>
            </a: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r>
              <a:rPr lang="en-US" dirty="0" smtClean="0"/>
              <a:t>Study 4: Cell Dilution</a:t>
            </a:r>
          </a:p>
          <a:p>
            <a:pPr eaLnBrk="1" hangingPunct="1">
              <a:spcBef>
                <a:spcPct val="50000"/>
              </a:spcBef>
            </a:pPr>
            <a:endParaRPr lang="en-US" dirty="0" smtClean="0"/>
          </a:p>
          <a:p>
            <a:pPr eaLnBrk="1" hangingPunct="1">
              <a:spcBef>
                <a:spcPct val="50000"/>
              </a:spcBef>
            </a:pPr>
            <a:r>
              <a:rPr lang="en-US" dirty="0" smtClean="0"/>
              <a:t/>
            </a:r>
            <a:br>
              <a:rPr lang="en-US" dirty="0" smtClean="0"/>
            </a:br>
            <a:endParaRPr lang="en-US" dirty="0" smtClean="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sp>
        <p:nvSpPr>
          <p:cNvPr id="2063" name="Rectangle 40"/>
          <p:cNvSpPr>
            <a:spLocks noChangeArrowheads="1"/>
          </p:cNvSpPr>
          <p:nvPr/>
        </p:nvSpPr>
        <p:spPr bwMode="auto">
          <a:xfrm>
            <a:off x="26517600" y="12768262"/>
            <a:ext cx="8532813" cy="1176338"/>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smtClean="0">
                <a:solidFill>
                  <a:schemeClr val="bg1"/>
                </a:solidFill>
              </a:rPr>
              <a:t>Discussion</a:t>
            </a:r>
            <a:endParaRPr lang="en-US" sz="4600" b="1" dirty="0">
              <a:solidFill>
                <a:schemeClr val="bg1"/>
              </a:solidFill>
            </a:endParaRPr>
          </a:p>
        </p:txBody>
      </p:sp>
      <p:sp>
        <p:nvSpPr>
          <p:cNvPr id="2065" name="Text Box 42"/>
          <p:cNvSpPr txBox="1">
            <a:spLocks noChangeArrowheads="1"/>
          </p:cNvSpPr>
          <p:nvPr/>
        </p:nvSpPr>
        <p:spPr bwMode="auto">
          <a:xfrm>
            <a:off x="35763200" y="6629400"/>
            <a:ext cx="7620000" cy="109195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5500" tIns="57750" rIns="115500" bIns="57750">
            <a:spAutoFit/>
          </a:bodyPr>
          <a:lstStyle>
            <a:defPPr>
              <a:defRPr kern="1200" smtId="4294967295"/>
            </a:defPPr>
            <a:lvl1pPr defTabSz="3762375" eaLnBrk="0" hangingPunct="0">
              <a:defRPr sz="2600">
                <a:solidFill>
                  <a:schemeClr val="tx1"/>
                </a:solidFill>
                <a:latin typeface="Arial"/>
              </a:defRPr>
            </a:lvl1pPr>
            <a:lvl2pPr marL="742950" indent="-285750" defTabSz="3762375" eaLnBrk="0" hangingPunct="0">
              <a:defRPr sz="2600">
                <a:solidFill>
                  <a:schemeClr val="tx1"/>
                </a:solidFill>
                <a:latin typeface="Arial"/>
              </a:defRPr>
            </a:lvl2pPr>
            <a:lvl3pPr marL="1143000" indent="-228600" defTabSz="3762375" eaLnBrk="0" hangingPunct="0">
              <a:defRPr sz="2600">
                <a:solidFill>
                  <a:schemeClr val="tx1"/>
                </a:solidFill>
                <a:latin typeface="Arial"/>
              </a:defRPr>
            </a:lvl3pPr>
            <a:lvl4pPr marL="1600200" indent="-228600" defTabSz="3762375" eaLnBrk="0" hangingPunct="0">
              <a:defRPr sz="2600">
                <a:solidFill>
                  <a:schemeClr val="tx1"/>
                </a:solidFill>
                <a:latin typeface="Arial"/>
              </a:defRPr>
            </a:lvl4pPr>
            <a:lvl5pPr marL="2057400" indent="-228600" defTabSz="3762375" eaLnBrk="0" hangingPunct="0">
              <a:defRPr sz="2600">
                <a:solidFill>
                  <a:schemeClr val="tx1"/>
                </a:solidFill>
                <a:latin typeface="Arial"/>
              </a:defRPr>
            </a:lvl5pPr>
            <a:lvl6pPr marL="2514600" indent="-228600" defTabSz="3762375" eaLnBrk="0" fontAlgn="base" hangingPunct="0">
              <a:spcBef>
                <a:spcPct val="0"/>
              </a:spcBef>
              <a:spcAft>
                <a:spcPct val="0"/>
              </a:spcAft>
              <a:defRPr sz="2600">
                <a:solidFill>
                  <a:schemeClr val="tx1"/>
                </a:solidFill>
                <a:latin typeface="Arial"/>
              </a:defRPr>
            </a:lvl6pPr>
            <a:lvl7pPr marL="2971800" indent="-228600" defTabSz="3762375" eaLnBrk="0" fontAlgn="base" hangingPunct="0">
              <a:spcBef>
                <a:spcPct val="0"/>
              </a:spcBef>
              <a:spcAft>
                <a:spcPct val="0"/>
              </a:spcAft>
              <a:defRPr sz="2600">
                <a:solidFill>
                  <a:schemeClr val="tx1"/>
                </a:solidFill>
                <a:latin typeface="Arial"/>
              </a:defRPr>
            </a:lvl7pPr>
            <a:lvl8pPr marL="3429000" indent="-228600" defTabSz="3762375" eaLnBrk="0" fontAlgn="base" hangingPunct="0">
              <a:spcBef>
                <a:spcPct val="0"/>
              </a:spcBef>
              <a:spcAft>
                <a:spcPct val="0"/>
              </a:spcAft>
              <a:defRPr sz="2600">
                <a:solidFill>
                  <a:schemeClr val="tx1"/>
                </a:solidFill>
                <a:latin typeface="Arial"/>
              </a:defRPr>
            </a:lvl8pPr>
            <a:lvl9pPr marL="3886200" indent="-228600" defTabSz="3762375" eaLnBrk="0" fontAlgn="base" hangingPunct="0">
              <a:spcBef>
                <a:spcPct val="0"/>
              </a:spcBef>
              <a:spcAft>
                <a:spcPct val="0"/>
              </a:spcAft>
              <a:defRPr sz="2600">
                <a:solidFill>
                  <a:schemeClr val="tx1"/>
                </a:solidFill>
                <a:latin typeface="Arial"/>
              </a:defRPr>
            </a:lvl9pPr>
          </a:lstStyle>
          <a:p>
            <a:r>
              <a:rPr lang="en-US" dirty="0" smtClean="0"/>
              <a:t>     The </a:t>
            </a:r>
            <a:r>
              <a:rPr lang="en-US" dirty="0" smtClean="0"/>
              <a:t>overall conclusion can be drawn from Figure 2 which quite succinctly summarizes the overall findings of the experiment. Using 5 different environmental factors as our variables and the amount of PC DHA / 1 million cells as our outcome, it can be stated that neither lowering the temperature, adding </a:t>
            </a:r>
            <a:r>
              <a:rPr lang="en-US" dirty="0" err="1" smtClean="0"/>
              <a:t>dodecane</a:t>
            </a:r>
            <a:r>
              <a:rPr lang="en-US" dirty="0" smtClean="0"/>
              <a:t> nor varying the carbon source yielded any significant differences in dry weight of PC DHA. The only two factors that affected our outcome were the dilution factor of our cells (by how much we diluted the cells in terms of initial : final volume of the cell suspension) and how much glucose was placed into the growth medium. This lies in stark opposition to a variety of studies hitherto cited which have shown quite significant increases in DHA when </a:t>
            </a:r>
            <a:r>
              <a:rPr lang="en-US" i="1" dirty="0" smtClean="0"/>
              <a:t>C. </a:t>
            </a:r>
            <a:r>
              <a:rPr lang="en-US" i="1" dirty="0" err="1" smtClean="0"/>
              <a:t>cohnii</a:t>
            </a:r>
            <a:r>
              <a:rPr lang="en-US" dirty="0" smtClean="0"/>
              <a:t> were exposed to </a:t>
            </a:r>
            <a:r>
              <a:rPr lang="en-US" dirty="0" err="1" smtClean="0"/>
              <a:t>dodecane</a:t>
            </a:r>
            <a:r>
              <a:rPr lang="en-US" dirty="0" smtClean="0"/>
              <a:t>, different carbon sources and temperature. Nevertheless, most of these studies focused on the total or neutral lipid form of the DHA and not the </a:t>
            </a:r>
            <a:r>
              <a:rPr lang="en-US" dirty="0" err="1" smtClean="0"/>
              <a:t>phospholipid</a:t>
            </a:r>
            <a:r>
              <a:rPr lang="en-US" dirty="0" smtClean="0"/>
              <a:t>, which according to very recent studies is the more </a:t>
            </a:r>
            <a:r>
              <a:rPr lang="en-US" dirty="0" err="1" smtClean="0"/>
              <a:t>bioavailable</a:t>
            </a:r>
            <a:r>
              <a:rPr lang="en-US" dirty="0" smtClean="0"/>
              <a:t> form of DHA and which, in near future, might be the recommended form of DHA to be produced.</a:t>
            </a:r>
          </a:p>
          <a:p>
            <a:r>
              <a:rPr lang="en-US" dirty="0" smtClean="0"/>
              <a:t>     The </a:t>
            </a:r>
            <a:r>
              <a:rPr lang="en-US" dirty="0" smtClean="0"/>
              <a:t>results of this study can be used to maximize the production of </a:t>
            </a:r>
            <a:r>
              <a:rPr lang="en-US" dirty="0" err="1" smtClean="0"/>
              <a:t>phospholipid</a:t>
            </a:r>
            <a:r>
              <a:rPr lang="en-US" dirty="0" smtClean="0"/>
              <a:t> DHA in the industrial setting.</a:t>
            </a:r>
            <a:endParaRPr lang="en-US" dirty="0"/>
          </a:p>
        </p:txBody>
      </p:sp>
      <p:sp>
        <p:nvSpPr>
          <p:cNvPr id="2066" name="Text Box 46"/>
          <p:cNvSpPr txBox="1">
            <a:spLocks noChangeArrowheads="1"/>
          </p:cNvSpPr>
          <p:nvPr/>
        </p:nvSpPr>
        <p:spPr bwMode="auto">
          <a:xfrm>
            <a:off x="35763200" y="23664862"/>
            <a:ext cx="7823200" cy="115197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5500" tIns="57750" rIns="115500" bIns="57750">
            <a:spAutoFit/>
          </a:bodyPr>
          <a:lstStyle>
            <a:defPPr>
              <a:defRPr kern="1200" smtId="4294967295"/>
            </a:defPPr>
            <a:lvl1pPr defTabSz="3762375" eaLnBrk="0" hangingPunct="0">
              <a:defRPr sz="2600">
                <a:solidFill>
                  <a:schemeClr val="tx1"/>
                </a:solidFill>
                <a:latin typeface="Arial"/>
              </a:defRPr>
            </a:lvl1pPr>
            <a:lvl2pPr marL="742950" indent="-285750" defTabSz="3762375" eaLnBrk="0" hangingPunct="0">
              <a:defRPr sz="2600">
                <a:solidFill>
                  <a:schemeClr val="tx1"/>
                </a:solidFill>
                <a:latin typeface="Arial"/>
              </a:defRPr>
            </a:lvl2pPr>
            <a:lvl3pPr marL="1143000" indent="-228600" defTabSz="3762375" eaLnBrk="0" hangingPunct="0">
              <a:defRPr sz="2600">
                <a:solidFill>
                  <a:schemeClr val="tx1"/>
                </a:solidFill>
                <a:latin typeface="Arial"/>
              </a:defRPr>
            </a:lvl3pPr>
            <a:lvl4pPr marL="1600200" indent="-228600" defTabSz="3762375" eaLnBrk="0" hangingPunct="0">
              <a:defRPr sz="2600">
                <a:solidFill>
                  <a:schemeClr val="tx1"/>
                </a:solidFill>
                <a:latin typeface="Arial"/>
              </a:defRPr>
            </a:lvl4pPr>
            <a:lvl5pPr marL="2057400" indent="-228600" defTabSz="3762375" eaLnBrk="0" hangingPunct="0">
              <a:defRPr sz="2600">
                <a:solidFill>
                  <a:schemeClr val="tx1"/>
                </a:solidFill>
                <a:latin typeface="Arial"/>
              </a:defRPr>
            </a:lvl5pPr>
            <a:lvl6pPr marL="2514600" indent="-228600" defTabSz="3762375" eaLnBrk="0" fontAlgn="base" hangingPunct="0">
              <a:spcBef>
                <a:spcPct val="0"/>
              </a:spcBef>
              <a:spcAft>
                <a:spcPct val="0"/>
              </a:spcAft>
              <a:defRPr sz="2600">
                <a:solidFill>
                  <a:schemeClr val="tx1"/>
                </a:solidFill>
                <a:latin typeface="Arial"/>
              </a:defRPr>
            </a:lvl6pPr>
            <a:lvl7pPr marL="2971800" indent="-228600" defTabSz="3762375" eaLnBrk="0" fontAlgn="base" hangingPunct="0">
              <a:spcBef>
                <a:spcPct val="0"/>
              </a:spcBef>
              <a:spcAft>
                <a:spcPct val="0"/>
              </a:spcAft>
              <a:defRPr sz="2600">
                <a:solidFill>
                  <a:schemeClr val="tx1"/>
                </a:solidFill>
                <a:latin typeface="Arial"/>
              </a:defRPr>
            </a:lvl7pPr>
            <a:lvl8pPr marL="3429000" indent="-228600" defTabSz="3762375" eaLnBrk="0" fontAlgn="base" hangingPunct="0">
              <a:spcBef>
                <a:spcPct val="0"/>
              </a:spcBef>
              <a:spcAft>
                <a:spcPct val="0"/>
              </a:spcAft>
              <a:defRPr sz="2600">
                <a:solidFill>
                  <a:schemeClr val="tx1"/>
                </a:solidFill>
                <a:latin typeface="Arial"/>
              </a:defRPr>
            </a:lvl8pPr>
            <a:lvl9pPr marL="3886200" indent="-228600" defTabSz="3762375" eaLnBrk="0" fontAlgn="base" hangingPunct="0">
              <a:spcBef>
                <a:spcPct val="0"/>
              </a:spcBef>
              <a:spcAft>
                <a:spcPct val="0"/>
              </a:spcAft>
              <a:defRPr sz="2600">
                <a:solidFill>
                  <a:schemeClr val="tx1"/>
                </a:solidFill>
                <a:latin typeface="Arial"/>
              </a:defRPr>
            </a:lvl9pPr>
          </a:lstStyle>
          <a:p>
            <a:pPr marL="514350" indent="-514350" eaLnBrk="1" hangingPunct="1">
              <a:spcBef>
                <a:spcPct val="50000"/>
              </a:spcBef>
              <a:buAutoNum type="arabicParenR"/>
            </a:pPr>
            <a:r>
              <a:rPr lang="en-US" dirty="0" smtClean="0"/>
              <a:t>Health </a:t>
            </a:r>
            <a:r>
              <a:rPr lang="en-US" dirty="0"/>
              <a:t>benefits of docosahexaenoic acid (DHA),  </a:t>
            </a:r>
            <a:r>
              <a:rPr lang="en-US" dirty="0" smtClean="0"/>
              <a:t>     </a:t>
            </a:r>
            <a:r>
              <a:rPr lang="en-US" dirty="0" err="1" smtClean="0"/>
              <a:t>Horrocks</a:t>
            </a:r>
            <a:r>
              <a:rPr lang="en-US" dirty="0" smtClean="0"/>
              <a:t> </a:t>
            </a:r>
            <a:r>
              <a:rPr lang="en-US" dirty="0"/>
              <a:t>LA1, Yeo YK</a:t>
            </a:r>
            <a:r>
              <a:rPr lang="en-US" dirty="0" smtClean="0"/>
              <a:t>.</a:t>
            </a:r>
          </a:p>
          <a:p>
            <a:pPr marL="514350" indent="-514350" eaLnBrk="1" hangingPunct="1">
              <a:spcBef>
                <a:spcPct val="50000"/>
              </a:spcBef>
              <a:buAutoNum type="arabicParenR"/>
            </a:pPr>
            <a:r>
              <a:rPr lang="en-US" dirty="0" smtClean="0"/>
              <a:t>“An improved SPE method for fractionation and identification of phospholipids”  </a:t>
            </a:r>
            <a:r>
              <a:rPr lang="en-US" dirty="0" err="1" smtClean="0"/>
              <a:t>Fauland</a:t>
            </a:r>
            <a:r>
              <a:rPr lang="en-US" dirty="0" smtClean="0"/>
              <a:t>, </a:t>
            </a:r>
            <a:r>
              <a:rPr lang="en-US" dirty="0" err="1" smtClean="0"/>
              <a:t>Trozmuller</a:t>
            </a:r>
            <a:r>
              <a:rPr lang="en-US" dirty="0" smtClean="0"/>
              <a:t> (2013)</a:t>
            </a:r>
          </a:p>
          <a:p>
            <a:pPr marL="514350" indent="-514350" eaLnBrk="1" hangingPunct="1">
              <a:spcBef>
                <a:spcPct val="50000"/>
              </a:spcBef>
              <a:buAutoNum type="arabicParenR"/>
            </a:pPr>
            <a:r>
              <a:rPr lang="en-US" dirty="0" smtClean="0"/>
              <a:t>“</a:t>
            </a:r>
            <a:r>
              <a:rPr lang="en-US" dirty="0" err="1" smtClean="0"/>
              <a:t>Crypthecodinium</a:t>
            </a:r>
            <a:r>
              <a:rPr lang="en-US" dirty="0" smtClean="0"/>
              <a:t> </a:t>
            </a:r>
            <a:r>
              <a:rPr lang="en-US" dirty="0" err="1" smtClean="0"/>
              <a:t>cohnii</a:t>
            </a:r>
            <a:r>
              <a:rPr lang="en-US" dirty="0" smtClean="0"/>
              <a:t> with emphasis on DHA</a:t>
            </a:r>
            <a:br>
              <a:rPr lang="en-US" dirty="0" smtClean="0"/>
            </a:br>
            <a:r>
              <a:rPr lang="en-US" dirty="0" smtClean="0"/>
              <a:t>production: a review” – Mendes, Silva (Picture taken)</a:t>
            </a:r>
          </a:p>
          <a:p>
            <a:pPr marL="514350" indent="-514350" eaLnBrk="1" hangingPunct="1">
              <a:spcBef>
                <a:spcPct val="50000"/>
              </a:spcBef>
              <a:buAutoNum type="arabicParenR"/>
            </a:pPr>
            <a:r>
              <a:rPr lang="en-US" dirty="0" smtClean="0"/>
              <a:t>“Mfsd2a is a transporter for the essential omega-3 fatty acid </a:t>
            </a:r>
            <a:r>
              <a:rPr lang="en-US" dirty="0" err="1" smtClean="0"/>
              <a:t>docosahexaenoic</a:t>
            </a:r>
            <a:r>
              <a:rPr lang="en-US" dirty="0" smtClean="0"/>
              <a:t> acid” – Nguyen, Silver</a:t>
            </a:r>
          </a:p>
          <a:p>
            <a:pPr marL="514350" indent="-514350" eaLnBrk="1" hangingPunct="1">
              <a:spcBef>
                <a:spcPct val="50000"/>
              </a:spcBef>
            </a:pPr>
            <a:r>
              <a:rPr lang="en-US" dirty="0" smtClean="0"/>
              <a:t/>
            </a:r>
            <a:br>
              <a:rPr lang="en-US" dirty="0" smtClean="0"/>
            </a:br>
            <a:endParaRPr lang="en-US" dirty="0" smtClean="0"/>
          </a:p>
          <a:p>
            <a:pPr marL="514350" indent="-514350" eaLnBrk="1" hangingPunct="1">
              <a:spcBef>
                <a:spcPct val="50000"/>
              </a:spcBef>
              <a:buAutoNum type="arabicParenR"/>
            </a:pPr>
            <a:endParaRPr lang="en-US" dirty="0" smtClean="0"/>
          </a:p>
          <a:p>
            <a:pPr marL="514350" indent="-514350" eaLnBrk="1" hangingPunct="1">
              <a:spcBef>
                <a:spcPct val="50000"/>
              </a:spcBef>
              <a:buAutoNum type="arabicParenR"/>
            </a:pPr>
            <a:endParaRPr lang="en-US" dirty="0" smtClean="0"/>
          </a:p>
          <a:p>
            <a:pPr marL="514350" indent="-514350" eaLnBrk="1" hangingPunct="1">
              <a:spcBef>
                <a:spcPct val="50000"/>
              </a:spcBef>
              <a:buAutoNum type="arabicParenR"/>
            </a:pPr>
            <a:endParaRPr lang="en-US" dirty="0"/>
          </a:p>
          <a:p>
            <a:pPr eaLnBrk="1" hangingPunct="1">
              <a:spcBef>
                <a:spcPct val="50000"/>
              </a:spcBef>
            </a:pPr>
            <a:endParaRPr lang="en-US" dirty="0" smtClean="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sp>
        <p:nvSpPr>
          <p:cNvPr id="26" name="Text Box 32"/>
          <p:cNvSpPr txBox="1">
            <a:spLocks noChangeArrowheads="1"/>
          </p:cNvSpPr>
          <p:nvPr/>
        </p:nvSpPr>
        <p:spPr bwMode="auto">
          <a:xfrm>
            <a:off x="533399" y="22556920"/>
            <a:ext cx="7999413" cy="81188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15500" tIns="57750" rIns="115500" bIns="57750" anchor="ctr">
            <a:spAutoFit/>
          </a:bodyPr>
          <a:lstStyle>
            <a:defPPr>
              <a:defRPr kern="1200" smtId="4294967295"/>
            </a:defPPr>
            <a:lvl1pPr defTabSz="3762375" eaLnBrk="0" hangingPunct="0">
              <a:defRPr sz="2600">
                <a:solidFill>
                  <a:schemeClr val="tx1"/>
                </a:solidFill>
                <a:latin typeface="Arial"/>
              </a:defRPr>
            </a:lvl1pPr>
            <a:lvl2pPr marL="742950" indent="-285750" defTabSz="3762375" eaLnBrk="0" hangingPunct="0">
              <a:defRPr sz="2600">
                <a:solidFill>
                  <a:schemeClr val="tx1"/>
                </a:solidFill>
                <a:latin typeface="Arial"/>
              </a:defRPr>
            </a:lvl2pPr>
            <a:lvl3pPr marL="1143000" indent="-228600" defTabSz="3762375" eaLnBrk="0" hangingPunct="0">
              <a:defRPr sz="2600">
                <a:solidFill>
                  <a:schemeClr val="tx1"/>
                </a:solidFill>
                <a:latin typeface="Arial"/>
              </a:defRPr>
            </a:lvl3pPr>
            <a:lvl4pPr marL="1600200" indent="-228600" defTabSz="3762375" eaLnBrk="0" hangingPunct="0">
              <a:defRPr sz="2600">
                <a:solidFill>
                  <a:schemeClr val="tx1"/>
                </a:solidFill>
                <a:latin typeface="Arial"/>
              </a:defRPr>
            </a:lvl4pPr>
            <a:lvl5pPr marL="2057400" indent="-228600" defTabSz="3762375" eaLnBrk="0" hangingPunct="0">
              <a:defRPr sz="2600">
                <a:solidFill>
                  <a:schemeClr val="tx1"/>
                </a:solidFill>
                <a:latin typeface="Arial"/>
              </a:defRPr>
            </a:lvl5pPr>
            <a:lvl6pPr marL="2514600" indent="-228600" defTabSz="3762375" eaLnBrk="0" fontAlgn="base" hangingPunct="0">
              <a:spcBef>
                <a:spcPct val="0"/>
              </a:spcBef>
              <a:spcAft>
                <a:spcPct val="0"/>
              </a:spcAft>
              <a:defRPr sz="2600">
                <a:solidFill>
                  <a:schemeClr val="tx1"/>
                </a:solidFill>
                <a:latin typeface="Arial"/>
              </a:defRPr>
            </a:lvl6pPr>
            <a:lvl7pPr marL="2971800" indent="-228600" defTabSz="3762375" eaLnBrk="0" fontAlgn="base" hangingPunct="0">
              <a:spcBef>
                <a:spcPct val="0"/>
              </a:spcBef>
              <a:spcAft>
                <a:spcPct val="0"/>
              </a:spcAft>
              <a:defRPr sz="2600">
                <a:solidFill>
                  <a:schemeClr val="tx1"/>
                </a:solidFill>
                <a:latin typeface="Arial"/>
              </a:defRPr>
            </a:lvl7pPr>
            <a:lvl8pPr marL="3429000" indent="-228600" defTabSz="3762375" eaLnBrk="0" fontAlgn="base" hangingPunct="0">
              <a:spcBef>
                <a:spcPct val="0"/>
              </a:spcBef>
              <a:spcAft>
                <a:spcPct val="0"/>
              </a:spcAft>
              <a:defRPr sz="2600">
                <a:solidFill>
                  <a:schemeClr val="tx1"/>
                </a:solidFill>
                <a:latin typeface="Arial"/>
              </a:defRPr>
            </a:lvl8pPr>
            <a:lvl9pPr marL="3886200" indent="-228600" defTabSz="3762375" eaLnBrk="0" fontAlgn="base" hangingPunct="0">
              <a:spcBef>
                <a:spcPct val="0"/>
              </a:spcBef>
              <a:spcAft>
                <a:spcPct val="0"/>
              </a:spcAft>
              <a:defRPr sz="2600">
                <a:solidFill>
                  <a:schemeClr val="tx1"/>
                </a:solidFill>
                <a:latin typeface="Arial"/>
              </a:defRPr>
            </a:lvl9pPr>
          </a:lstStyle>
          <a:p>
            <a:r>
              <a:rPr lang="en-US" dirty="0" smtClean="0"/>
              <a:t>    </a:t>
            </a:r>
            <a:r>
              <a:rPr lang="en-US" dirty="0" err="1" smtClean="0"/>
              <a:t>Docosahexaenoic</a:t>
            </a:r>
            <a:r>
              <a:rPr lang="en-US" dirty="0" smtClean="0"/>
              <a:t> acid (DHA) is essential for the growth and functional development of the brain in infants as well as maintenance of normal brain function in adults. It has been reported that DHA in the diet improves learning ability, whereas deficiencies of DHA are associated with deficits in learning. A multitude of diseases have been linked to lower levels of DHA in the brain, among them: fetal alcohol syndrome, attention deficit hyperactivity disorder, cystic fibrosis, phenylketonuria, unipolar depression, aggressive hostility, </a:t>
            </a:r>
            <a:r>
              <a:rPr lang="en-US" dirty="0" err="1" smtClean="0"/>
              <a:t>adrenoleukodystrophy</a:t>
            </a:r>
            <a:r>
              <a:rPr lang="en-US" dirty="0" smtClean="0"/>
              <a:t> as well as Alzheimer’s disease.¹</a:t>
            </a:r>
          </a:p>
          <a:p>
            <a:r>
              <a:rPr lang="en-US" dirty="0" smtClean="0"/>
              <a:t>    The issue at hand is that most of the natural products which have DHA in them, contain the triglyceride (TG) form of the DHA and that most of the industrial methods of DHA production aim at total DHA enrichment which as mentioned previously, do not enrich the brain with DHA.</a:t>
            </a:r>
          </a:p>
          <a:p>
            <a:r>
              <a:rPr lang="en-US" i="1" dirty="0" smtClean="0"/>
              <a:t> </a:t>
            </a:r>
            <a:endParaRPr lang="en-US" dirty="0"/>
          </a:p>
        </p:txBody>
      </p:sp>
      <p:pic>
        <p:nvPicPr>
          <p:cNvPr id="34" name="Picture 2" descr="C:\Users\Konrad\Desktop\cohnii_review_2008_page16_image2.jpg"/>
          <p:cNvPicPr>
            <a:picLocks noChangeAspect="1" noChangeArrowheads="1"/>
          </p:cNvPicPr>
          <p:nvPr/>
        </p:nvPicPr>
        <p:blipFill>
          <a:blip r:embed="rId2">
            <a:duotone>
              <a:prstClr val="black"/>
              <a:schemeClr val="accent2">
                <a:tint val="45000"/>
                <a:satMod val="400000"/>
              </a:schemeClr>
            </a:duotone>
          </a:blip>
          <a:srcRect/>
          <a:stretch>
            <a:fillRect/>
          </a:stretch>
        </p:blipFill>
        <p:spPr bwMode="auto">
          <a:xfrm>
            <a:off x="39933562" y="30426025"/>
            <a:ext cx="2282932" cy="1868690"/>
          </a:xfrm>
          <a:prstGeom prst="ellipse">
            <a:avLst/>
          </a:prstGeom>
          <a:blipFill dpi="0" rotWithShape="1">
            <a:blip r:embed="rId2">
              <a:alphaModFix amt="50000"/>
              <a:duotone>
                <a:prstClr val="black"/>
                <a:schemeClr val="accent2">
                  <a:tint val="45000"/>
                  <a:satMod val="400000"/>
                </a:schemeClr>
              </a:duotone>
            </a:blip>
            <a:srcRect/>
            <a:tile tx="0" ty="0" sx="100000" sy="100000" flip="none" algn="tl"/>
          </a:blipFill>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5" name="Picture 2" descr="C:\Users\Konrad\Desktop\cohnii_review_2008_page16_image2.jpg"/>
          <p:cNvPicPr>
            <a:picLocks noChangeAspect="1" noChangeArrowheads="1"/>
          </p:cNvPicPr>
          <p:nvPr/>
        </p:nvPicPr>
        <p:blipFill>
          <a:blip r:embed="rId2">
            <a:duotone>
              <a:prstClr val="black"/>
              <a:schemeClr val="accent2">
                <a:tint val="45000"/>
                <a:satMod val="400000"/>
              </a:schemeClr>
            </a:duotone>
          </a:blip>
          <a:srcRect/>
          <a:stretch>
            <a:fillRect/>
          </a:stretch>
        </p:blipFill>
        <p:spPr bwMode="auto">
          <a:xfrm>
            <a:off x="914400" y="30426025"/>
            <a:ext cx="2282932" cy="1868690"/>
          </a:xfrm>
          <a:prstGeom prst="ellipse">
            <a:avLst/>
          </a:prstGeom>
          <a:blipFill dpi="0" rotWithShape="1">
            <a:blip r:embed="rId2">
              <a:alphaModFix amt="50000"/>
              <a:duotone>
                <a:prstClr val="black"/>
                <a:schemeClr val="accent2">
                  <a:tint val="45000"/>
                  <a:satMod val="400000"/>
                </a:schemeClr>
              </a:duotone>
            </a:blip>
            <a:srcRect/>
            <a:tile tx="0" ty="0" sx="100000" sy="100000" flip="none" algn="tl"/>
          </a:blipFill>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7" name="TextBox 36"/>
          <p:cNvSpPr txBox="1"/>
          <p:nvPr/>
        </p:nvSpPr>
        <p:spPr>
          <a:xfrm>
            <a:off x="3124200" y="31927800"/>
            <a:ext cx="2133600" cy="461665"/>
          </a:xfrm>
          <a:prstGeom prst="rect">
            <a:avLst/>
          </a:prstGeom>
          <a:noFill/>
        </p:spPr>
        <p:txBody>
          <a:bodyPr wrap="square" rtlCol="0">
            <a:spAutoFit/>
          </a:bodyPr>
          <a:lstStyle/>
          <a:p>
            <a:pPr algn="ctr"/>
            <a:r>
              <a:rPr lang="en-US" sz="1200" dirty="0" smtClean="0"/>
              <a:t>Our new friend, </a:t>
            </a:r>
            <a:r>
              <a:rPr lang="en-US" sz="1200" b="1" u="sng" dirty="0" err="1" smtClean="0"/>
              <a:t>Crypthecodinium</a:t>
            </a:r>
            <a:r>
              <a:rPr lang="en-US" sz="1200" b="1" u="sng" dirty="0" smtClean="0"/>
              <a:t> </a:t>
            </a:r>
            <a:r>
              <a:rPr lang="en-US" sz="1200" b="1" u="sng" dirty="0" err="1" smtClean="0"/>
              <a:t>cohnii</a:t>
            </a:r>
            <a:endParaRPr lang="en-US" sz="1200" b="1" u="sng" dirty="0" smtClean="0"/>
          </a:p>
        </p:txBody>
      </p:sp>
      <p:pic>
        <p:nvPicPr>
          <p:cNvPr id="3" name="Picture 3" descr="C:\Users\Konrad\Desktop\jssc3126_page9_image5.jpg"/>
          <p:cNvPicPr>
            <a:picLocks noChangeAspect="1" noChangeArrowheads="1"/>
          </p:cNvPicPr>
          <p:nvPr/>
        </p:nvPicPr>
        <p:blipFill>
          <a:blip r:embed="rId3"/>
          <a:srcRect/>
          <a:stretch>
            <a:fillRect/>
          </a:stretch>
        </p:blipFill>
        <p:spPr bwMode="auto">
          <a:xfrm>
            <a:off x="9448800" y="17266373"/>
            <a:ext cx="3581400" cy="5898427"/>
          </a:xfrm>
          <a:prstGeom prst="rect">
            <a:avLst/>
          </a:prstGeom>
          <a:noFill/>
        </p:spPr>
      </p:pic>
      <p:sp>
        <p:nvSpPr>
          <p:cNvPr id="38" name="TextBox 37"/>
          <p:cNvSpPr txBox="1"/>
          <p:nvPr/>
        </p:nvSpPr>
        <p:spPr>
          <a:xfrm>
            <a:off x="13258800" y="18196060"/>
            <a:ext cx="4953000" cy="1477328"/>
          </a:xfrm>
          <a:prstGeom prst="rect">
            <a:avLst/>
          </a:prstGeom>
          <a:noFill/>
        </p:spPr>
        <p:txBody>
          <a:bodyPr wrap="square" rtlCol="0">
            <a:spAutoFit/>
          </a:bodyPr>
          <a:lstStyle/>
          <a:p>
            <a:r>
              <a:rPr lang="en-US" sz="1600" dirty="0" smtClean="0"/>
              <a:t>Our method of fractionation – based on</a:t>
            </a:r>
          </a:p>
          <a:p>
            <a:r>
              <a:rPr lang="en-US" sz="1600" dirty="0" smtClean="0"/>
              <a:t>“An improved SPE method for fractionation</a:t>
            </a:r>
          </a:p>
          <a:p>
            <a:r>
              <a:rPr lang="en-US" sz="1600" dirty="0" smtClean="0"/>
              <a:t>and identification of phospholipids”  </a:t>
            </a:r>
            <a:r>
              <a:rPr lang="en-US" sz="1600" dirty="0" err="1" smtClean="0"/>
              <a:t>Fauland</a:t>
            </a:r>
            <a:r>
              <a:rPr lang="en-US" sz="1600" dirty="0" smtClean="0"/>
              <a:t>, </a:t>
            </a:r>
            <a:r>
              <a:rPr lang="en-US" sz="1600" dirty="0" err="1" smtClean="0"/>
              <a:t>Trozmuller</a:t>
            </a:r>
            <a:r>
              <a:rPr lang="en-US" sz="1600" dirty="0" smtClean="0"/>
              <a:t> (2013)</a:t>
            </a:r>
          </a:p>
          <a:p>
            <a:r>
              <a:rPr lang="en-US" dirty="0" smtClean="0"/>
              <a:t> </a:t>
            </a:r>
            <a:endParaRPr lang="en-US" dirty="0"/>
          </a:p>
        </p:txBody>
      </p:sp>
      <p:sp>
        <p:nvSpPr>
          <p:cNvPr id="39" name="TextBox 38"/>
          <p:cNvSpPr txBox="1"/>
          <p:nvPr/>
        </p:nvSpPr>
        <p:spPr>
          <a:xfrm>
            <a:off x="8839200" y="25603200"/>
            <a:ext cx="8532813" cy="4093428"/>
          </a:xfrm>
          <a:prstGeom prst="rect">
            <a:avLst/>
          </a:prstGeom>
          <a:noFill/>
        </p:spPr>
        <p:txBody>
          <a:bodyPr wrap="square" rtlCol="0">
            <a:spAutoFit/>
          </a:bodyPr>
          <a:lstStyle/>
          <a:p>
            <a:r>
              <a:rPr lang="en-US" dirty="0" smtClean="0"/>
              <a:t>C. </a:t>
            </a:r>
            <a:r>
              <a:rPr lang="en-US" dirty="0" err="1" smtClean="0"/>
              <a:t>cohnii</a:t>
            </a:r>
            <a:r>
              <a:rPr lang="en-US" dirty="0" smtClean="0"/>
              <a:t> were grown in a variety of environmental factors: </a:t>
            </a:r>
          </a:p>
          <a:p>
            <a:pPr lvl="1">
              <a:buFont typeface="Arial" pitchFamily="34" charset="0"/>
              <a:buChar char="•"/>
            </a:pPr>
            <a:r>
              <a:rPr lang="en-US" dirty="0" smtClean="0"/>
              <a:t>	Different initial cell concentration (dilution factors 	of 1:5, 1:8 and 1:10)</a:t>
            </a:r>
          </a:p>
          <a:p>
            <a:pPr lvl="1">
              <a:buFont typeface="Arial" pitchFamily="34" charset="0"/>
              <a:buChar char="•"/>
            </a:pPr>
            <a:r>
              <a:rPr lang="en-US" dirty="0" smtClean="0"/>
              <a:t>    </a:t>
            </a:r>
            <a:r>
              <a:rPr lang="en-US" dirty="0" err="1" smtClean="0"/>
              <a:t>Dodecane</a:t>
            </a:r>
            <a:r>
              <a:rPr lang="en-US" dirty="0" smtClean="0"/>
              <a:t> exposure (Control, .5%, 1%)</a:t>
            </a:r>
          </a:p>
          <a:p>
            <a:pPr lvl="1">
              <a:buFont typeface="Arial" pitchFamily="34" charset="0"/>
              <a:buChar char="•"/>
            </a:pPr>
            <a:r>
              <a:rPr lang="en-US" dirty="0" smtClean="0"/>
              <a:t>    Glucose Concentration (x.5, Control, x2)</a:t>
            </a:r>
          </a:p>
          <a:p>
            <a:pPr lvl="1">
              <a:buFont typeface="Arial" pitchFamily="34" charset="0"/>
              <a:buChar char="•"/>
            </a:pPr>
            <a:r>
              <a:rPr lang="en-US" dirty="0" smtClean="0"/>
              <a:t>    Carbon Source (Acetic Acid, Glucose, Glycerol)</a:t>
            </a:r>
          </a:p>
          <a:p>
            <a:pPr lvl="1">
              <a:buFont typeface="Arial" pitchFamily="34" charset="0"/>
              <a:buChar char="•"/>
            </a:pPr>
            <a:r>
              <a:rPr lang="en-US" dirty="0" smtClean="0"/>
              <a:t>    Temperature (15°°C, 25°C, 35°C) </a:t>
            </a:r>
          </a:p>
          <a:p>
            <a:pPr lvl="0"/>
            <a:endParaRPr lang="en-US" dirty="0" smtClean="0"/>
          </a:p>
          <a:p>
            <a:endParaRPr lang="en-US" dirty="0"/>
          </a:p>
        </p:txBody>
      </p:sp>
      <p:pic>
        <p:nvPicPr>
          <p:cNvPr id="54" name="Picture 2" descr="C:\Users\Konrad\Desktop\cohnii_review_2008_page16_image2.jpg"/>
          <p:cNvPicPr>
            <a:picLocks noChangeAspect="1" noChangeArrowheads="1"/>
          </p:cNvPicPr>
          <p:nvPr/>
        </p:nvPicPr>
        <p:blipFill>
          <a:blip r:embed="rId2">
            <a:duotone>
              <a:prstClr val="black"/>
              <a:schemeClr val="accent2">
                <a:tint val="45000"/>
                <a:satMod val="400000"/>
              </a:schemeClr>
            </a:duotone>
          </a:blip>
          <a:srcRect/>
          <a:stretch>
            <a:fillRect/>
          </a:stretch>
        </p:blipFill>
        <p:spPr bwMode="auto">
          <a:xfrm>
            <a:off x="39933562" y="1905000"/>
            <a:ext cx="2282932" cy="1868690"/>
          </a:xfrm>
          <a:prstGeom prst="ellipse">
            <a:avLst/>
          </a:prstGeom>
          <a:blipFill dpi="0" rotWithShape="1">
            <a:blip r:embed="rId2">
              <a:alphaModFix amt="50000"/>
              <a:duotone>
                <a:prstClr val="black"/>
                <a:schemeClr val="accent2">
                  <a:tint val="45000"/>
                  <a:satMod val="400000"/>
                </a:schemeClr>
              </a:duotone>
            </a:blip>
            <a:srcRect/>
            <a:tile tx="0" ty="0" sx="100000" sy="100000" flip="none" algn="tl"/>
          </a:blipFill>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55" name="Picture 2" descr="C:\Users\Konrad\Desktop\cohnii_review_2008_page16_image2.jpg"/>
          <p:cNvPicPr>
            <a:picLocks noChangeAspect="1" noChangeArrowheads="1"/>
          </p:cNvPicPr>
          <p:nvPr/>
        </p:nvPicPr>
        <p:blipFill>
          <a:blip r:embed="rId2">
            <a:duotone>
              <a:prstClr val="black"/>
              <a:schemeClr val="accent2">
                <a:tint val="45000"/>
                <a:satMod val="400000"/>
              </a:schemeClr>
            </a:duotone>
          </a:blip>
          <a:srcRect/>
          <a:stretch>
            <a:fillRect/>
          </a:stretch>
        </p:blipFill>
        <p:spPr bwMode="auto">
          <a:xfrm>
            <a:off x="914400" y="1905000"/>
            <a:ext cx="2282932" cy="1868690"/>
          </a:xfrm>
          <a:prstGeom prst="ellipse">
            <a:avLst/>
          </a:prstGeom>
          <a:blipFill dpi="0" rotWithShape="1">
            <a:blip r:embed="rId2">
              <a:alphaModFix amt="50000"/>
              <a:duotone>
                <a:prstClr val="black"/>
                <a:schemeClr val="accent2">
                  <a:tint val="45000"/>
                  <a:satMod val="400000"/>
                </a:schemeClr>
              </a:duotone>
            </a:blip>
            <a:srcRect/>
            <a:tile tx="0" ty="0" sx="100000" sy="100000" flip="none" algn="tl"/>
          </a:blipFill>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4" name="TextBox 3"/>
          <p:cNvSpPr txBox="1"/>
          <p:nvPr/>
        </p:nvSpPr>
        <p:spPr>
          <a:xfrm>
            <a:off x="26671587" y="14401800"/>
            <a:ext cx="7999413" cy="27699891"/>
          </a:xfrm>
          <a:prstGeom prst="rect">
            <a:avLst/>
          </a:prstGeom>
          <a:noFill/>
        </p:spPr>
        <p:txBody>
          <a:bodyPr wrap="square" rtlCol="0">
            <a:spAutoFit/>
          </a:bodyPr>
          <a:lstStyle/>
          <a:p>
            <a:r>
              <a:rPr lang="en-US" dirty="0" smtClean="0"/>
              <a:t>    The effect of environmental factors on the DHA production by the </a:t>
            </a:r>
            <a:r>
              <a:rPr lang="en-US" dirty="0" err="1" smtClean="0"/>
              <a:t>C.cohnii</a:t>
            </a:r>
            <a:r>
              <a:rPr lang="en-US" dirty="0" smtClean="0"/>
              <a:t> microalgae strain has been well studies and documented. However, no previous study have looked at the relation between total, TG and PC DHA forms and how we can maximize the production of each.</a:t>
            </a:r>
          </a:p>
          <a:p>
            <a:r>
              <a:rPr lang="en-US" dirty="0" smtClean="0"/>
              <a:t>    The cell count during cultivation strongly suggests two main growth phases in C. </a:t>
            </a:r>
            <a:r>
              <a:rPr lang="en-US" dirty="0" err="1" smtClean="0"/>
              <a:t>cohnii</a:t>
            </a:r>
            <a:r>
              <a:rPr lang="en-US" dirty="0" smtClean="0"/>
              <a:t>: the rapid division and stable stationary phase. All of the hereby studies have focused primarily on what happens during the rapid division phase (first 7 days after dilution). </a:t>
            </a:r>
            <a:endParaRPr lang="en-US" dirty="0"/>
          </a:p>
          <a:p>
            <a:r>
              <a:rPr lang="en-US" dirty="0" smtClean="0"/>
              <a:t>    Cell dilution study strongly suggests that rapid growth </a:t>
            </a:r>
            <a:r>
              <a:rPr lang="en-US" dirty="0" smtClean="0"/>
              <a:t>phase </a:t>
            </a:r>
            <a:r>
              <a:rPr lang="en-US" dirty="0" smtClean="0"/>
              <a:t>causes an </a:t>
            </a:r>
            <a:r>
              <a:rPr lang="en-US" dirty="0" smtClean="0"/>
              <a:t>increase in total DHA, </a:t>
            </a:r>
            <a:r>
              <a:rPr lang="en-US" dirty="0" smtClean="0"/>
              <a:t>decrease in TG </a:t>
            </a:r>
            <a:r>
              <a:rPr lang="en-US" dirty="0" smtClean="0"/>
              <a:t>DHA and a </a:t>
            </a:r>
            <a:r>
              <a:rPr lang="en-US" dirty="0" smtClean="0"/>
              <a:t>slight increase </a:t>
            </a:r>
            <a:r>
              <a:rPr lang="en-US" dirty="0" smtClean="0"/>
              <a:t>in PC DHA – possibly due to PC DHA use being a membrane phospholipid necessary part of their cell wall synthesis.</a:t>
            </a:r>
          </a:p>
          <a:p>
            <a:r>
              <a:rPr lang="en-US" dirty="0" smtClean="0"/>
              <a:t>    The glucose concentration study strongly suggest that as resources are being exhausted (carbon source x.5) and algae stop multiplying sooner, there is a decisive shift from the PC DHA to TG </a:t>
            </a:r>
            <a:r>
              <a:rPr lang="en-US" dirty="0" smtClean="0"/>
              <a:t>DHA, with a significant </a:t>
            </a:r>
            <a:r>
              <a:rPr lang="en-US" dirty="0" smtClean="0"/>
              <a:t>difference </a:t>
            </a:r>
            <a:r>
              <a:rPr lang="en-US" dirty="0" smtClean="0"/>
              <a:t>in PC DHA between </a:t>
            </a:r>
            <a:r>
              <a:rPr lang="en-US" dirty="0" smtClean="0"/>
              <a:t>standard and double glucose concentration.</a:t>
            </a:r>
          </a:p>
          <a:p>
            <a:r>
              <a:rPr lang="en-US" dirty="0" smtClean="0"/>
              <a:t>    The </a:t>
            </a:r>
            <a:r>
              <a:rPr lang="en-US" dirty="0" err="1" smtClean="0"/>
              <a:t>dodecane</a:t>
            </a:r>
            <a:r>
              <a:rPr lang="en-US" dirty="0" smtClean="0"/>
              <a:t> experiment suggest that as a fatty acid percentage, PC DHA </a:t>
            </a:r>
            <a:r>
              <a:rPr lang="en-US" dirty="0" smtClean="0"/>
              <a:t>does not vary greatly with the carbon source – as opposed to saturated fatty acids.</a:t>
            </a:r>
            <a:endParaRPr lang="en-US" dirty="0" smtClean="0"/>
          </a:p>
          <a:p>
            <a:r>
              <a:rPr lang="en-US" dirty="0" smtClean="0"/>
              <a:t>    The temperature study agrees with the general literature that lower temperature enhances the production of PUFAs by the C. </a:t>
            </a:r>
            <a:r>
              <a:rPr lang="en-US" dirty="0" err="1" smtClean="0"/>
              <a:t>cohnii</a:t>
            </a:r>
            <a:r>
              <a:rPr lang="en-US" dirty="0" smtClean="0"/>
              <a:t> </a:t>
            </a:r>
            <a:r>
              <a:rPr lang="en-US" dirty="0"/>
              <a:t>– possibly in order to maintain proper membrane lipid fluidity and </a:t>
            </a:r>
            <a:r>
              <a:rPr lang="en-US" dirty="0" smtClean="0"/>
              <a:t>functions</a:t>
            </a:r>
            <a:r>
              <a:rPr lang="en-US" dirty="0" smtClean="0"/>
              <a:t>, but also an increased production of saturated FAs.</a:t>
            </a:r>
            <a:endParaRPr lang="en-US" dirty="0" smtClean="0"/>
          </a:p>
          <a:p>
            <a:r>
              <a:rPr lang="en-US" dirty="0" smtClean="0"/>
              <a:t>    What is worth noticing is that the absolute amounts of DHA, in any form, at the end of each of the studies, hover around </a:t>
            </a:r>
            <a:r>
              <a:rPr lang="en-US" dirty="0" smtClean="0"/>
              <a:t>1-1.5</a:t>
            </a:r>
            <a:r>
              <a:rPr lang="en-US" dirty="0" smtClean="0"/>
              <a:t> </a:t>
            </a:r>
            <a:r>
              <a:rPr lang="el-GR" dirty="0" smtClean="0"/>
              <a:t>μ</a:t>
            </a:r>
            <a:r>
              <a:rPr lang="en-US" dirty="0" smtClean="0"/>
              <a:t>g/1 million cells </a:t>
            </a:r>
            <a:r>
              <a:rPr lang="en-US" dirty="0" smtClean="0"/>
              <a:t>implying </a:t>
            </a:r>
            <a:r>
              <a:rPr lang="en-US" dirty="0" smtClean="0"/>
              <a:t>that if our sole interest is to maximize the final amount of the PC DHA, we are better off using the cheapest ingredients </a:t>
            </a:r>
            <a:r>
              <a:rPr lang="en-US" dirty="0" smtClean="0"/>
              <a:t>available.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TextBox 5"/>
          <p:cNvSpPr txBox="1"/>
          <p:nvPr/>
        </p:nvSpPr>
        <p:spPr>
          <a:xfrm>
            <a:off x="26667659" y="6532563"/>
            <a:ext cx="8003341" cy="8494633"/>
          </a:xfrm>
          <a:prstGeom prst="rect">
            <a:avLst/>
          </a:prstGeom>
          <a:noFill/>
        </p:spPr>
        <p:txBody>
          <a:bodyPr wrap="square" rtlCol="0">
            <a:spAutoFit/>
          </a:bodyPr>
          <a:lstStyle/>
          <a:p>
            <a:r>
              <a:rPr lang="en-US" dirty="0" smtClean="0"/>
              <a:t>Study 5: Carbon Source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026" name="Picture 2" descr="C:\Users\Konrad\Desktop\2000px-DHA_numbers.svg.png"/>
          <p:cNvPicPr>
            <a:picLocks noChangeAspect="1" noChangeArrowheads="1"/>
          </p:cNvPicPr>
          <p:nvPr/>
        </p:nvPicPr>
        <p:blipFill>
          <a:blip r:embed="rId4" cstate="print"/>
          <a:srcRect/>
          <a:stretch>
            <a:fillRect/>
          </a:stretch>
        </p:blipFill>
        <p:spPr bwMode="auto">
          <a:xfrm>
            <a:off x="41302021" y="20928481"/>
            <a:ext cx="2284379" cy="750419"/>
          </a:xfrm>
          <a:prstGeom prst="rect">
            <a:avLst/>
          </a:prstGeom>
          <a:blipFill dpi="0" rotWithShape="1">
            <a:blip r:embed="rId5">
              <a:alphaModFix amt="0"/>
            </a:blip>
            <a:srcRect/>
            <a:tile tx="0" ty="0" sx="100000" sy="100000" flip="none" algn="tl"/>
          </a:blipFill>
        </p:spPr>
      </p:pic>
      <p:pic>
        <p:nvPicPr>
          <p:cNvPr id="49" name="Picture 48"/>
          <p:cNvPicPr/>
          <p:nvPr/>
        </p:nvPicPr>
        <p:blipFill>
          <a:blip r:embed="rId6"/>
          <a:srcRect/>
          <a:stretch>
            <a:fillRect/>
          </a:stretch>
        </p:blipFill>
        <p:spPr bwMode="auto">
          <a:xfrm>
            <a:off x="17678400" y="7166516"/>
            <a:ext cx="4076700" cy="2428247"/>
          </a:xfrm>
          <a:prstGeom prst="rect">
            <a:avLst/>
          </a:prstGeom>
          <a:noFill/>
        </p:spPr>
      </p:pic>
      <p:pic>
        <p:nvPicPr>
          <p:cNvPr id="50" name="Picture 49"/>
          <p:cNvPicPr/>
          <p:nvPr/>
        </p:nvPicPr>
        <p:blipFill>
          <a:blip r:embed="rId7"/>
          <a:srcRect/>
          <a:stretch>
            <a:fillRect/>
          </a:stretch>
        </p:blipFill>
        <p:spPr bwMode="auto">
          <a:xfrm>
            <a:off x="22134513" y="7166516"/>
            <a:ext cx="4076700" cy="2428247"/>
          </a:xfrm>
          <a:prstGeom prst="rect">
            <a:avLst/>
          </a:prstGeom>
          <a:noFill/>
        </p:spPr>
      </p:pic>
      <p:pic>
        <p:nvPicPr>
          <p:cNvPr id="51" name="Picture 50"/>
          <p:cNvPicPr/>
          <p:nvPr/>
        </p:nvPicPr>
        <p:blipFill>
          <a:blip r:embed="rId8"/>
          <a:srcRect/>
          <a:stretch>
            <a:fillRect/>
          </a:stretch>
        </p:blipFill>
        <p:spPr bwMode="auto">
          <a:xfrm>
            <a:off x="17678400" y="9760393"/>
            <a:ext cx="4076700" cy="2431607"/>
          </a:xfrm>
          <a:prstGeom prst="rect">
            <a:avLst/>
          </a:prstGeom>
          <a:noFill/>
        </p:spPr>
      </p:pic>
      <p:pic>
        <p:nvPicPr>
          <p:cNvPr id="52" name="Picture 51"/>
          <p:cNvPicPr/>
          <p:nvPr/>
        </p:nvPicPr>
        <p:blipFill>
          <a:blip r:embed="rId9"/>
          <a:srcRect/>
          <a:stretch>
            <a:fillRect/>
          </a:stretch>
        </p:blipFill>
        <p:spPr bwMode="auto">
          <a:xfrm>
            <a:off x="22145743" y="9763753"/>
            <a:ext cx="4093867" cy="2428247"/>
          </a:xfrm>
          <a:prstGeom prst="rect">
            <a:avLst/>
          </a:prstGeom>
          <a:noFill/>
        </p:spPr>
      </p:pic>
      <p:pic>
        <p:nvPicPr>
          <p:cNvPr id="53" name="Picture 52"/>
          <p:cNvPicPr/>
          <p:nvPr/>
        </p:nvPicPr>
        <p:blipFill>
          <a:blip r:embed="rId10"/>
          <a:srcRect/>
          <a:stretch>
            <a:fillRect/>
          </a:stretch>
        </p:blipFill>
        <p:spPr bwMode="auto">
          <a:xfrm>
            <a:off x="22136100" y="15743481"/>
            <a:ext cx="4076700" cy="2452579"/>
          </a:xfrm>
          <a:prstGeom prst="rect">
            <a:avLst/>
          </a:prstGeom>
          <a:noFill/>
        </p:spPr>
      </p:pic>
      <p:pic>
        <p:nvPicPr>
          <p:cNvPr id="56" name="Picture 55"/>
          <p:cNvPicPr/>
          <p:nvPr/>
        </p:nvPicPr>
        <p:blipFill>
          <a:blip r:embed="rId11"/>
          <a:srcRect/>
          <a:stretch>
            <a:fillRect/>
          </a:stretch>
        </p:blipFill>
        <p:spPr bwMode="auto">
          <a:xfrm>
            <a:off x="17678400" y="15743481"/>
            <a:ext cx="4076700" cy="2452579"/>
          </a:xfrm>
          <a:prstGeom prst="rect">
            <a:avLst/>
          </a:prstGeom>
          <a:noFill/>
        </p:spPr>
      </p:pic>
      <p:pic>
        <p:nvPicPr>
          <p:cNvPr id="57" name="Picture 56"/>
          <p:cNvPicPr/>
          <p:nvPr/>
        </p:nvPicPr>
        <p:blipFill>
          <a:blip r:embed="rId12"/>
          <a:srcRect/>
          <a:stretch>
            <a:fillRect/>
          </a:stretch>
        </p:blipFill>
        <p:spPr bwMode="auto">
          <a:xfrm>
            <a:off x="22136100" y="13175510"/>
            <a:ext cx="4076700" cy="2452579"/>
          </a:xfrm>
          <a:prstGeom prst="rect">
            <a:avLst/>
          </a:prstGeom>
          <a:noFill/>
        </p:spPr>
      </p:pic>
      <p:pic>
        <p:nvPicPr>
          <p:cNvPr id="58" name="Picture 57"/>
          <p:cNvPicPr/>
          <p:nvPr/>
        </p:nvPicPr>
        <p:blipFill>
          <a:blip r:embed="rId13"/>
          <a:srcRect/>
          <a:stretch>
            <a:fillRect/>
          </a:stretch>
        </p:blipFill>
        <p:spPr bwMode="auto">
          <a:xfrm>
            <a:off x="17678400" y="13175510"/>
            <a:ext cx="4076700" cy="2452579"/>
          </a:xfrm>
          <a:prstGeom prst="rect">
            <a:avLst/>
          </a:prstGeom>
          <a:noFill/>
        </p:spPr>
      </p:pic>
      <p:pic>
        <p:nvPicPr>
          <p:cNvPr id="59" name="Picture 58"/>
          <p:cNvPicPr/>
          <p:nvPr/>
        </p:nvPicPr>
        <p:blipFill>
          <a:blip r:embed="rId14"/>
          <a:srcRect/>
          <a:stretch>
            <a:fillRect/>
          </a:stretch>
        </p:blipFill>
        <p:spPr bwMode="auto">
          <a:xfrm>
            <a:off x="17678400" y="19065410"/>
            <a:ext cx="4070864" cy="2459153"/>
          </a:xfrm>
          <a:prstGeom prst="rect">
            <a:avLst/>
          </a:prstGeom>
          <a:noFill/>
        </p:spPr>
      </p:pic>
      <p:pic>
        <p:nvPicPr>
          <p:cNvPr id="60" name="Picture 59"/>
          <p:cNvPicPr/>
          <p:nvPr/>
        </p:nvPicPr>
        <p:blipFill>
          <a:blip r:embed="rId15"/>
          <a:srcRect/>
          <a:stretch>
            <a:fillRect/>
          </a:stretch>
        </p:blipFill>
        <p:spPr bwMode="auto">
          <a:xfrm>
            <a:off x="22134513" y="19065410"/>
            <a:ext cx="4076700" cy="2459153"/>
          </a:xfrm>
          <a:prstGeom prst="rect">
            <a:avLst/>
          </a:prstGeom>
          <a:noFill/>
        </p:spPr>
      </p:pic>
      <p:pic>
        <p:nvPicPr>
          <p:cNvPr id="61" name="Picture 60"/>
          <p:cNvPicPr/>
          <p:nvPr/>
        </p:nvPicPr>
        <p:blipFill>
          <a:blip r:embed="rId16"/>
          <a:srcRect/>
          <a:stretch>
            <a:fillRect/>
          </a:stretch>
        </p:blipFill>
        <p:spPr bwMode="auto">
          <a:xfrm>
            <a:off x="22134513" y="21678900"/>
            <a:ext cx="4076700" cy="2459153"/>
          </a:xfrm>
          <a:prstGeom prst="rect">
            <a:avLst/>
          </a:prstGeom>
          <a:noFill/>
        </p:spPr>
      </p:pic>
      <p:pic>
        <p:nvPicPr>
          <p:cNvPr id="62" name="Picture 61"/>
          <p:cNvPicPr/>
          <p:nvPr/>
        </p:nvPicPr>
        <p:blipFill>
          <a:blip r:embed="rId17"/>
          <a:srcRect/>
          <a:stretch>
            <a:fillRect/>
          </a:stretch>
        </p:blipFill>
        <p:spPr bwMode="auto">
          <a:xfrm>
            <a:off x="17678400" y="21666658"/>
            <a:ext cx="4088830" cy="2452579"/>
          </a:xfrm>
          <a:prstGeom prst="rect">
            <a:avLst/>
          </a:prstGeom>
          <a:noFill/>
        </p:spPr>
      </p:pic>
      <p:pic>
        <p:nvPicPr>
          <p:cNvPr id="63" name="Picture 62"/>
          <p:cNvPicPr/>
          <p:nvPr/>
        </p:nvPicPr>
        <p:blipFill>
          <a:blip r:embed="rId18"/>
          <a:srcRect/>
          <a:stretch>
            <a:fillRect/>
          </a:stretch>
        </p:blipFill>
        <p:spPr bwMode="auto">
          <a:xfrm>
            <a:off x="22122382" y="25069799"/>
            <a:ext cx="4088831" cy="2459153"/>
          </a:xfrm>
          <a:prstGeom prst="rect">
            <a:avLst/>
          </a:prstGeom>
          <a:noFill/>
        </p:spPr>
      </p:pic>
      <p:pic>
        <p:nvPicPr>
          <p:cNvPr id="64" name="Picture 63"/>
          <p:cNvPicPr/>
          <p:nvPr/>
        </p:nvPicPr>
        <p:blipFill>
          <a:blip r:embed="rId19"/>
          <a:srcRect/>
          <a:stretch>
            <a:fillRect/>
          </a:stretch>
        </p:blipFill>
        <p:spPr bwMode="auto">
          <a:xfrm>
            <a:off x="17696366" y="25069799"/>
            <a:ext cx="4070864" cy="2459153"/>
          </a:xfrm>
          <a:prstGeom prst="rect">
            <a:avLst/>
          </a:prstGeom>
          <a:noFill/>
        </p:spPr>
      </p:pic>
      <p:pic>
        <p:nvPicPr>
          <p:cNvPr id="65" name="Picture 64"/>
          <p:cNvPicPr/>
          <p:nvPr/>
        </p:nvPicPr>
        <p:blipFill>
          <a:blip r:embed="rId20"/>
          <a:srcRect/>
          <a:stretch>
            <a:fillRect/>
          </a:stretch>
        </p:blipFill>
        <p:spPr bwMode="auto">
          <a:xfrm>
            <a:off x="22122382" y="27736800"/>
            <a:ext cx="4070864" cy="2459153"/>
          </a:xfrm>
          <a:prstGeom prst="rect">
            <a:avLst/>
          </a:prstGeom>
          <a:noFill/>
        </p:spPr>
      </p:pic>
      <p:pic>
        <p:nvPicPr>
          <p:cNvPr id="66" name="Picture 65"/>
          <p:cNvPicPr/>
          <p:nvPr/>
        </p:nvPicPr>
        <p:blipFill>
          <a:blip r:embed="rId21"/>
          <a:srcRect/>
          <a:stretch>
            <a:fillRect/>
          </a:stretch>
        </p:blipFill>
        <p:spPr bwMode="auto">
          <a:xfrm>
            <a:off x="17678400" y="27736800"/>
            <a:ext cx="4070864" cy="2459153"/>
          </a:xfrm>
          <a:prstGeom prst="rect">
            <a:avLst/>
          </a:prstGeom>
          <a:noFill/>
        </p:spPr>
      </p:pic>
      <p:pic>
        <p:nvPicPr>
          <p:cNvPr id="67" name="Picture 66"/>
          <p:cNvPicPr/>
          <p:nvPr/>
        </p:nvPicPr>
        <p:blipFill>
          <a:blip r:embed="rId22"/>
          <a:srcRect/>
          <a:stretch>
            <a:fillRect/>
          </a:stretch>
        </p:blipFill>
        <p:spPr bwMode="auto">
          <a:xfrm>
            <a:off x="30984943" y="7166516"/>
            <a:ext cx="4067057" cy="2428247"/>
          </a:xfrm>
          <a:prstGeom prst="rect">
            <a:avLst/>
          </a:prstGeom>
          <a:noFill/>
        </p:spPr>
      </p:pic>
      <p:pic>
        <p:nvPicPr>
          <p:cNvPr id="68" name="Picture 67"/>
          <p:cNvPicPr/>
          <p:nvPr/>
        </p:nvPicPr>
        <p:blipFill>
          <a:blip r:embed="rId23"/>
          <a:srcRect/>
          <a:stretch>
            <a:fillRect/>
          </a:stretch>
        </p:blipFill>
        <p:spPr bwMode="auto">
          <a:xfrm>
            <a:off x="30983357" y="9753600"/>
            <a:ext cx="4067056" cy="2411553"/>
          </a:xfrm>
          <a:prstGeom prst="rect">
            <a:avLst/>
          </a:prstGeom>
          <a:noFill/>
        </p:spPr>
      </p:pic>
      <p:pic>
        <p:nvPicPr>
          <p:cNvPr id="69" name="Picture 68"/>
          <p:cNvPicPr/>
          <p:nvPr/>
        </p:nvPicPr>
        <p:blipFill>
          <a:blip r:embed="rId24"/>
          <a:srcRect/>
          <a:stretch>
            <a:fillRect/>
          </a:stretch>
        </p:blipFill>
        <p:spPr bwMode="auto">
          <a:xfrm>
            <a:off x="26517600" y="9753600"/>
            <a:ext cx="4068644" cy="2411553"/>
          </a:xfrm>
          <a:prstGeom prst="rect">
            <a:avLst/>
          </a:prstGeom>
          <a:noFill/>
        </p:spPr>
      </p:pic>
      <p:pic>
        <p:nvPicPr>
          <p:cNvPr id="70" name="Picture 69"/>
          <p:cNvPicPr/>
          <p:nvPr/>
        </p:nvPicPr>
        <p:blipFill>
          <a:blip r:embed="rId25"/>
          <a:srcRect/>
          <a:stretch>
            <a:fillRect/>
          </a:stretch>
        </p:blipFill>
        <p:spPr bwMode="auto">
          <a:xfrm>
            <a:off x="26519187" y="7166516"/>
            <a:ext cx="4067057" cy="2428247"/>
          </a:xfrm>
          <a:prstGeom prst="rect">
            <a:avLst/>
          </a:prstGeom>
          <a:noFill/>
        </p:spPr>
      </p:pic>
      <p:pic>
        <p:nvPicPr>
          <p:cNvPr id="71" name="Picture 70"/>
          <p:cNvPicPr/>
          <p:nvPr/>
        </p:nvPicPr>
        <p:blipFill>
          <a:blip r:embed="rId26"/>
          <a:srcRect/>
          <a:stretch>
            <a:fillRect/>
          </a:stretch>
        </p:blipFill>
        <p:spPr bwMode="auto">
          <a:xfrm>
            <a:off x="36804600" y="17548985"/>
            <a:ext cx="5140622" cy="3336704"/>
          </a:xfrm>
          <a:prstGeom prst="rect">
            <a:avLst/>
          </a:prstGeom>
          <a:noFill/>
        </p:spPr>
      </p:pic>
      <p:sp>
        <p:nvSpPr>
          <p:cNvPr id="72" name="TextBox 71"/>
          <p:cNvSpPr txBox="1"/>
          <p:nvPr/>
        </p:nvSpPr>
        <p:spPr>
          <a:xfrm>
            <a:off x="38902510" y="20885689"/>
            <a:ext cx="1031052" cy="369332"/>
          </a:xfrm>
          <a:prstGeom prst="rect">
            <a:avLst/>
          </a:prstGeom>
          <a:noFill/>
        </p:spPr>
        <p:txBody>
          <a:bodyPr wrap="none" rtlCol="0">
            <a:spAutoFit/>
          </a:bodyPr>
          <a:lstStyle/>
          <a:p>
            <a:pPr algn="ctr"/>
            <a:r>
              <a:rPr lang="en-US" sz="1800" dirty="0" smtClean="0"/>
              <a:t>Figure 2</a:t>
            </a:r>
            <a:endParaRPr lang="en-US" sz="1800"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pitchFamily="34" charset="0"/>
          </a:defRPr>
        </a:defPPr>
      </a:lstStyle>
    </a:lnDef>
    <a:txDef>
      <a:spPr>
        <a:noFill/>
      </a:spPr>
      <a:bodyPr wrap="square" rtlCol="0">
        <a:spAutoFit/>
      </a:bodyPr>
      <a:lstStyle>
        <a:defPPr>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2127</TotalTime>
  <Words>1384</Words>
  <Application>Microsoft Office PowerPoint</Application>
  <PresentationFormat>Custom</PresentationFormat>
  <Paragraphs>134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Graphicsland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Konrad</cp:lastModifiedBy>
  <cp:revision>88</cp:revision>
  <dcterms:modified xsi:type="dcterms:W3CDTF">2016-09-08T05:26:23Z</dcterms:modified>
  <cp:category>templates for scientific poster</cp:category>
</cp:coreProperties>
</file>