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Montserrat"/>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ontserrat-bold.fntdata"/><Relationship Id="rId10" Type="http://schemas.openxmlformats.org/officeDocument/2006/relationships/slide" Target="slides/slide5.xml"/><Relationship Id="rId54" Type="http://schemas.openxmlformats.org/officeDocument/2006/relationships/font" Target="fonts/Montserrat-regular.fntdata"/><Relationship Id="rId13" Type="http://schemas.openxmlformats.org/officeDocument/2006/relationships/slide" Target="slides/slide8.xml"/><Relationship Id="rId57" Type="http://schemas.openxmlformats.org/officeDocument/2006/relationships/font" Target="fonts/Montserrat-boldItalic.fntdata"/><Relationship Id="rId12" Type="http://schemas.openxmlformats.org/officeDocument/2006/relationships/slide" Target="slides/slide7.xml"/><Relationship Id="rId56" Type="http://schemas.openxmlformats.org/officeDocument/2006/relationships/font" Target="fonts/Montserrat-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a283a6cb2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a283a6cb2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a283a6cb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a283a6cb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a283a6cb2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a283a6cb2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a283a6cb2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a283a6cb2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a283a6cb2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a283a6cb2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a283a6cb2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a283a6cb2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a283a6cb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a283a6cb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a283a6cb2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a283a6cb2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a283a6cb2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a283a6cb2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a283a6cb2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a283a6cb2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a283a6cb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a283a6cb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a283a6cb2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a283a6cb2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a283a6cb2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a283a6cb2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a283a6cb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a283a6cb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a283a6cb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a283a6cb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a283a6cb2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a283a6cb2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a283a6cb2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a283a6cb2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a283a6cb2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a283a6cb2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a283a6cb2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a283a6cb2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a283a6cb2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a283a6cb2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a283a6cb2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a283a6cb2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a283a6cb2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a283a6cb2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a283a6cb2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a283a6cb2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a283a6cb2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a283a6cb2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a283a6cb2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a283a6cb2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a283a6cb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a283a6cb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a283a6cb2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a283a6cb2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a283a6cb2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a283a6cb2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a283a6cb2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a283a6cb2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a283a6cb2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a283a6cb2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a283a6cb2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a283a6cb2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a283a6cb2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a283a6cb2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283a6cb2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a283a6cb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aa283a6cb2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aa283a6cb2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a283a6cb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a283a6cb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a283a6cb2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a283a6cb2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a283a6cb2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a283a6cb2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a283a6cb2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a283a6cb2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a283a6cb2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a283a6cb2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a283a6cb2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a283a6cb2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a283a6cb2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a283a6cb2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a283a6cb2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a283a6cb2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a283a6cb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a283a6cb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a283a6cb2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a283a6cb2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a283a6cb2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a283a6cb2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a283a6cb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a283a6cb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a283a6cb2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a283a6cb2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64325" y="1040950"/>
            <a:ext cx="5235300" cy="16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sz="3100">
                <a:solidFill>
                  <a:schemeClr val="accent4"/>
                </a:solidFill>
              </a:rPr>
              <a:t>Otoczka wypukła dla zbioru punktów w przestrzeni dwuwymiarowej</a:t>
            </a:r>
            <a:endParaRPr sz="3200">
              <a:solidFill>
                <a:schemeClr val="accent4"/>
              </a:solidFil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accent4"/>
                </a:solidFill>
              </a:rPr>
              <a:t>Łukasz Czarniecki</a:t>
            </a:r>
            <a:br>
              <a:rPr lang="pl">
                <a:solidFill>
                  <a:schemeClr val="accent4"/>
                </a:solidFill>
              </a:rPr>
            </a:br>
            <a:r>
              <a:rPr lang="pl">
                <a:solidFill>
                  <a:schemeClr val="accent4"/>
                </a:solidFill>
              </a:rPr>
              <a:t>Kacper Kafara</a:t>
            </a:r>
            <a:endParaRPr>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2"/>
          <p:cNvPicPr preferRelativeResize="0"/>
          <p:nvPr/>
        </p:nvPicPr>
        <p:blipFill>
          <a:blip r:embed="rId3">
            <a:alphaModFix/>
          </a:blip>
          <a:stretch>
            <a:fillRect/>
          </a:stretch>
        </p:blipFill>
        <p:spPr>
          <a:xfrm>
            <a:off x="2039350" y="1050225"/>
            <a:ext cx="5275100" cy="395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Jarvisa</a:t>
            </a:r>
            <a:endParaRPr>
              <a:solidFill>
                <a:schemeClr val="accent4"/>
              </a:solidFill>
            </a:endParaRPr>
          </a:p>
        </p:txBody>
      </p:sp>
      <p:sp>
        <p:nvSpPr>
          <p:cNvPr id="190" name="Google Shape;190;p23"/>
          <p:cNvSpPr txBox="1"/>
          <p:nvPr>
            <p:ph idx="1" type="body"/>
          </p:nvPr>
        </p:nvSpPr>
        <p:spPr>
          <a:xfrm>
            <a:off x="1221150" y="1153875"/>
            <a:ext cx="7341600" cy="361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l" sz="1400">
                <a:solidFill>
                  <a:schemeClr val="accent4"/>
                </a:solidFill>
              </a:rPr>
              <a:t>Algorytm Jarvisa polega na wykonaniu następujących kroków:</a:t>
            </a:r>
            <a:endParaRPr sz="1400">
              <a:solidFill>
                <a:schemeClr val="accent4"/>
              </a:solidFill>
            </a:endParaRPr>
          </a:p>
          <a:p>
            <a:pPr indent="0" lvl="0" marL="457200" rtl="0" algn="l">
              <a:lnSpc>
                <a:spcPct val="100000"/>
              </a:lnSpc>
              <a:spcBef>
                <a:spcPts val="0"/>
              </a:spcBef>
              <a:spcAft>
                <a:spcPts val="0"/>
              </a:spcAft>
              <a:buNone/>
            </a:pPr>
            <a:r>
              <a:t/>
            </a:r>
            <a:endParaRPr sz="1400">
              <a:solidFill>
                <a:schemeClr val="accent4"/>
              </a:solidFill>
            </a:endParaRPr>
          </a:p>
          <a:p>
            <a:pPr indent="-317500" lvl="0" marL="457200" rtl="0" algn="l">
              <a:lnSpc>
                <a:spcPct val="100000"/>
              </a:lnSpc>
              <a:spcBef>
                <a:spcPts val="0"/>
              </a:spcBef>
              <a:spcAft>
                <a:spcPts val="0"/>
              </a:spcAft>
              <a:buClr>
                <a:schemeClr val="accent4"/>
              </a:buClr>
              <a:buSzPts val="1400"/>
              <a:buFont typeface="Lato"/>
              <a:buChar char="●"/>
            </a:pPr>
            <a:r>
              <a:rPr lang="pl" sz="1400">
                <a:solidFill>
                  <a:schemeClr val="accent4"/>
                </a:solidFill>
              </a:rPr>
              <a:t>Wyznaczenie najniżej położonego punktu spośród danego zbioru. Jeśli istnieje więcej</a:t>
            </a:r>
            <a:br>
              <a:rPr lang="pl" sz="1400">
                <a:solidFill>
                  <a:schemeClr val="accent4"/>
                </a:solidFill>
              </a:rPr>
            </a:br>
            <a:r>
              <a:rPr lang="pl" sz="1400">
                <a:solidFill>
                  <a:schemeClr val="accent4"/>
                </a:solidFill>
              </a:rPr>
              <a:t>niż jeden taki punkt, to wybieramy ten o najmniejszej odciętej.</a:t>
            </a:r>
            <a:endParaRPr sz="1400">
              <a:solidFill>
                <a:schemeClr val="accent4"/>
              </a:solidFill>
            </a:endParaRPr>
          </a:p>
          <a:p>
            <a:pPr indent="0" lvl="0" marL="457200" rtl="0" algn="l">
              <a:lnSpc>
                <a:spcPct val="100000"/>
              </a:lnSpc>
              <a:spcBef>
                <a:spcPts val="0"/>
              </a:spcBef>
              <a:spcAft>
                <a:spcPts val="0"/>
              </a:spcAft>
              <a:buNone/>
            </a:pPr>
            <a:r>
              <a:t/>
            </a:r>
            <a:endParaRPr sz="1400">
              <a:solidFill>
                <a:schemeClr val="accent4"/>
              </a:solidFill>
            </a:endParaRPr>
          </a:p>
          <a:p>
            <a:pPr indent="-317500" lvl="0" marL="457200" rtl="0" algn="l">
              <a:lnSpc>
                <a:spcPct val="100000"/>
              </a:lnSpc>
              <a:spcBef>
                <a:spcPts val="0"/>
              </a:spcBef>
              <a:spcAft>
                <a:spcPts val="0"/>
              </a:spcAft>
              <a:buClr>
                <a:schemeClr val="accent4"/>
              </a:buClr>
              <a:buSzPts val="1400"/>
              <a:buFont typeface="Lato"/>
              <a:buChar char="●"/>
            </a:pPr>
            <a:r>
              <a:rPr lang="pl" sz="1400">
                <a:solidFill>
                  <a:schemeClr val="accent4"/>
                </a:solidFill>
              </a:rPr>
              <a:t>Wyznaczaniu kolejnych punktów otoczki i dodawaniu ich do listy wynikowej, dopóki</a:t>
            </a:r>
            <a:br>
              <a:rPr lang="pl" sz="1400">
                <a:solidFill>
                  <a:schemeClr val="accent4"/>
                </a:solidFill>
              </a:rPr>
            </a:br>
            <a:r>
              <a:rPr lang="pl" sz="1400">
                <a:solidFill>
                  <a:schemeClr val="accent4"/>
                </a:solidFill>
              </a:rPr>
              <a:t>kolejny punkt otoczki dla punktu bieżącego nie jest pierwszym punktem otoczki.</a:t>
            </a:r>
            <a:br>
              <a:rPr lang="pl" sz="1400">
                <a:solidFill>
                  <a:schemeClr val="accent4"/>
                </a:solidFill>
              </a:rPr>
            </a:br>
            <a:r>
              <a:rPr lang="pl" sz="1400">
                <a:solidFill>
                  <a:schemeClr val="accent4"/>
                </a:solidFill>
              </a:rPr>
              <a:t>Wyznaczanie kolejnych punktów odbywa się w następujący sposób:</a:t>
            </a:r>
            <a:endParaRPr sz="1400">
              <a:solidFill>
                <a:schemeClr val="accent4"/>
              </a:solidFill>
            </a:endParaRPr>
          </a:p>
          <a:p>
            <a:pPr indent="-317500" lvl="1" marL="914400" rtl="0" algn="l">
              <a:lnSpc>
                <a:spcPct val="100000"/>
              </a:lnSpc>
              <a:spcBef>
                <a:spcPts val="0"/>
              </a:spcBef>
              <a:spcAft>
                <a:spcPts val="0"/>
              </a:spcAft>
              <a:buClr>
                <a:schemeClr val="accent4"/>
              </a:buClr>
              <a:buSzPts val="1400"/>
              <a:buFont typeface="Arial"/>
              <a:buChar char="○"/>
            </a:pPr>
            <a:r>
              <a:rPr lang="pl" sz="1400">
                <a:solidFill>
                  <a:schemeClr val="accent4"/>
                </a:solidFill>
              </a:rPr>
              <a:t>Jeśli dany punkt należy do otoczki, to następny punkt należący do otoczki, to taki punkt, że wszystkie inne punkty leżą na lewo od odcinka łączącego dany punkt z otoczki z tym punktem.</a:t>
            </a:r>
            <a:endParaRPr sz="1400">
              <a:solidFill>
                <a:schemeClr val="accent4"/>
              </a:solidFill>
            </a:endParaRPr>
          </a:p>
          <a:p>
            <a:pPr indent="-317500" lvl="1" marL="914400" rtl="0" algn="l">
              <a:lnSpc>
                <a:spcPct val="100000"/>
              </a:lnSpc>
              <a:spcBef>
                <a:spcPts val="0"/>
              </a:spcBef>
              <a:spcAft>
                <a:spcPts val="0"/>
              </a:spcAft>
              <a:buClr>
                <a:schemeClr val="accent4"/>
              </a:buClr>
              <a:buSzPts val="1400"/>
              <a:buFont typeface="Arial"/>
              <a:buChar char="○"/>
            </a:pPr>
            <a:br>
              <a:rPr lang="pl" sz="1400">
                <a:solidFill>
                  <a:schemeClr val="accent4"/>
                </a:solidFill>
              </a:rPr>
            </a:br>
            <a:endParaRPr sz="1400">
              <a:solidFill>
                <a:schemeClr val="accent4"/>
              </a:solidFill>
            </a:endParaRPr>
          </a:p>
          <a:p>
            <a:pPr indent="-317500" lvl="0" marL="457200" rtl="0" algn="l">
              <a:lnSpc>
                <a:spcPct val="100000"/>
              </a:lnSpc>
              <a:spcBef>
                <a:spcPts val="0"/>
              </a:spcBef>
              <a:spcAft>
                <a:spcPts val="0"/>
              </a:spcAft>
              <a:buClr>
                <a:schemeClr val="accent4"/>
              </a:buClr>
              <a:buSzPts val="1400"/>
              <a:buFont typeface="Arial"/>
              <a:buChar char="●"/>
            </a:pPr>
            <a:r>
              <a:rPr lang="pl" sz="1400">
                <a:solidFill>
                  <a:schemeClr val="accent4"/>
                </a:solidFill>
              </a:rPr>
              <a:t>Tak utworzona lista jest naszą otoczką.</a:t>
            </a:r>
            <a:endParaRPr sz="1400">
              <a:solidFill>
                <a:schemeClr val="accent4"/>
              </a:solidFill>
            </a:endParaRPr>
          </a:p>
          <a:p>
            <a:pPr indent="0" lvl="0" marL="0" rtl="0" algn="l">
              <a:spcBef>
                <a:spcPts val="0"/>
              </a:spcBef>
              <a:spcAft>
                <a:spcPts val="1600"/>
              </a:spcAft>
              <a:buNone/>
            </a:pPr>
            <a:r>
              <a:rPr lang="pl"/>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4"/>
          <p:cNvPicPr preferRelativeResize="0"/>
          <p:nvPr/>
        </p:nvPicPr>
        <p:blipFill>
          <a:blip r:embed="rId3">
            <a:alphaModFix/>
          </a:blip>
          <a:stretch>
            <a:fillRect/>
          </a:stretch>
        </p:blipFill>
        <p:spPr>
          <a:xfrm>
            <a:off x="2016925" y="1116699"/>
            <a:ext cx="5110150" cy="3832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5"/>
          <p:cNvPicPr preferRelativeResize="0"/>
          <p:nvPr/>
        </p:nvPicPr>
        <p:blipFill>
          <a:blip r:embed="rId3">
            <a:alphaModFix/>
          </a:blip>
          <a:stretch>
            <a:fillRect/>
          </a:stretch>
        </p:blipFill>
        <p:spPr>
          <a:xfrm>
            <a:off x="2039375" y="1141550"/>
            <a:ext cx="5133000" cy="3849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6"/>
          <p:cNvPicPr preferRelativeResize="0"/>
          <p:nvPr/>
        </p:nvPicPr>
        <p:blipFill>
          <a:blip r:embed="rId3">
            <a:alphaModFix/>
          </a:blip>
          <a:stretch>
            <a:fillRect/>
          </a:stretch>
        </p:blipFill>
        <p:spPr>
          <a:xfrm>
            <a:off x="2125875" y="1095650"/>
            <a:ext cx="5193900" cy="389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7"/>
          <p:cNvPicPr preferRelativeResize="0"/>
          <p:nvPr/>
        </p:nvPicPr>
        <p:blipFill>
          <a:blip r:embed="rId3">
            <a:alphaModFix/>
          </a:blip>
          <a:stretch>
            <a:fillRect/>
          </a:stretch>
        </p:blipFill>
        <p:spPr>
          <a:xfrm>
            <a:off x="2284425" y="836950"/>
            <a:ext cx="5428374" cy="4071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Górna-dolna</a:t>
            </a:r>
            <a:endParaRPr/>
          </a:p>
        </p:txBody>
      </p:sp>
      <p:sp>
        <p:nvSpPr>
          <p:cNvPr id="216" name="Google Shape;216;p28"/>
          <p:cNvSpPr txBox="1"/>
          <p:nvPr>
            <p:ph idx="1" type="body"/>
          </p:nvPr>
        </p:nvSpPr>
        <p:spPr>
          <a:xfrm>
            <a:off x="1252650" y="1253925"/>
            <a:ext cx="7128600" cy="331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4"/>
              </a:buClr>
              <a:buSzPts val="1300"/>
              <a:buAutoNum type="arabicPeriod"/>
            </a:pPr>
            <a:r>
              <a:rPr lang="pl">
                <a:solidFill>
                  <a:schemeClr val="accent4"/>
                </a:solidFill>
              </a:rPr>
              <a:t>Sortujemy punkty rosnąco po odciętych (w przypadku rówych, mniejszy jest punkt o mniejszej rzędnej).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Pierwsze dwa punkty z posortowanego zbioru wpisujemy do zbioru punktów otoczki górnej oraz dolnej.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Iterujemy po zbiorze punktów zaczynając od i = 2 (trzeciego punktu), niech P będzie bieżącym punktem: </a:t>
            </a:r>
            <a:endParaRPr>
              <a:solidFill>
                <a:schemeClr val="accent4"/>
              </a:solidFill>
            </a:endParaRPr>
          </a:p>
          <a:p>
            <a:pPr indent="-298450" lvl="1" marL="914400" rtl="0" algn="l">
              <a:spcBef>
                <a:spcPts val="0"/>
              </a:spcBef>
              <a:spcAft>
                <a:spcPts val="0"/>
              </a:spcAft>
              <a:buClr>
                <a:schemeClr val="accent4"/>
              </a:buClr>
              <a:buSzPts val="1100"/>
              <a:buAutoNum type="alphaLcPeriod"/>
            </a:pPr>
            <a:r>
              <a:rPr lang="pl">
                <a:solidFill>
                  <a:schemeClr val="accent4"/>
                </a:solidFill>
              </a:rPr>
              <a:t>Dopóki górna (dolna) otoczka ma co najmniej 2 punkty i P nie znajduje się po prawej (lewej) stronie odcinka skierowanego utworzonego przez ostatniej dwa punkty otoczki (ostatni jest końcem odcinka), wykonujemy (b):</a:t>
            </a:r>
            <a:endParaRPr>
              <a:solidFill>
                <a:schemeClr val="accent4"/>
              </a:solidFill>
            </a:endParaRPr>
          </a:p>
          <a:p>
            <a:pPr indent="-298450" lvl="1" marL="914400" rtl="0" algn="l">
              <a:spcBef>
                <a:spcPts val="0"/>
              </a:spcBef>
              <a:spcAft>
                <a:spcPts val="0"/>
              </a:spcAft>
              <a:buClr>
                <a:schemeClr val="accent4"/>
              </a:buClr>
              <a:buSzPts val="1100"/>
              <a:buAutoNum type="alphaLcPeriod"/>
            </a:pPr>
            <a:r>
              <a:rPr lang="pl">
                <a:solidFill>
                  <a:schemeClr val="accent4"/>
                </a:solidFill>
              </a:rPr>
              <a:t>Usuwamy ostatni punkt z otoczki górej (dolnej). </a:t>
            </a:r>
            <a:endParaRPr>
              <a:solidFill>
                <a:schemeClr val="accent4"/>
              </a:solidFill>
            </a:endParaRPr>
          </a:p>
          <a:p>
            <a:pPr indent="-298450" lvl="1" marL="914400" rtl="0" algn="l">
              <a:spcBef>
                <a:spcPts val="0"/>
              </a:spcBef>
              <a:spcAft>
                <a:spcPts val="0"/>
              </a:spcAft>
              <a:buClr>
                <a:schemeClr val="accent4"/>
              </a:buClr>
              <a:buSzPts val="1100"/>
              <a:buAutoNum type="alphaLcPeriod"/>
            </a:pPr>
            <a:r>
              <a:rPr lang="pl">
                <a:solidFill>
                  <a:schemeClr val="accent4"/>
                </a:solidFill>
              </a:rPr>
              <a:t> Dodajemy P do punktów otoczki górnej (dolnej).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Odwracamy kolejność wierzchołków w otoczce dolnej.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Łączymy zbioru punktów otoczki górnej oraz dolnej. </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Zwracamy złączony zbiór punktów otoczki. </a:t>
            </a:r>
            <a:endParaRPr>
              <a:solidFill>
                <a:schemeClr val="accent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9"/>
          <p:cNvPicPr preferRelativeResize="0"/>
          <p:nvPr/>
        </p:nvPicPr>
        <p:blipFill>
          <a:blip r:embed="rId3">
            <a:alphaModFix/>
          </a:blip>
          <a:stretch>
            <a:fillRect/>
          </a:stretch>
        </p:blipFill>
        <p:spPr>
          <a:xfrm>
            <a:off x="2150625" y="989125"/>
            <a:ext cx="5335974" cy="4001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0"/>
          <p:cNvPicPr preferRelativeResize="0"/>
          <p:nvPr/>
        </p:nvPicPr>
        <p:blipFill>
          <a:blip r:embed="rId3">
            <a:alphaModFix/>
          </a:blip>
          <a:stretch>
            <a:fillRect/>
          </a:stretch>
        </p:blipFill>
        <p:spPr>
          <a:xfrm>
            <a:off x="1991050" y="976175"/>
            <a:ext cx="5556424" cy="4167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1"/>
          <p:cNvPicPr preferRelativeResize="0"/>
          <p:nvPr/>
        </p:nvPicPr>
        <p:blipFill>
          <a:blip r:embed="rId3">
            <a:alphaModFix/>
          </a:blip>
          <a:stretch>
            <a:fillRect/>
          </a:stretch>
        </p:blipFill>
        <p:spPr>
          <a:xfrm>
            <a:off x="1998525" y="1080450"/>
            <a:ext cx="5275074" cy="395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Określenie problemu</a:t>
            </a:r>
            <a:endParaRPr/>
          </a:p>
        </p:txBody>
      </p:sp>
      <p:sp>
        <p:nvSpPr>
          <p:cNvPr id="141" name="Google Shape;141;p14"/>
          <p:cNvSpPr txBox="1"/>
          <p:nvPr/>
        </p:nvSpPr>
        <p:spPr>
          <a:xfrm>
            <a:off x="642575" y="1552050"/>
            <a:ext cx="8314200" cy="2721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pl">
                <a:solidFill>
                  <a:schemeClr val="accent4"/>
                </a:solidFill>
                <a:latin typeface="Lato"/>
                <a:ea typeface="Lato"/>
                <a:cs typeface="Lato"/>
                <a:sym typeface="Lato"/>
              </a:rPr>
              <a:t>Otoczka wypukła, to najmniejszy zbiór wypukły zawierający w sensie inkluzji dany zbiór punktów.  Lub inaczej jest to najmniejszy wielokąt wypukły rozpięty na wierzchołkach danego zbioru punktów taki, że wszystkie punkty znajdują się albo wewnątrz niego, albo na jego krawędzi.</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0" lvl="0" marL="457200" rtl="0" algn="l">
              <a:spcBef>
                <a:spcPts val="0"/>
              </a:spcBef>
              <a:spcAft>
                <a:spcPts val="0"/>
              </a:spcAft>
              <a:buNone/>
            </a:pPr>
            <a:r>
              <a:rPr lang="pl">
                <a:solidFill>
                  <a:schemeClr val="accent4"/>
                </a:solidFill>
                <a:latin typeface="Lato"/>
                <a:ea typeface="Lato"/>
                <a:cs typeface="Lato"/>
                <a:sym typeface="Lato"/>
              </a:rPr>
              <a:t>Wyznaczanie otoczki wypukłej dla danego zbioru punktów ma swoje liczne zastosowania w informatyce. Najpopularniejszymi są:</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0" lvl="0" marL="457200" rtl="0" algn="l">
              <a:spcBef>
                <a:spcPts val="0"/>
              </a:spcBef>
              <a:spcAft>
                <a:spcPts val="0"/>
              </a:spcAft>
              <a:buNone/>
            </a:pPr>
            <a:r>
              <a:rPr lang="pl">
                <a:solidFill>
                  <a:schemeClr val="accent4"/>
                </a:solidFill>
                <a:latin typeface="Lato"/>
                <a:ea typeface="Lato"/>
                <a:cs typeface="Lato"/>
                <a:sym typeface="Lato"/>
              </a:rPr>
              <a:t>-Algorytm detekcji kolizji.</a:t>
            </a:r>
            <a:endParaRPr>
              <a:solidFill>
                <a:schemeClr val="accent4"/>
              </a:solidFill>
              <a:latin typeface="Lato"/>
              <a:ea typeface="Lato"/>
              <a:cs typeface="Lato"/>
              <a:sym typeface="Lato"/>
            </a:endParaRPr>
          </a:p>
          <a:p>
            <a:pPr indent="0" lvl="0" marL="457200" rtl="0" algn="l">
              <a:spcBef>
                <a:spcPts val="0"/>
              </a:spcBef>
              <a:spcAft>
                <a:spcPts val="0"/>
              </a:spcAft>
              <a:buNone/>
            </a:pPr>
            <a:r>
              <a:rPr lang="pl">
                <a:solidFill>
                  <a:schemeClr val="accent4"/>
                </a:solidFill>
                <a:latin typeface="Lato"/>
                <a:ea typeface="Lato"/>
                <a:cs typeface="Lato"/>
                <a:sym typeface="Lato"/>
              </a:rPr>
              <a:t>-Wyznaczanie najmniejszego pojemnika.</a:t>
            </a:r>
            <a:endParaRPr>
              <a:solidFill>
                <a:schemeClr val="accent4"/>
              </a:solidFill>
              <a:latin typeface="Lato"/>
              <a:ea typeface="Lato"/>
              <a:cs typeface="Lato"/>
              <a:sym typeface="Lato"/>
            </a:endParaRPr>
          </a:p>
          <a:p>
            <a:pPr indent="0" lvl="0" marL="457200" rtl="0" algn="l">
              <a:spcBef>
                <a:spcPts val="0"/>
              </a:spcBef>
              <a:spcAft>
                <a:spcPts val="0"/>
              </a:spcAft>
              <a:buNone/>
            </a:pPr>
            <a:r>
              <a:rPr lang="pl">
                <a:solidFill>
                  <a:schemeClr val="accent4"/>
                </a:solidFill>
                <a:latin typeface="Lato"/>
                <a:ea typeface="Lato"/>
                <a:cs typeface="Lato"/>
                <a:sym typeface="Lato"/>
              </a:rPr>
              <a:t>-Analiza kształtu</a:t>
            </a:r>
            <a:endParaRPr>
              <a:solidFill>
                <a:schemeClr val="accent4"/>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2018775" y="1065225"/>
            <a:ext cx="5315650" cy="3986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3"/>
          <p:cNvPicPr preferRelativeResize="0"/>
          <p:nvPr/>
        </p:nvPicPr>
        <p:blipFill>
          <a:blip r:embed="rId3">
            <a:alphaModFix/>
          </a:blip>
          <a:stretch>
            <a:fillRect/>
          </a:stretch>
        </p:blipFill>
        <p:spPr>
          <a:xfrm>
            <a:off x="2219300" y="1048450"/>
            <a:ext cx="5236876" cy="3927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124525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przyrostowy</a:t>
            </a:r>
            <a:endParaRPr>
              <a:solidFill>
                <a:schemeClr val="accent4"/>
              </a:solidFill>
            </a:endParaRPr>
          </a:p>
        </p:txBody>
      </p:sp>
      <p:sp>
        <p:nvSpPr>
          <p:cNvPr id="247" name="Google Shape;247;p34"/>
          <p:cNvSpPr txBox="1"/>
          <p:nvPr>
            <p:ph idx="1" type="body"/>
          </p:nvPr>
        </p:nvSpPr>
        <p:spPr>
          <a:xfrm>
            <a:off x="1370675" y="2194800"/>
            <a:ext cx="7038900" cy="328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4"/>
              </a:buClr>
              <a:buSzPts val="1400"/>
              <a:buAutoNum type="arabicPeriod"/>
            </a:pPr>
            <a:r>
              <a:rPr lang="pl" sz="1400">
                <a:solidFill>
                  <a:schemeClr val="accent4"/>
                </a:solidFill>
              </a:rPr>
              <a:t>Dodajemy pierwsze 3 punkty do zbioru punktów otoczki. 9</a:t>
            </a:r>
            <a:endParaRPr sz="1400">
              <a:solidFill>
                <a:schemeClr val="accent4"/>
              </a:solidFill>
            </a:endParaRPr>
          </a:p>
          <a:p>
            <a:pPr indent="-317500" lvl="0" marL="457200" rtl="0" algn="l">
              <a:spcBef>
                <a:spcPts val="0"/>
              </a:spcBef>
              <a:spcAft>
                <a:spcPts val="0"/>
              </a:spcAft>
              <a:buClr>
                <a:schemeClr val="accent4"/>
              </a:buClr>
              <a:buSzPts val="1400"/>
              <a:buAutoNum type="arabicPeriod"/>
            </a:pPr>
            <a:r>
              <a:rPr lang="pl" sz="1400">
                <a:solidFill>
                  <a:schemeClr val="accent4"/>
                </a:solidFill>
              </a:rPr>
              <a:t> Iterujemy po pozostałych punktach. Niech P będzie punktem bieżącym:</a:t>
            </a:r>
            <a:endParaRPr sz="1400">
              <a:solidFill>
                <a:schemeClr val="accent4"/>
              </a:solidFill>
            </a:endParaRPr>
          </a:p>
          <a:p>
            <a:pPr indent="-317500" lvl="1" marL="914400" rtl="0" algn="l">
              <a:spcBef>
                <a:spcPts val="0"/>
              </a:spcBef>
              <a:spcAft>
                <a:spcPts val="0"/>
              </a:spcAft>
              <a:buClr>
                <a:schemeClr val="accent4"/>
              </a:buClr>
              <a:buSzPts val="1400"/>
              <a:buAutoNum type="alphaLcPeriod"/>
            </a:pPr>
            <a:r>
              <a:rPr lang="pl" sz="1400">
                <a:solidFill>
                  <a:schemeClr val="accent4"/>
                </a:solidFill>
              </a:rPr>
              <a:t>Jeżeli P nie należy do wnętrza obecnie znanej otoczki wykonujemy (b) oraz (c). </a:t>
            </a:r>
            <a:endParaRPr sz="1400">
              <a:solidFill>
                <a:schemeClr val="accent4"/>
              </a:solidFill>
            </a:endParaRPr>
          </a:p>
          <a:p>
            <a:pPr indent="-317500" lvl="1" marL="914400" rtl="0" algn="l">
              <a:spcBef>
                <a:spcPts val="0"/>
              </a:spcBef>
              <a:spcAft>
                <a:spcPts val="0"/>
              </a:spcAft>
              <a:buClr>
                <a:schemeClr val="accent4"/>
              </a:buClr>
              <a:buSzPts val="1400"/>
              <a:buAutoNum type="alphaLcPeriod"/>
            </a:pPr>
            <a:r>
              <a:rPr lang="pl" sz="1400">
                <a:solidFill>
                  <a:schemeClr val="accent4"/>
                </a:solidFill>
              </a:rPr>
              <a:t>Znajdujemy styczne do obecnie znanej otoczki poprowadzone przez punkt P.</a:t>
            </a:r>
            <a:endParaRPr sz="1400">
              <a:solidFill>
                <a:schemeClr val="accent4"/>
              </a:solidFill>
            </a:endParaRPr>
          </a:p>
          <a:p>
            <a:pPr indent="-317500" lvl="1" marL="914400" rtl="0" algn="l">
              <a:spcBef>
                <a:spcPts val="0"/>
              </a:spcBef>
              <a:spcAft>
                <a:spcPts val="0"/>
              </a:spcAft>
              <a:buClr>
                <a:schemeClr val="accent4"/>
              </a:buClr>
              <a:buSzPts val="1400"/>
              <a:buAutoNum type="alphaLcPeriod"/>
            </a:pPr>
            <a:r>
              <a:rPr lang="pl" sz="1400">
                <a:solidFill>
                  <a:schemeClr val="accent4"/>
                </a:solidFill>
              </a:rPr>
              <a:t> Aktualizujemy otoczkę.</a:t>
            </a:r>
            <a:endParaRPr sz="1400">
              <a:solidFill>
                <a:schemeClr val="accent4"/>
              </a:solidFill>
            </a:endParaRPr>
          </a:p>
          <a:p>
            <a:pPr indent="-317500" lvl="0" marL="457200" rtl="0" algn="l">
              <a:spcBef>
                <a:spcPts val="0"/>
              </a:spcBef>
              <a:spcAft>
                <a:spcPts val="0"/>
              </a:spcAft>
              <a:buClr>
                <a:schemeClr val="accent4"/>
              </a:buClr>
              <a:buSzPts val="1400"/>
              <a:buAutoNum type="arabicPeriod"/>
            </a:pPr>
            <a:r>
              <a:rPr lang="pl" sz="1400">
                <a:solidFill>
                  <a:schemeClr val="accent4"/>
                </a:solidFill>
              </a:rPr>
              <a:t> Zwracamy punkty otoczki.</a:t>
            </a:r>
            <a:endParaRPr sz="1400">
              <a:solidFill>
                <a:schemeClr val="accent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1412925"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dziel i zwyciężaj</a:t>
            </a:r>
            <a:endParaRPr/>
          </a:p>
        </p:txBody>
      </p:sp>
      <p:sp>
        <p:nvSpPr>
          <p:cNvPr id="253" name="Google Shape;253;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4"/>
              </a:buClr>
              <a:buSzPts val="1300"/>
              <a:buAutoNum type="arabicPeriod"/>
            </a:pPr>
            <a:r>
              <a:rPr lang="pl">
                <a:solidFill>
                  <a:schemeClr val="accent4"/>
                </a:solidFill>
              </a:rPr>
              <a:t>Jeśli dany zbiór punktów jest rozmiaru większego niż zadane m, to dzielimy zbiór na dwa podzbioru względem mediany i dla każdej z nich rekurencyjnie wykonujemy ten sam algorytm. Takie dwie otoczki łączymy w jedno i zwracamy.</a:t>
            </a:r>
            <a:endParaRPr>
              <a:solidFill>
                <a:schemeClr val="accent4"/>
              </a:solidFill>
            </a:endParaRPr>
          </a:p>
          <a:p>
            <a:pPr indent="0" lvl="0" marL="0" rtl="0" algn="l">
              <a:spcBef>
                <a:spcPts val="1600"/>
              </a:spcBef>
              <a:spcAft>
                <a:spcPts val="0"/>
              </a:spcAft>
              <a:buNone/>
            </a:pPr>
            <a:r>
              <a:t/>
            </a:r>
            <a:endParaRPr>
              <a:solidFill>
                <a:schemeClr val="accent4"/>
              </a:solidFill>
            </a:endParaRPr>
          </a:p>
          <a:p>
            <a:pPr indent="-311150" lvl="0" marL="457200" rtl="0" algn="l">
              <a:spcBef>
                <a:spcPts val="1600"/>
              </a:spcBef>
              <a:spcAft>
                <a:spcPts val="0"/>
              </a:spcAft>
              <a:buClr>
                <a:schemeClr val="accent4"/>
              </a:buClr>
              <a:buSzPts val="1300"/>
              <a:buAutoNum type="arabicPeriod"/>
            </a:pPr>
            <a:r>
              <a:rPr lang="pl">
                <a:solidFill>
                  <a:schemeClr val="accent4"/>
                </a:solidFill>
              </a:rPr>
              <a:t>Jeśli dany zbiór jest rozmiaru mniejszego niż m, to wykonujemy na nim jakikolwiek inny algorytm wyznaczania otoczki. I kończymy algorytm zwracając taką otoczkę.</a:t>
            </a:r>
            <a:endParaRPr>
              <a:solidFill>
                <a:schemeClr val="accent4"/>
              </a:solidFill>
            </a:endParaRPr>
          </a:p>
          <a:p>
            <a:pPr indent="0" lvl="0" marL="0" rtl="0" algn="l">
              <a:spcBef>
                <a:spcPts val="1600"/>
              </a:spcBef>
              <a:spcAft>
                <a:spcPts val="1600"/>
              </a:spcAft>
              <a:buNone/>
            </a:pPr>
            <a:r>
              <a:t/>
            </a:r>
            <a:endParaRPr>
              <a:solidFill>
                <a:schemeClr val="accent4"/>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6"/>
          <p:cNvPicPr preferRelativeResize="0"/>
          <p:nvPr/>
        </p:nvPicPr>
        <p:blipFill>
          <a:blip r:embed="rId3">
            <a:alphaModFix/>
          </a:blip>
          <a:stretch>
            <a:fillRect/>
          </a:stretch>
        </p:blipFill>
        <p:spPr>
          <a:xfrm>
            <a:off x="2204100" y="1162350"/>
            <a:ext cx="5206424" cy="39048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7"/>
          <p:cNvPicPr preferRelativeResize="0"/>
          <p:nvPr/>
        </p:nvPicPr>
        <p:blipFill>
          <a:blip r:embed="rId3">
            <a:alphaModFix/>
          </a:blip>
          <a:stretch>
            <a:fillRect/>
          </a:stretch>
        </p:blipFill>
        <p:spPr>
          <a:xfrm>
            <a:off x="2264975" y="1158575"/>
            <a:ext cx="5191200" cy="3893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8"/>
          <p:cNvPicPr preferRelativeResize="0"/>
          <p:nvPr/>
        </p:nvPicPr>
        <p:blipFill>
          <a:blip r:embed="rId3">
            <a:alphaModFix/>
          </a:blip>
          <a:stretch>
            <a:fillRect/>
          </a:stretch>
        </p:blipFill>
        <p:spPr>
          <a:xfrm>
            <a:off x="1938350" y="964775"/>
            <a:ext cx="5267300" cy="3950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9"/>
          <p:cNvPicPr preferRelativeResize="0"/>
          <p:nvPr/>
        </p:nvPicPr>
        <p:blipFill>
          <a:blip r:embed="rId3">
            <a:alphaModFix/>
          </a:blip>
          <a:stretch>
            <a:fillRect/>
          </a:stretch>
        </p:blipFill>
        <p:spPr>
          <a:xfrm>
            <a:off x="2067150" y="1109100"/>
            <a:ext cx="5175974" cy="3882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0"/>
          <p:cNvPicPr preferRelativeResize="0"/>
          <p:nvPr/>
        </p:nvPicPr>
        <p:blipFill>
          <a:blip r:embed="rId3">
            <a:alphaModFix/>
          </a:blip>
          <a:stretch>
            <a:fillRect/>
          </a:stretch>
        </p:blipFill>
        <p:spPr>
          <a:xfrm>
            <a:off x="2277475" y="1111075"/>
            <a:ext cx="5193924" cy="38954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1"/>
          <p:cNvPicPr preferRelativeResize="0"/>
          <p:nvPr/>
        </p:nvPicPr>
        <p:blipFill>
          <a:blip r:embed="rId3">
            <a:alphaModFix/>
          </a:blip>
          <a:stretch>
            <a:fillRect/>
          </a:stretch>
        </p:blipFill>
        <p:spPr>
          <a:xfrm>
            <a:off x="1900313" y="1044675"/>
            <a:ext cx="5343374" cy="4007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Dolne ograniczenie złożoności czasowej </a:t>
            </a:r>
            <a:endParaRPr>
              <a:solidFill>
                <a:schemeClr val="accent4"/>
              </a:solidFill>
            </a:endParaRPr>
          </a:p>
          <a:p>
            <a:pPr indent="0" lvl="0" marL="0" rtl="0" algn="ctr">
              <a:spcBef>
                <a:spcPts val="0"/>
              </a:spcBef>
              <a:spcAft>
                <a:spcPts val="0"/>
              </a:spcAft>
              <a:buNone/>
            </a:pPr>
            <a:r>
              <a:rPr lang="pl">
                <a:solidFill>
                  <a:schemeClr val="accent4"/>
                </a:solidFill>
              </a:rPr>
              <a:t>algorytmu znajdowania otoczki</a:t>
            </a:r>
            <a:endParaRPr>
              <a:solidFill>
                <a:schemeClr val="accent4"/>
              </a:solidFill>
            </a:endParaRPr>
          </a:p>
        </p:txBody>
      </p:sp>
      <p:sp>
        <p:nvSpPr>
          <p:cNvPr id="147" name="Google Shape;147;p15"/>
          <p:cNvSpPr txBox="1"/>
          <p:nvPr/>
        </p:nvSpPr>
        <p:spPr>
          <a:xfrm>
            <a:off x="3691600" y="1965875"/>
            <a:ext cx="5199300" cy="24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accent4"/>
                </a:solidFill>
                <a:latin typeface="Lato"/>
                <a:ea typeface="Lato"/>
                <a:cs typeface="Lato"/>
                <a:sym typeface="Lato"/>
              </a:rPr>
              <a:t>Dolnym ograniczeniem algorytmu algorytmu wyznaczania otoczki jest Ω(n log n). Problem ten można sprowadzić do problemu sortowania liczb. Na przykład dla podanego zbioru punktów z paraboli, można je rzutować na oś OX i wtedy rozwiązanie problemu znajdowania otoczki jest równoważne posortowaniu wartości x.</a:t>
            </a:r>
            <a:endParaRPr>
              <a:solidFill>
                <a:schemeClr val="accent4"/>
              </a:solidFill>
              <a:latin typeface="Lato"/>
              <a:ea typeface="Lato"/>
              <a:cs typeface="Lato"/>
              <a:sym typeface="Lato"/>
            </a:endParaRPr>
          </a:p>
        </p:txBody>
      </p:sp>
      <p:pic>
        <p:nvPicPr>
          <p:cNvPr id="148" name="Google Shape;148;p15"/>
          <p:cNvPicPr preferRelativeResize="0"/>
          <p:nvPr/>
        </p:nvPicPr>
        <p:blipFill rotWithShape="1">
          <a:blip r:embed="rId3">
            <a:alphaModFix/>
          </a:blip>
          <a:srcRect b="4177" l="10911" r="16922" t="0"/>
          <a:stretch/>
        </p:blipFill>
        <p:spPr>
          <a:xfrm>
            <a:off x="137150" y="1450725"/>
            <a:ext cx="3010850" cy="34558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2"/>
          <p:cNvPicPr preferRelativeResize="0"/>
          <p:nvPr/>
        </p:nvPicPr>
        <p:blipFill>
          <a:blip r:embed="rId3">
            <a:alphaModFix/>
          </a:blip>
          <a:stretch>
            <a:fillRect/>
          </a:stretch>
        </p:blipFill>
        <p:spPr>
          <a:xfrm>
            <a:off x="2097575" y="983550"/>
            <a:ext cx="5404276" cy="4053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3"/>
          <p:cNvPicPr preferRelativeResize="0"/>
          <p:nvPr/>
        </p:nvPicPr>
        <p:blipFill>
          <a:blip r:embed="rId3">
            <a:alphaModFix/>
          </a:blip>
          <a:stretch>
            <a:fillRect/>
          </a:stretch>
        </p:blipFill>
        <p:spPr>
          <a:xfrm>
            <a:off x="2234550" y="1113150"/>
            <a:ext cx="5191200" cy="389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4"/>
          <p:cNvPicPr preferRelativeResize="0"/>
          <p:nvPr/>
        </p:nvPicPr>
        <p:blipFill>
          <a:blip r:embed="rId3">
            <a:alphaModFix/>
          </a:blip>
          <a:stretch>
            <a:fillRect/>
          </a:stretch>
        </p:blipFill>
        <p:spPr>
          <a:xfrm>
            <a:off x="2280175" y="1135975"/>
            <a:ext cx="5160774" cy="38705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1205925" y="2106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Chana</a:t>
            </a:r>
            <a:endParaRPr/>
          </a:p>
        </p:txBody>
      </p:sp>
      <p:sp>
        <p:nvSpPr>
          <p:cNvPr id="304" name="Google Shape;304;p45"/>
          <p:cNvSpPr txBox="1"/>
          <p:nvPr>
            <p:ph idx="1" type="body"/>
          </p:nvPr>
        </p:nvSpPr>
        <p:spPr>
          <a:xfrm>
            <a:off x="1205925" y="688825"/>
            <a:ext cx="7674600" cy="43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accent4"/>
                </a:solidFill>
              </a:rPr>
              <a:t>Główna część algorytmu Chana składa się się z dwóch części: </a:t>
            </a:r>
            <a:endParaRPr>
              <a:solidFill>
                <a:schemeClr val="accent4"/>
              </a:solidFill>
            </a:endParaRPr>
          </a:p>
          <a:p>
            <a:pPr indent="-311150" lvl="0" marL="457200" rtl="0" algn="l">
              <a:spcBef>
                <a:spcPts val="1600"/>
              </a:spcBef>
              <a:spcAft>
                <a:spcPts val="0"/>
              </a:spcAft>
              <a:buClr>
                <a:schemeClr val="accent4"/>
              </a:buClr>
              <a:buSzPts val="1300"/>
              <a:buAutoNum type="arabicPeriod"/>
            </a:pPr>
            <a:r>
              <a:rPr lang="pl">
                <a:solidFill>
                  <a:schemeClr val="accent4"/>
                </a:solidFill>
              </a:rPr>
              <a:t>Pierwsza, która składa się na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Podział zbioru punktów Q na podzbiory Q(i) o w miarę równych ilościach punktów w nich zawartych, z czego żaden nie zawiera więcej niż dane m.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Wyznaczenie otoczek C(i) dla każdego zbioru Q(i).</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Druga polega na wykonaniu algorytmu na wzór Jarvisa:</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Zaczynamy od wybrania punktu najniższego należącego do danego zbioru punktów</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Jeżeli mamy dany wierzchołek należący do otoczki, to możemy wyznaczyć kolejny w następujący sposób:</a:t>
            </a:r>
            <a:endParaRPr>
              <a:solidFill>
                <a:schemeClr val="accent4"/>
              </a:solidFill>
            </a:endParaRPr>
          </a:p>
          <a:p>
            <a:pPr indent="-298450" lvl="2" marL="1371600" rtl="0" algn="l">
              <a:spcBef>
                <a:spcPts val="0"/>
              </a:spcBef>
              <a:spcAft>
                <a:spcPts val="0"/>
              </a:spcAft>
              <a:buClr>
                <a:schemeClr val="accent4"/>
              </a:buClr>
              <a:buSzPts val="1100"/>
              <a:buAutoNum type="romanLcPeriod"/>
            </a:pPr>
            <a:r>
              <a:rPr lang="pl">
                <a:solidFill>
                  <a:schemeClr val="accent4"/>
                </a:solidFill>
              </a:rPr>
              <a:t>Dla każdej podotoczki C(i) wyznaczamy punkt styczny q(i) do tej otoczki.</a:t>
            </a:r>
            <a:endParaRPr>
              <a:solidFill>
                <a:schemeClr val="accent4"/>
              </a:solidFill>
            </a:endParaRPr>
          </a:p>
          <a:p>
            <a:pPr indent="-298450" lvl="2" marL="1371600" rtl="0" algn="l">
              <a:spcBef>
                <a:spcPts val="0"/>
              </a:spcBef>
              <a:spcAft>
                <a:spcPts val="0"/>
              </a:spcAft>
              <a:buClr>
                <a:schemeClr val="accent4"/>
              </a:buClr>
              <a:buSzPts val="1100"/>
              <a:buAutoNum type="romanLcPeriod"/>
            </a:pPr>
            <a:r>
              <a:rPr lang="pl">
                <a:solidFill>
                  <a:schemeClr val="accent4"/>
                </a:solidFill>
              </a:rPr>
              <a:t>Spośród zbioru takich punktów q(i) oraz kolejnego punktu z podotoczki, do której dany punkt należy</a:t>
            </a:r>
            <a:br>
              <a:rPr lang="pl">
                <a:solidFill>
                  <a:schemeClr val="accent4"/>
                </a:solidFill>
              </a:rPr>
            </a:br>
            <a:r>
              <a:rPr lang="pl">
                <a:solidFill>
                  <a:schemeClr val="accent4"/>
                </a:solidFill>
              </a:rPr>
              <a:t>wybieramy taki punkt, że wszystkie pozostałe punkty znajdują się na lewo od odcinka utworzonego  z wierzchołka należącego do otoczki głównej i niego.</a:t>
            </a:r>
            <a:endParaRPr>
              <a:solidFill>
                <a:schemeClr val="accent4"/>
              </a:solidFill>
            </a:endParaRPr>
          </a:p>
          <a:p>
            <a:pPr indent="-298450" lvl="2" marL="1371600" rtl="0" algn="l">
              <a:spcBef>
                <a:spcPts val="0"/>
              </a:spcBef>
              <a:spcAft>
                <a:spcPts val="0"/>
              </a:spcAft>
              <a:buClr>
                <a:schemeClr val="accent4"/>
              </a:buClr>
              <a:buSzPts val="1100"/>
              <a:buAutoNum type="romanLcPeriod"/>
            </a:pPr>
            <a:r>
              <a:rPr lang="pl">
                <a:solidFill>
                  <a:schemeClr val="accent4"/>
                </a:solidFill>
              </a:rPr>
              <a:t>Tak wybrany punkt jest kolejnym punktem otoczki głównej.</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Wyznaczamy kolejne punkty otoczki, dopóki następny punkt otoczki nie jest pierwszym wierzchołkiem otoczki. Jeżeli nie znajdziemy w ten sposób pierwszego punktu otoczki w m iteracjach, to przerywamy</a:t>
            </a:r>
            <a:br>
              <a:rPr lang="pl">
                <a:solidFill>
                  <a:schemeClr val="accent4"/>
                </a:solidFill>
              </a:rPr>
            </a:br>
            <a:r>
              <a:rPr lang="pl">
                <a:solidFill>
                  <a:schemeClr val="accent4"/>
                </a:solidFill>
              </a:rPr>
              <a:t>wykonanie algorytmu.</a:t>
            </a:r>
            <a:endParaRPr>
              <a:solidFill>
                <a:schemeClr val="accent4"/>
              </a:solidFill>
            </a:endParaRPr>
          </a:p>
          <a:p>
            <a:pPr indent="0" lvl="0" marL="0" rtl="0" algn="l">
              <a:spcBef>
                <a:spcPts val="1600"/>
              </a:spcBef>
              <a:spcAft>
                <a:spcPts val="0"/>
              </a:spcAft>
              <a:buNone/>
            </a:pPr>
            <a:r>
              <a:rPr lang="pl">
                <a:solidFill>
                  <a:schemeClr val="accent4"/>
                </a:solidFill>
              </a:rPr>
              <a:t>Główną część algorytmu wykonujemy dla m=4. Jeśli dla danego m Algorytm został przerwany, to podnosimy m do kwadratu i próbujemy dalej. Jeśli m&gt;ilość punktów m=ilość punktów - algorytm</a:t>
            </a:r>
            <a:br>
              <a:rPr lang="pl">
                <a:solidFill>
                  <a:schemeClr val="accent4"/>
                </a:solidFill>
              </a:rPr>
            </a:br>
            <a:r>
              <a:rPr lang="pl">
                <a:solidFill>
                  <a:schemeClr val="accent4"/>
                </a:solidFill>
              </a:rPr>
              <a:t>sprowadza się wtedy do algorytmu Grahama.</a:t>
            </a:r>
            <a:endParaRPr>
              <a:solidFill>
                <a:schemeClr val="accent4"/>
              </a:solidFill>
            </a:endParaRPr>
          </a:p>
          <a:p>
            <a:pPr indent="0" lvl="0" marL="0" rtl="0" algn="l">
              <a:spcBef>
                <a:spcPts val="1600"/>
              </a:spcBef>
              <a:spcAft>
                <a:spcPts val="1600"/>
              </a:spcAft>
              <a:buNone/>
            </a:pPr>
            <a:r>
              <a:rPr lang="pl">
                <a:solidFill>
                  <a:schemeClr val="accent4"/>
                </a:solidFill>
              </a:rPr>
              <a:t> </a:t>
            </a:r>
            <a:endParaRPr>
              <a:solidFill>
                <a:schemeClr val="accent4"/>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6"/>
          <p:cNvPicPr preferRelativeResize="0"/>
          <p:nvPr/>
        </p:nvPicPr>
        <p:blipFill>
          <a:blip r:embed="rId3">
            <a:alphaModFix/>
          </a:blip>
          <a:stretch>
            <a:fillRect/>
          </a:stretch>
        </p:blipFill>
        <p:spPr>
          <a:xfrm>
            <a:off x="1944601" y="1126075"/>
            <a:ext cx="5254800" cy="3941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7"/>
          <p:cNvPicPr preferRelativeResize="0"/>
          <p:nvPr/>
        </p:nvPicPr>
        <p:blipFill>
          <a:blip r:embed="rId3">
            <a:alphaModFix/>
          </a:blip>
          <a:stretch>
            <a:fillRect/>
          </a:stretch>
        </p:blipFill>
        <p:spPr>
          <a:xfrm>
            <a:off x="2115125" y="1141300"/>
            <a:ext cx="5051900" cy="3788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8"/>
          <p:cNvPicPr preferRelativeResize="0"/>
          <p:nvPr/>
        </p:nvPicPr>
        <p:blipFill>
          <a:blip r:embed="rId3">
            <a:alphaModFix/>
          </a:blip>
          <a:stretch>
            <a:fillRect/>
          </a:stretch>
        </p:blipFill>
        <p:spPr>
          <a:xfrm>
            <a:off x="2064450" y="1095675"/>
            <a:ext cx="5254800" cy="3941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9"/>
          <p:cNvPicPr preferRelativeResize="0"/>
          <p:nvPr/>
        </p:nvPicPr>
        <p:blipFill>
          <a:blip r:embed="rId3">
            <a:alphaModFix/>
          </a:blip>
          <a:stretch>
            <a:fillRect/>
          </a:stretch>
        </p:blipFill>
        <p:spPr>
          <a:xfrm>
            <a:off x="2188875" y="1158550"/>
            <a:ext cx="5130350" cy="3847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0"/>
          <p:cNvPicPr preferRelativeResize="0"/>
          <p:nvPr/>
        </p:nvPicPr>
        <p:blipFill>
          <a:blip r:embed="rId3">
            <a:alphaModFix/>
          </a:blip>
          <a:stretch>
            <a:fillRect/>
          </a:stretch>
        </p:blipFill>
        <p:spPr>
          <a:xfrm>
            <a:off x="2267325" y="1156525"/>
            <a:ext cx="5112776" cy="38345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1"/>
          <p:cNvPicPr preferRelativeResize="0"/>
          <p:nvPr/>
        </p:nvPicPr>
        <p:blipFill>
          <a:blip r:embed="rId3">
            <a:alphaModFix/>
          </a:blip>
          <a:stretch>
            <a:fillRect/>
          </a:stretch>
        </p:blipFill>
        <p:spPr>
          <a:xfrm>
            <a:off x="2432350" y="1052000"/>
            <a:ext cx="5191226" cy="3893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2600">
                <a:solidFill>
                  <a:schemeClr val="accent4"/>
                </a:solidFill>
              </a:rPr>
              <a:t>Algorytm </a:t>
            </a:r>
            <a:r>
              <a:rPr lang="pl">
                <a:solidFill>
                  <a:schemeClr val="accent4"/>
                </a:solidFill>
              </a:rPr>
              <a:t>Grahama</a:t>
            </a:r>
            <a:endParaRPr/>
          </a:p>
        </p:txBody>
      </p:sp>
      <p:sp>
        <p:nvSpPr>
          <p:cNvPr id="154" name="Google Shape;154;p16"/>
          <p:cNvSpPr txBox="1"/>
          <p:nvPr/>
        </p:nvSpPr>
        <p:spPr>
          <a:xfrm>
            <a:off x="1160250" y="1063400"/>
            <a:ext cx="7859700" cy="37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a:solidFill>
                  <a:schemeClr val="accent4"/>
                </a:solidFill>
                <a:latin typeface="Lato"/>
                <a:ea typeface="Lato"/>
                <a:cs typeface="Lato"/>
                <a:sym typeface="Lato"/>
              </a:rPr>
              <a:t>Algorytm Grahama polega na wykonaniu następujących kroków:</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Wyznaczenie najniżej położonego punktu spośród danego zbioru. Jeśli istnieje więcej</a:t>
            </a:r>
            <a:br>
              <a:rPr lang="pl">
                <a:solidFill>
                  <a:schemeClr val="accent4"/>
                </a:solidFill>
                <a:latin typeface="Lato"/>
                <a:ea typeface="Lato"/>
                <a:cs typeface="Lato"/>
                <a:sym typeface="Lato"/>
              </a:rPr>
            </a:br>
            <a:r>
              <a:rPr lang="pl">
                <a:solidFill>
                  <a:schemeClr val="accent4"/>
                </a:solidFill>
                <a:latin typeface="Lato"/>
                <a:ea typeface="Lato"/>
                <a:cs typeface="Lato"/>
                <a:sym typeface="Lato"/>
              </a:rPr>
              <a:t>niż jeden taki punkt, to wybieramy ten o najmniejszej odciętej.</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Sortowania reszty punktów względem kąta jaki tworzą one z punktem najniższym, </a:t>
            </a:r>
            <a:br>
              <a:rPr lang="pl">
                <a:solidFill>
                  <a:schemeClr val="accent4"/>
                </a:solidFill>
                <a:latin typeface="Lato"/>
                <a:ea typeface="Lato"/>
                <a:cs typeface="Lato"/>
                <a:sym typeface="Lato"/>
              </a:rPr>
            </a:br>
            <a:r>
              <a:rPr lang="pl">
                <a:solidFill>
                  <a:schemeClr val="accent4"/>
                </a:solidFill>
                <a:latin typeface="Lato"/>
                <a:ea typeface="Lato"/>
                <a:cs typeface="Lato"/>
                <a:sym typeface="Lato"/>
              </a:rPr>
              <a:t>a dodatnią osią OX.</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sz="1200">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Położenie najniższego punktu na stos wraz z pierwszym punktem z posortowanej reszty.</a:t>
            </a:r>
            <a:endParaRPr>
              <a:solidFill>
                <a:schemeClr val="accent4"/>
              </a:solidFill>
              <a:latin typeface="Lato"/>
              <a:ea typeface="Lato"/>
              <a:cs typeface="Lato"/>
              <a:sym typeface="Lato"/>
            </a:endParaRPr>
          </a:p>
          <a:p>
            <a:pPr indent="0" lvl="0" marL="457200" rtl="0" algn="l">
              <a:spcBef>
                <a:spcPts val="0"/>
              </a:spcBef>
              <a:spcAft>
                <a:spcPts val="0"/>
              </a:spcAft>
              <a:buNone/>
            </a:pPr>
            <a:r>
              <a:t/>
            </a:r>
            <a:endParaRPr>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Iteracji po reszcie posortowany punktów:</a:t>
            </a:r>
            <a:endParaRPr>
              <a:solidFill>
                <a:schemeClr val="accent4"/>
              </a:solidFill>
              <a:latin typeface="Lato"/>
              <a:ea typeface="Lato"/>
              <a:cs typeface="Lato"/>
              <a:sym typeface="Lato"/>
            </a:endParaRPr>
          </a:p>
          <a:p>
            <a:pPr indent="-317500" lvl="1" marL="9144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Jeżeli kolejny punkt znajduje się po prawej stronie odcinka utworzonego z dwóch</a:t>
            </a:r>
            <a:br>
              <a:rPr lang="pl">
                <a:solidFill>
                  <a:schemeClr val="accent4"/>
                </a:solidFill>
                <a:latin typeface="Lato"/>
                <a:ea typeface="Lato"/>
                <a:cs typeface="Lato"/>
                <a:sym typeface="Lato"/>
              </a:rPr>
            </a:br>
            <a:r>
              <a:rPr lang="pl">
                <a:solidFill>
                  <a:schemeClr val="accent4"/>
                </a:solidFill>
                <a:latin typeface="Lato"/>
                <a:ea typeface="Lato"/>
                <a:cs typeface="Lato"/>
                <a:sym typeface="Lato"/>
              </a:rPr>
              <a:t>ostatnich punktów ze stosu,bądź jest z nim współliniowy, to usuwamy ostatni punkt stosu.</a:t>
            </a:r>
            <a:endParaRPr>
              <a:solidFill>
                <a:schemeClr val="accent4"/>
              </a:solidFill>
              <a:latin typeface="Lato"/>
              <a:ea typeface="Lato"/>
              <a:cs typeface="Lato"/>
              <a:sym typeface="Lato"/>
            </a:endParaRPr>
          </a:p>
          <a:p>
            <a:pPr indent="-317500" lvl="1" marL="9144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Kładziemy rozważany punkt na stos.</a:t>
            </a:r>
            <a:endParaRPr>
              <a:solidFill>
                <a:schemeClr val="accent4"/>
              </a:solidFill>
              <a:latin typeface="Lato"/>
              <a:ea typeface="Lato"/>
              <a:cs typeface="Lato"/>
              <a:sym typeface="Lato"/>
            </a:endParaRPr>
          </a:p>
          <a:p>
            <a:pPr indent="0" lvl="0" marL="0" rtl="0" algn="l">
              <a:spcBef>
                <a:spcPts val="0"/>
              </a:spcBef>
              <a:spcAft>
                <a:spcPts val="0"/>
              </a:spcAft>
              <a:buNone/>
            </a:pPr>
            <a:r>
              <a:t/>
            </a:r>
            <a:endParaRPr>
              <a:solidFill>
                <a:schemeClr val="accent4"/>
              </a:solidFill>
              <a:latin typeface="Lato"/>
              <a:ea typeface="Lato"/>
              <a:cs typeface="Lato"/>
              <a:sym typeface="Lato"/>
            </a:endParaRPr>
          </a:p>
          <a:p>
            <a:pPr indent="-317500" lvl="0" marL="457200" rtl="0" algn="l">
              <a:spcBef>
                <a:spcPts val="0"/>
              </a:spcBef>
              <a:spcAft>
                <a:spcPts val="0"/>
              </a:spcAft>
              <a:buClr>
                <a:schemeClr val="accent4"/>
              </a:buClr>
              <a:buSzPts val="1400"/>
              <a:buFont typeface="Lato"/>
              <a:buChar char="●"/>
            </a:pPr>
            <a:r>
              <a:rPr lang="pl">
                <a:solidFill>
                  <a:schemeClr val="accent4"/>
                </a:solidFill>
                <a:latin typeface="Lato"/>
                <a:ea typeface="Lato"/>
                <a:cs typeface="Lato"/>
                <a:sym typeface="Lato"/>
              </a:rPr>
              <a:t>Na końcu zwracamy całą zawartość stosu - jest to nasza otoczka wypukła.</a:t>
            </a:r>
            <a:endParaRPr>
              <a:solidFill>
                <a:schemeClr val="accent4"/>
              </a:solidFill>
              <a:latin typeface="Lato"/>
              <a:ea typeface="Lato"/>
              <a:cs typeface="Lato"/>
              <a:sym typeface="Lato"/>
            </a:endParaRPr>
          </a:p>
          <a:p>
            <a:pPr indent="0" lvl="0" marL="0" rtl="0" algn="l">
              <a:spcBef>
                <a:spcPts val="0"/>
              </a:spcBef>
              <a:spcAft>
                <a:spcPts val="0"/>
              </a:spcAft>
              <a:buNone/>
            </a:pPr>
            <a:r>
              <a:t/>
            </a:r>
            <a:endParaRPr>
              <a:solidFill>
                <a:schemeClr val="accent4"/>
              </a:solidFill>
              <a:latin typeface="Lato"/>
              <a:ea typeface="Lato"/>
              <a:cs typeface="Lato"/>
              <a:sym typeface="Lato"/>
            </a:endParaRPr>
          </a:p>
          <a:p>
            <a:pPr indent="0" lvl="0" marL="0" rtl="0" algn="l">
              <a:spcBef>
                <a:spcPts val="0"/>
              </a:spcBef>
              <a:spcAft>
                <a:spcPts val="0"/>
              </a:spcAft>
              <a:buNone/>
            </a:pPr>
            <a:r>
              <a:t/>
            </a:r>
            <a:endParaRPr>
              <a:solidFill>
                <a:schemeClr val="accent4"/>
              </a:solidFill>
              <a:latin typeface="Lato"/>
              <a:ea typeface="Lato"/>
              <a:cs typeface="Lato"/>
              <a:sym typeface="Lato"/>
            </a:endParaRPr>
          </a:p>
          <a:p>
            <a:pPr indent="0" lvl="0" marL="0" rtl="0" algn="l">
              <a:spcBef>
                <a:spcPts val="0"/>
              </a:spcBef>
              <a:spcAft>
                <a:spcPts val="0"/>
              </a:spcAft>
              <a:buNone/>
            </a:pPr>
            <a:r>
              <a:rPr lang="pl">
                <a:solidFill>
                  <a:schemeClr val="accent4"/>
                </a:solidFill>
                <a:latin typeface="Lato"/>
                <a:ea typeface="Lato"/>
                <a:cs typeface="Lato"/>
                <a:sym typeface="Lato"/>
              </a:rPr>
              <a:t>		</a:t>
            </a:r>
            <a:endParaRPr>
              <a:solidFill>
                <a:schemeClr val="accent4"/>
              </a:solidFill>
              <a:latin typeface="Lato"/>
              <a:ea typeface="Lato"/>
              <a:cs typeface="Lato"/>
              <a:sym typeface="Lato"/>
            </a:endParaRPr>
          </a:p>
          <a:p>
            <a:pPr indent="0" lvl="0" marL="0" rtl="0" algn="l">
              <a:spcBef>
                <a:spcPts val="0"/>
              </a:spcBef>
              <a:spcAft>
                <a:spcPts val="0"/>
              </a:spcAft>
              <a:buNone/>
            </a:pPr>
            <a:r>
              <a:rPr lang="pl">
                <a:solidFill>
                  <a:schemeClr val="accent4"/>
                </a:solidFill>
                <a:latin typeface="Lato"/>
                <a:ea typeface="Lato"/>
                <a:cs typeface="Lato"/>
                <a:sym typeface="Lato"/>
              </a:rPr>
              <a:t>		</a:t>
            </a:r>
            <a:endParaRPr>
              <a:solidFill>
                <a:schemeClr val="accent4"/>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2"/>
          <p:cNvPicPr preferRelativeResize="0"/>
          <p:nvPr/>
        </p:nvPicPr>
        <p:blipFill>
          <a:blip r:embed="rId3">
            <a:alphaModFix/>
          </a:blip>
          <a:stretch>
            <a:fillRect/>
          </a:stretch>
        </p:blipFill>
        <p:spPr>
          <a:xfrm>
            <a:off x="2454725" y="1202175"/>
            <a:ext cx="5153624" cy="38652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solidFill>
                  <a:schemeClr val="accent4"/>
                </a:solidFill>
              </a:rPr>
              <a:t>Algorytm QuickHull</a:t>
            </a:r>
            <a:endParaRPr/>
          </a:p>
        </p:txBody>
      </p:sp>
      <p:sp>
        <p:nvSpPr>
          <p:cNvPr id="345" name="Google Shape;345;p53"/>
          <p:cNvSpPr txBox="1"/>
          <p:nvPr>
            <p:ph idx="1" type="body"/>
          </p:nvPr>
        </p:nvSpPr>
        <p:spPr>
          <a:xfrm>
            <a:off x="1255650" y="1170300"/>
            <a:ext cx="7275000" cy="410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4"/>
              </a:buClr>
              <a:buSzPts val="1300"/>
              <a:buAutoNum type="arabicPeriod"/>
            </a:pPr>
            <a:r>
              <a:rPr lang="pl">
                <a:solidFill>
                  <a:schemeClr val="accent4"/>
                </a:solidFill>
              </a:rPr>
              <a:t>Algorytm rozpoczynamy od wyznaczenie dwóch punktów skrajnych a,b - tj. o najmniejszej i największej współżędnej x-owej.</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Następnie uruchamiamy funkcję rekurencyjnego znajdowania łuku należącego do otoczki między danymi punktami należącymi do tej otoczki p,q na prawo od odcinka |p,q|. Otoczką jest suma punktów a, wyniku działania funkcji rekurencyjnej dla odcinka |a,b|,b oraz wyniku działania funkcji rekurencyjnej dla |b,a|</a:t>
            </a:r>
            <a:endParaRPr>
              <a:solidFill>
                <a:schemeClr val="accent4"/>
              </a:solidFill>
            </a:endParaRPr>
          </a:p>
          <a:p>
            <a:pPr indent="-311150" lvl="0" marL="457200" rtl="0" algn="l">
              <a:spcBef>
                <a:spcPts val="0"/>
              </a:spcBef>
              <a:spcAft>
                <a:spcPts val="0"/>
              </a:spcAft>
              <a:buClr>
                <a:schemeClr val="accent4"/>
              </a:buClr>
              <a:buSzPts val="1300"/>
              <a:buAutoNum type="arabicPeriod"/>
            </a:pPr>
            <a:r>
              <a:rPr lang="pl">
                <a:solidFill>
                  <a:schemeClr val="accent4"/>
                </a:solidFill>
              </a:rPr>
              <a:t>Funkcja rekurencyjnego wyznaczenia łuku należącego do otoczki między punktami p i q polega na :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Wyznaczeniu najbardziej oddalonego punktu na prawo od —p,q— jeśli są punkty po prawej.</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Jeśli nie ma takich punktów, to takiego łuku nie ma i zwracamy pustą tablicę.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W przeciwnym przypadku p,q należą do otoczki, to wyznaczony punkt skrajny r musi należeć do otoczki.</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Skoro p,k,r należy do otoczki, to wszystkie wierzchołki wewnątrz trójkąta pkr na pewno do najmniej nie należą - usuwamy je.</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Szukany łuk, to suma działania tej samej funkcji dla punktów p,r, punktu r , oraz wyniku tej funkcji dla punktów r,q w zadanej kolejności. </a:t>
            </a:r>
            <a:endParaRPr>
              <a:solidFill>
                <a:schemeClr val="accent4"/>
              </a:solidFill>
            </a:endParaRPr>
          </a:p>
          <a:p>
            <a:pPr indent="-298450" lvl="1" marL="914400" rtl="0" algn="l">
              <a:spcBef>
                <a:spcPts val="0"/>
              </a:spcBef>
              <a:spcAft>
                <a:spcPts val="0"/>
              </a:spcAft>
              <a:buClr>
                <a:schemeClr val="accent4"/>
              </a:buClr>
              <a:buSzPts val="1100"/>
              <a:buChar char="○"/>
            </a:pPr>
            <a:r>
              <a:rPr lang="pl">
                <a:solidFill>
                  <a:schemeClr val="accent4"/>
                </a:solidFill>
              </a:rPr>
              <a:t>Na koniec zwracamy wyznaczony w ten sposób łuk</a:t>
            </a:r>
            <a:endParaRPr>
              <a:solidFill>
                <a:schemeClr val="accent4"/>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4"/>
          <p:cNvPicPr preferRelativeResize="0"/>
          <p:nvPr/>
        </p:nvPicPr>
        <p:blipFill>
          <a:blip r:embed="rId3">
            <a:alphaModFix/>
          </a:blip>
          <a:stretch>
            <a:fillRect/>
          </a:stretch>
        </p:blipFill>
        <p:spPr>
          <a:xfrm>
            <a:off x="2128000" y="968350"/>
            <a:ext cx="5221650" cy="39162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5"/>
          <p:cNvPicPr preferRelativeResize="0"/>
          <p:nvPr/>
        </p:nvPicPr>
        <p:blipFill>
          <a:blip r:embed="rId3">
            <a:alphaModFix/>
          </a:blip>
          <a:stretch>
            <a:fillRect/>
          </a:stretch>
        </p:blipFill>
        <p:spPr>
          <a:xfrm>
            <a:off x="2186200" y="1278275"/>
            <a:ext cx="5072150" cy="3804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56"/>
          <p:cNvPicPr preferRelativeResize="0"/>
          <p:nvPr/>
        </p:nvPicPr>
        <p:blipFill>
          <a:blip r:embed="rId3">
            <a:alphaModFix/>
          </a:blip>
          <a:stretch>
            <a:fillRect/>
          </a:stretch>
        </p:blipFill>
        <p:spPr>
          <a:xfrm>
            <a:off x="1915250" y="1021425"/>
            <a:ext cx="5313500" cy="3985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57"/>
          <p:cNvPicPr preferRelativeResize="0"/>
          <p:nvPr/>
        </p:nvPicPr>
        <p:blipFill>
          <a:blip r:embed="rId3">
            <a:alphaModFix/>
          </a:blip>
          <a:stretch>
            <a:fillRect/>
          </a:stretch>
        </p:blipFill>
        <p:spPr>
          <a:xfrm>
            <a:off x="1884525" y="1078875"/>
            <a:ext cx="5297774" cy="39733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8"/>
          <p:cNvPicPr preferRelativeResize="0"/>
          <p:nvPr/>
        </p:nvPicPr>
        <p:blipFill>
          <a:blip r:embed="rId3">
            <a:alphaModFix/>
          </a:blip>
          <a:stretch>
            <a:fillRect/>
          </a:stretch>
        </p:blipFill>
        <p:spPr>
          <a:xfrm>
            <a:off x="2090525" y="1147200"/>
            <a:ext cx="5145550" cy="38591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59"/>
          <p:cNvPicPr preferRelativeResize="0"/>
          <p:nvPr/>
        </p:nvPicPr>
        <p:blipFill>
          <a:blip r:embed="rId3">
            <a:alphaModFix/>
          </a:blip>
          <a:stretch>
            <a:fillRect/>
          </a:stretch>
        </p:blipFill>
        <p:spPr>
          <a:xfrm>
            <a:off x="1893900" y="1141300"/>
            <a:ext cx="5173624" cy="38802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60"/>
          <p:cNvPicPr preferRelativeResize="0"/>
          <p:nvPr/>
        </p:nvPicPr>
        <p:blipFill>
          <a:blip r:embed="rId3">
            <a:alphaModFix/>
          </a:blip>
          <a:stretch>
            <a:fillRect/>
          </a:stretch>
        </p:blipFill>
        <p:spPr>
          <a:xfrm>
            <a:off x="2097575" y="1128150"/>
            <a:ext cx="5191200" cy="389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2046175" y="776075"/>
            <a:ext cx="5499250" cy="412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2358950" y="956900"/>
            <a:ext cx="5232124" cy="3924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2117063" y="1095875"/>
            <a:ext cx="4909874" cy="368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2264975" y="1033250"/>
            <a:ext cx="5173924" cy="388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1"/>
          <p:cNvPicPr preferRelativeResize="0"/>
          <p:nvPr/>
        </p:nvPicPr>
        <p:blipFill>
          <a:blip r:embed="rId3">
            <a:alphaModFix/>
          </a:blip>
          <a:stretch>
            <a:fillRect/>
          </a:stretch>
        </p:blipFill>
        <p:spPr>
          <a:xfrm>
            <a:off x="2147275" y="1080475"/>
            <a:ext cx="5322076" cy="399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