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y="5143500" cx="9144000"/>
  <p:notesSz cx="6858000" cy="9144000"/>
  <p:embeddedFontLst>
    <p:embeddedFont>
      <p:font typeface="Montserrat"/>
      <p:regular r:id="rId68"/>
      <p:bold r:id="rId69"/>
      <p:italic r:id="rId70"/>
      <p:boldItalic r:id="rId71"/>
    </p:embeddedFont>
    <p:embeddedFont>
      <p:font typeface="Lato"/>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76" roundtripDataSignature="AMtx7mgzbdEGyptTMGVlIkT6Ozgb9+Tb8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Lato-bold.fntdata"/><Relationship Id="rId72" Type="http://schemas.openxmlformats.org/officeDocument/2006/relationships/font" Target="fonts/Lato-regular.fntdata"/><Relationship Id="rId31" Type="http://schemas.openxmlformats.org/officeDocument/2006/relationships/slide" Target="slides/slide26.xml"/><Relationship Id="rId75" Type="http://schemas.openxmlformats.org/officeDocument/2006/relationships/font" Target="fonts/Lato-boldItalic.fntdata"/><Relationship Id="rId30" Type="http://schemas.openxmlformats.org/officeDocument/2006/relationships/slide" Target="slides/slide25.xml"/><Relationship Id="rId74" Type="http://schemas.openxmlformats.org/officeDocument/2006/relationships/font" Target="fonts/Lato-italic.fntdata"/><Relationship Id="rId33" Type="http://schemas.openxmlformats.org/officeDocument/2006/relationships/slide" Target="slides/slide28.xml"/><Relationship Id="rId32" Type="http://schemas.openxmlformats.org/officeDocument/2006/relationships/slide" Target="slides/slide27.xml"/><Relationship Id="rId76" Type="http://customschemas.google.com/relationships/presentationmetadata" Target="meta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Montserrat-boldItalic.fntdata"/><Relationship Id="rId70" Type="http://schemas.openxmlformats.org/officeDocument/2006/relationships/font" Target="fonts/Montserrat-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Montserrat-regular.fntdata"/><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ontserrat-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aace475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aaace475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aaace4750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aaace4750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aaace4750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aaace4750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aaace4750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aaace4750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aaace4750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aaace4750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aaace4750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aaace4750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aaace4750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aaace4750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aaace4750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aaace4750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6"/>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56"/>
          <p:cNvGrpSpPr/>
          <p:nvPr/>
        </p:nvGrpSpPr>
        <p:grpSpPr>
          <a:xfrm>
            <a:off x="0" y="490"/>
            <a:ext cx="5153705" cy="5134399"/>
            <a:chOff x="0" y="75"/>
            <a:chExt cx="5153705" cy="5152950"/>
          </a:xfrm>
        </p:grpSpPr>
        <p:sp>
          <p:nvSpPr>
            <p:cNvPr id="12" name="Google Shape;12;p56"/>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56"/>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56"/>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6"/>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56"/>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56"/>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65"/>
          <p:cNvGrpSpPr/>
          <p:nvPr/>
        </p:nvGrpSpPr>
        <p:grpSpPr>
          <a:xfrm>
            <a:off x="4406400" y="0"/>
            <a:ext cx="4737600" cy="5143065"/>
            <a:chOff x="4406400" y="0"/>
            <a:chExt cx="4737600" cy="5143065"/>
          </a:xfrm>
        </p:grpSpPr>
        <p:sp>
          <p:nvSpPr>
            <p:cNvPr id="107" name="Google Shape;107;p65"/>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65"/>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65"/>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65"/>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65"/>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65"/>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65"/>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6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65"/>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65"/>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65"/>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65"/>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65"/>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6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65"/>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65"/>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65"/>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65"/>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65"/>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65"/>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7" name="Google Shape;127;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grpSp>
        <p:nvGrpSpPr>
          <p:cNvPr id="20" name="Google Shape;20;p57"/>
          <p:cNvGrpSpPr/>
          <p:nvPr/>
        </p:nvGrpSpPr>
        <p:grpSpPr>
          <a:xfrm>
            <a:off x="0" y="381001"/>
            <a:ext cx="1037850" cy="1016288"/>
            <a:chOff x="0" y="381001"/>
            <a:chExt cx="1037850" cy="1016288"/>
          </a:xfrm>
        </p:grpSpPr>
        <p:sp>
          <p:nvSpPr>
            <p:cNvPr id="21" name="Google Shape;21;p5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5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grpSp>
        <p:nvGrpSpPr>
          <p:cNvPr id="26" name="Google Shape;26;p58"/>
          <p:cNvGrpSpPr/>
          <p:nvPr/>
        </p:nvGrpSpPr>
        <p:grpSpPr>
          <a:xfrm>
            <a:off x="0" y="381001"/>
            <a:ext cx="1037850" cy="1016288"/>
            <a:chOff x="0" y="381001"/>
            <a:chExt cx="1037850" cy="1016288"/>
          </a:xfrm>
        </p:grpSpPr>
        <p:sp>
          <p:nvSpPr>
            <p:cNvPr id="27" name="Google Shape;27;p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5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58"/>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1" name="Google Shape;31;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grpSp>
        <p:nvGrpSpPr>
          <p:cNvPr id="33" name="Google Shape;33;p59"/>
          <p:cNvGrpSpPr/>
          <p:nvPr/>
        </p:nvGrpSpPr>
        <p:grpSpPr>
          <a:xfrm>
            <a:off x="4406400" y="0"/>
            <a:ext cx="4737600" cy="5143065"/>
            <a:chOff x="4406400" y="0"/>
            <a:chExt cx="4737600" cy="5143065"/>
          </a:xfrm>
        </p:grpSpPr>
        <p:sp>
          <p:nvSpPr>
            <p:cNvPr id="34" name="Google Shape;34;p59"/>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9"/>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9"/>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9"/>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9"/>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9"/>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9"/>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9"/>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9"/>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9"/>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9"/>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9"/>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9"/>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9"/>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9"/>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9"/>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9"/>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9"/>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9"/>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3" name="Google Shape;53;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4" name="Shape 54"/>
        <p:cNvGrpSpPr/>
        <p:nvPr/>
      </p:nvGrpSpPr>
      <p:grpSpPr>
        <a:xfrm>
          <a:off x="0" y="0"/>
          <a:ext cx="0" cy="0"/>
          <a:chOff x="0" y="0"/>
          <a:chExt cx="0" cy="0"/>
        </a:xfrm>
      </p:grpSpPr>
      <p:grpSp>
        <p:nvGrpSpPr>
          <p:cNvPr id="55" name="Google Shape;55;p60"/>
          <p:cNvGrpSpPr/>
          <p:nvPr/>
        </p:nvGrpSpPr>
        <p:grpSpPr>
          <a:xfrm>
            <a:off x="0" y="381001"/>
            <a:ext cx="1037850" cy="1016288"/>
            <a:chOff x="0" y="381001"/>
            <a:chExt cx="1037850" cy="1016288"/>
          </a:xfrm>
        </p:grpSpPr>
        <p:sp>
          <p:nvSpPr>
            <p:cNvPr id="56" name="Google Shape;56;p6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6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6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9" name="Google Shape;59;p60"/>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0" name="Google Shape;60;p60"/>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1" name="Google Shape;61;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61"/>
          <p:cNvGrpSpPr/>
          <p:nvPr/>
        </p:nvGrpSpPr>
        <p:grpSpPr>
          <a:xfrm>
            <a:off x="0" y="381001"/>
            <a:ext cx="1037850" cy="1016288"/>
            <a:chOff x="0" y="381001"/>
            <a:chExt cx="1037850" cy="1016288"/>
          </a:xfrm>
        </p:grpSpPr>
        <p:sp>
          <p:nvSpPr>
            <p:cNvPr id="64" name="Google Shape;64;p6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6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61"/>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61"/>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8" name="Google Shape;68;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62"/>
          <p:cNvGrpSpPr/>
          <p:nvPr/>
        </p:nvGrpSpPr>
        <p:grpSpPr>
          <a:xfrm>
            <a:off x="4406400" y="0"/>
            <a:ext cx="4737600" cy="5143500"/>
            <a:chOff x="4406400" y="0"/>
            <a:chExt cx="4737600" cy="5143500"/>
          </a:xfrm>
        </p:grpSpPr>
        <p:sp>
          <p:nvSpPr>
            <p:cNvPr id="71" name="Google Shape;71;p62"/>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2"/>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62"/>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62"/>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62"/>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62"/>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62"/>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62"/>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62"/>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62"/>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62"/>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62"/>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62"/>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62"/>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62"/>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62"/>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62"/>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62"/>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62"/>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63"/>
          <p:cNvGrpSpPr/>
          <p:nvPr/>
        </p:nvGrpSpPr>
        <p:grpSpPr>
          <a:xfrm>
            <a:off x="0" y="381001"/>
            <a:ext cx="1037850" cy="1016288"/>
            <a:chOff x="0" y="381001"/>
            <a:chExt cx="1037850" cy="1016288"/>
          </a:xfrm>
        </p:grpSpPr>
        <p:sp>
          <p:nvSpPr>
            <p:cNvPr id="93" name="Google Shape;93;p6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6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63"/>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63"/>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63"/>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8" name="Google Shape;98;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64"/>
          <p:cNvGrpSpPr/>
          <p:nvPr/>
        </p:nvGrpSpPr>
        <p:grpSpPr>
          <a:xfrm>
            <a:off x="0" y="4128572"/>
            <a:ext cx="698925" cy="684657"/>
            <a:chOff x="0" y="3785672"/>
            <a:chExt cx="698925" cy="684657"/>
          </a:xfrm>
        </p:grpSpPr>
        <p:sp>
          <p:nvSpPr>
            <p:cNvPr id="101" name="Google Shape;101;p64"/>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4"/>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64"/>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4" name="Google Shape;104;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4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3564325" y="1040950"/>
            <a:ext cx="5235300" cy="167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pl" sz="3100">
                <a:solidFill>
                  <a:schemeClr val="accent4"/>
                </a:solidFill>
              </a:rPr>
              <a:t>Otoczka wypukła dla zbioru punktów w przestrzeni dwuwymiarowej</a:t>
            </a:r>
            <a:endParaRPr sz="3200">
              <a:solidFill>
                <a:schemeClr val="accent4"/>
              </a:solidFill>
            </a:endParaRPr>
          </a:p>
        </p:txBody>
      </p:sp>
      <p:sp>
        <p:nvSpPr>
          <p:cNvPr id="135" name="Google Shape;135;p1"/>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pl">
                <a:solidFill>
                  <a:schemeClr val="accent4"/>
                </a:solidFill>
              </a:rPr>
              <a:t>Łukasz Czarniecki</a:t>
            </a:r>
            <a:br>
              <a:rPr lang="pl">
                <a:solidFill>
                  <a:schemeClr val="accent4"/>
                </a:solidFill>
              </a:rPr>
            </a:br>
            <a:r>
              <a:rPr lang="pl">
                <a:solidFill>
                  <a:schemeClr val="accent4"/>
                </a:solidFill>
              </a:rPr>
              <a:t>Kacper Kafara</a:t>
            </a:r>
            <a:endParaRPr>
              <a:solidFill>
                <a:schemeClr val="accent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10"/>
          <p:cNvPicPr preferRelativeResize="0"/>
          <p:nvPr/>
        </p:nvPicPr>
        <p:blipFill rotWithShape="1">
          <a:blip r:embed="rId3">
            <a:alphaModFix/>
          </a:blip>
          <a:srcRect b="0" l="0" r="0" t="0"/>
          <a:stretch/>
        </p:blipFill>
        <p:spPr>
          <a:xfrm>
            <a:off x="2147275" y="1080475"/>
            <a:ext cx="5322076" cy="3991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11"/>
          <p:cNvPicPr preferRelativeResize="0"/>
          <p:nvPr/>
        </p:nvPicPr>
        <p:blipFill rotWithShape="1">
          <a:blip r:embed="rId3">
            <a:alphaModFix/>
          </a:blip>
          <a:srcRect b="0" l="0" r="0" t="0"/>
          <a:stretch/>
        </p:blipFill>
        <p:spPr>
          <a:xfrm>
            <a:off x="2039350" y="1050225"/>
            <a:ext cx="5275100" cy="3956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pl">
                <a:solidFill>
                  <a:schemeClr val="accent4"/>
                </a:solidFill>
              </a:rPr>
              <a:t>Algorytm Jarvisa</a:t>
            </a:r>
            <a:endParaRPr>
              <a:solidFill>
                <a:schemeClr val="accent4"/>
              </a:solidFill>
            </a:endParaRPr>
          </a:p>
        </p:txBody>
      </p:sp>
      <p:sp>
        <p:nvSpPr>
          <p:cNvPr id="196" name="Google Shape;196;p12"/>
          <p:cNvSpPr txBox="1"/>
          <p:nvPr>
            <p:ph idx="1" type="body"/>
          </p:nvPr>
        </p:nvSpPr>
        <p:spPr>
          <a:xfrm>
            <a:off x="1221150" y="1153875"/>
            <a:ext cx="7341600" cy="361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pl" sz="1400">
                <a:solidFill>
                  <a:schemeClr val="accent4"/>
                </a:solidFill>
              </a:rPr>
              <a:t>Algorytm Jarvisa polega na wykonaniu następujących kroków:</a:t>
            </a:r>
            <a:endParaRPr sz="1400">
              <a:solidFill>
                <a:schemeClr val="accent4"/>
              </a:solidFill>
            </a:endParaRPr>
          </a:p>
          <a:p>
            <a:pPr indent="0" lvl="0" marL="457200" rtl="0" algn="l">
              <a:lnSpc>
                <a:spcPct val="100000"/>
              </a:lnSpc>
              <a:spcBef>
                <a:spcPts val="0"/>
              </a:spcBef>
              <a:spcAft>
                <a:spcPts val="0"/>
              </a:spcAft>
              <a:buSzPts val="1300"/>
              <a:buNone/>
            </a:pPr>
            <a:r>
              <a:t/>
            </a:r>
            <a:endParaRPr sz="1400">
              <a:solidFill>
                <a:schemeClr val="accent4"/>
              </a:solidFill>
            </a:endParaRPr>
          </a:p>
          <a:p>
            <a:pPr indent="-317500" lvl="0" marL="457200" rtl="0" algn="l">
              <a:lnSpc>
                <a:spcPct val="100000"/>
              </a:lnSpc>
              <a:spcBef>
                <a:spcPts val="0"/>
              </a:spcBef>
              <a:spcAft>
                <a:spcPts val="0"/>
              </a:spcAft>
              <a:buClr>
                <a:schemeClr val="accent4"/>
              </a:buClr>
              <a:buSzPts val="1400"/>
              <a:buFont typeface="Lato"/>
              <a:buChar char="●"/>
            </a:pPr>
            <a:r>
              <a:rPr lang="pl" sz="1400">
                <a:solidFill>
                  <a:schemeClr val="accent4"/>
                </a:solidFill>
              </a:rPr>
              <a:t>Wyznaczenie najniżej położonego punktu spośród danego zbioru. Jeśli istnieje więcej</a:t>
            </a:r>
            <a:br>
              <a:rPr lang="pl" sz="1400">
                <a:solidFill>
                  <a:schemeClr val="accent4"/>
                </a:solidFill>
              </a:rPr>
            </a:br>
            <a:r>
              <a:rPr lang="pl" sz="1400">
                <a:solidFill>
                  <a:schemeClr val="accent4"/>
                </a:solidFill>
              </a:rPr>
              <a:t>niż jeden taki punkt, to wybieramy ten o najmniejszej odciętej.</a:t>
            </a:r>
            <a:endParaRPr sz="1400">
              <a:solidFill>
                <a:schemeClr val="accent4"/>
              </a:solidFill>
            </a:endParaRPr>
          </a:p>
          <a:p>
            <a:pPr indent="0" lvl="0" marL="457200" rtl="0" algn="l">
              <a:lnSpc>
                <a:spcPct val="100000"/>
              </a:lnSpc>
              <a:spcBef>
                <a:spcPts val="0"/>
              </a:spcBef>
              <a:spcAft>
                <a:spcPts val="0"/>
              </a:spcAft>
              <a:buSzPts val="1300"/>
              <a:buNone/>
            </a:pPr>
            <a:r>
              <a:t/>
            </a:r>
            <a:endParaRPr sz="1400">
              <a:solidFill>
                <a:schemeClr val="accent4"/>
              </a:solidFill>
            </a:endParaRPr>
          </a:p>
          <a:p>
            <a:pPr indent="-317500" lvl="0" marL="457200" rtl="0" algn="l">
              <a:lnSpc>
                <a:spcPct val="100000"/>
              </a:lnSpc>
              <a:spcBef>
                <a:spcPts val="0"/>
              </a:spcBef>
              <a:spcAft>
                <a:spcPts val="0"/>
              </a:spcAft>
              <a:buClr>
                <a:schemeClr val="accent4"/>
              </a:buClr>
              <a:buSzPts val="1400"/>
              <a:buFont typeface="Lato"/>
              <a:buChar char="●"/>
            </a:pPr>
            <a:r>
              <a:rPr lang="pl" sz="1400">
                <a:solidFill>
                  <a:schemeClr val="accent4"/>
                </a:solidFill>
              </a:rPr>
              <a:t>Wyznaczaniu kolejnych punktów otoczki i dodawaniu ich do listy wynikowej, dopóki</a:t>
            </a:r>
            <a:br>
              <a:rPr lang="pl" sz="1400">
                <a:solidFill>
                  <a:schemeClr val="accent4"/>
                </a:solidFill>
              </a:rPr>
            </a:br>
            <a:r>
              <a:rPr lang="pl" sz="1400">
                <a:solidFill>
                  <a:schemeClr val="accent4"/>
                </a:solidFill>
              </a:rPr>
              <a:t>kolejny punkt otoczki dla punktu bieżącego nie jest pierwszym punktem otoczki.</a:t>
            </a:r>
            <a:br>
              <a:rPr lang="pl" sz="1400">
                <a:solidFill>
                  <a:schemeClr val="accent4"/>
                </a:solidFill>
              </a:rPr>
            </a:br>
            <a:r>
              <a:rPr lang="pl" sz="1400">
                <a:solidFill>
                  <a:schemeClr val="accent4"/>
                </a:solidFill>
              </a:rPr>
              <a:t>Wyznaczanie kolejnych punktów odbywa się w następujący sposób:</a:t>
            </a:r>
            <a:endParaRPr sz="1400">
              <a:solidFill>
                <a:schemeClr val="accent4"/>
              </a:solidFill>
            </a:endParaRPr>
          </a:p>
          <a:p>
            <a:pPr indent="-317500" lvl="1" marL="914400" rtl="0" algn="l">
              <a:lnSpc>
                <a:spcPct val="100000"/>
              </a:lnSpc>
              <a:spcBef>
                <a:spcPts val="0"/>
              </a:spcBef>
              <a:spcAft>
                <a:spcPts val="0"/>
              </a:spcAft>
              <a:buClr>
                <a:schemeClr val="accent4"/>
              </a:buClr>
              <a:buSzPts val="1400"/>
              <a:buFont typeface="Arial"/>
              <a:buChar char="○"/>
            </a:pPr>
            <a:r>
              <a:rPr lang="pl" sz="1400">
                <a:solidFill>
                  <a:schemeClr val="accent4"/>
                </a:solidFill>
              </a:rPr>
              <a:t>Jeśli dany punkt należy do otoczki, to następny punkt należący do otoczki, to taki punkt, że wszystkie inne punkty leżą na lewo od odcinka łączącego dany punkt z otoczki z tym punktem.</a:t>
            </a:r>
            <a:endParaRPr sz="1400">
              <a:solidFill>
                <a:schemeClr val="accent4"/>
              </a:solidFill>
            </a:endParaRPr>
          </a:p>
          <a:p>
            <a:pPr indent="-317500" lvl="1" marL="914400" rtl="0" algn="l">
              <a:lnSpc>
                <a:spcPct val="100000"/>
              </a:lnSpc>
              <a:spcBef>
                <a:spcPts val="0"/>
              </a:spcBef>
              <a:spcAft>
                <a:spcPts val="0"/>
              </a:spcAft>
              <a:buClr>
                <a:schemeClr val="accent4"/>
              </a:buClr>
              <a:buSzPts val="1400"/>
              <a:buFont typeface="Arial"/>
              <a:buChar char="○"/>
            </a:pPr>
            <a:br>
              <a:rPr lang="pl" sz="1400">
                <a:solidFill>
                  <a:schemeClr val="accent4"/>
                </a:solidFill>
              </a:rPr>
            </a:br>
            <a:endParaRPr sz="1400">
              <a:solidFill>
                <a:schemeClr val="accent4"/>
              </a:solidFill>
            </a:endParaRPr>
          </a:p>
          <a:p>
            <a:pPr indent="-317500" lvl="0" marL="457200" rtl="0" algn="l">
              <a:lnSpc>
                <a:spcPct val="100000"/>
              </a:lnSpc>
              <a:spcBef>
                <a:spcPts val="0"/>
              </a:spcBef>
              <a:spcAft>
                <a:spcPts val="0"/>
              </a:spcAft>
              <a:buClr>
                <a:schemeClr val="accent4"/>
              </a:buClr>
              <a:buSzPts val="1400"/>
              <a:buFont typeface="Arial"/>
              <a:buChar char="●"/>
            </a:pPr>
            <a:r>
              <a:rPr lang="pl" sz="1400">
                <a:solidFill>
                  <a:schemeClr val="accent4"/>
                </a:solidFill>
              </a:rPr>
              <a:t>Tak utworzona lista jest naszą otoczką.</a:t>
            </a:r>
            <a:endParaRPr sz="1400">
              <a:solidFill>
                <a:schemeClr val="accent4"/>
              </a:solidFill>
            </a:endParaRPr>
          </a:p>
          <a:p>
            <a:pPr indent="0" lvl="0" marL="0" rtl="0" algn="l">
              <a:lnSpc>
                <a:spcPct val="115000"/>
              </a:lnSpc>
              <a:spcBef>
                <a:spcPts val="0"/>
              </a:spcBef>
              <a:spcAft>
                <a:spcPts val="1600"/>
              </a:spcAft>
              <a:buSzPts val="1300"/>
              <a:buNone/>
            </a:pPr>
            <a:r>
              <a:rPr lang="pl"/>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pl" sz="2600">
                <a:solidFill>
                  <a:schemeClr val="accent4"/>
                </a:solidFill>
              </a:rPr>
              <a:t>Złożoność</a:t>
            </a:r>
            <a:endParaRPr/>
          </a:p>
        </p:txBody>
      </p:sp>
      <p:sp>
        <p:nvSpPr>
          <p:cNvPr id="202" name="Google Shape;202;p13"/>
          <p:cNvSpPr txBox="1"/>
          <p:nvPr>
            <p:ph idx="1" type="body"/>
          </p:nvPr>
        </p:nvSpPr>
        <p:spPr>
          <a:xfrm>
            <a:off x="1297500" y="1641000"/>
            <a:ext cx="7038900" cy="18615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300"/>
              <a:buNone/>
            </a:pPr>
            <a:r>
              <a:t/>
            </a:r>
            <a:endParaRPr sz="1600">
              <a:solidFill>
                <a:schemeClr val="accent4"/>
              </a:solidFill>
            </a:endParaRPr>
          </a:p>
          <a:p>
            <a:pPr indent="0" lvl="0" marL="457200" rtl="0" algn="l">
              <a:lnSpc>
                <a:spcPct val="100000"/>
              </a:lnSpc>
              <a:spcBef>
                <a:spcPts val="0"/>
              </a:spcBef>
              <a:spcAft>
                <a:spcPts val="0"/>
              </a:spcAft>
              <a:buSzPts val="1300"/>
              <a:buNone/>
            </a:pPr>
            <a:r>
              <a:rPr lang="pl" sz="1600">
                <a:solidFill>
                  <a:schemeClr val="accent4"/>
                </a:solidFill>
              </a:rPr>
              <a:t>Zauważmy, że jeżeli otoczka jest k - elementowa, to główna pętla algorytmu (punkty 3– 4) wykonuje się k-razy. Każdy krok pętli (znalezienie odpowiedniego punktu P) zajmuje czas liniowy. Pozostałe operacji w algorytmie zajmują co najwyżej czas liniowy. Zatem algorytm Jarvisa ma złożoność O(nk)</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14"/>
          <p:cNvPicPr preferRelativeResize="0"/>
          <p:nvPr/>
        </p:nvPicPr>
        <p:blipFill rotWithShape="1">
          <a:blip r:embed="rId3">
            <a:alphaModFix/>
          </a:blip>
          <a:srcRect b="0" l="0" r="0" t="0"/>
          <a:stretch/>
        </p:blipFill>
        <p:spPr>
          <a:xfrm>
            <a:off x="2016925" y="1116699"/>
            <a:ext cx="5110150" cy="38326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15"/>
          <p:cNvPicPr preferRelativeResize="0"/>
          <p:nvPr/>
        </p:nvPicPr>
        <p:blipFill rotWithShape="1">
          <a:blip r:embed="rId3">
            <a:alphaModFix/>
          </a:blip>
          <a:srcRect b="0" l="0" r="0" t="0"/>
          <a:stretch/>
        </p:blipFill>
        <p:spPr>
          <a:xfrm>
            <a:off x="2039375" y="1141550"/>
            <a:ext cx="5133000" cy="38497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16"/>
          <p:cNvPicPr preferRelativeResize="0"/>
          <p:nvPr/>
        </p:nvPicPr>
        <p:blipFill rotWithShape="1">
          <a:blip r:embed="rId3">
            <a:alphaModFix/>
          </a:blip>
          <a:srcRect b="0" l="0" r="0" t="0"/>
          <a:stretch/>
        </p:blipFill>
        <p:spPr>
          <a:xfrm>
            <a:off x="2125875" y="1095650"/>
            <a:ext cx="5193900" cy="3895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17"/>
          <p:cNvPicPr preferRelativeResize="0"/>
          <p:nvPr/>
        </p:nvPicPr>
        <p:blipFill rotWithShape="1">
          <a:blip r:embed="rId3">
            <a:alphaModFix/>
          </a:blip>
          <a:srcRect b="0" l="0" r="0" t="0"/>
          <a:stretch/>
        </p:blipFill>
        <p:spPr>
          <a:xfrm>
            <a:off x="2284425" y="836950"/>
            <a:ext cx="5428374" cy="40712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pl">
                <a:solidFill>
                  <a:schemeClr val="accent4"/>
                </a:solidFill>
              </a:rPr>
              <a:t>Algorytm Górna-dolna</a:t>
            </a:r>
            <a:endParaRPr/>
          </a:p>
        </p:txBody>
      </p:sp>
      <p:sp>
        <p:nvSpPr>
          <p:cNvPr id="228" name="Google Shape;228;p18"/>
          <p:cNvSpPr txBox="1"/>
          <p:nvPr>
            <p:ph idx="1" type="body"/>
          </p:nvPr>
        </p:nvSpPr>
        <p:spPr>
          <a:xfrm>
            <a:off x="1252650" y="1253925"/>
            <a:ext cx="7128600" cy="33147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accent4"/>
              </a:buClr>
              <a:buSzPts val="1300"/>
              <a:buAutoNum type="arabicPeriod"/>
            </a:pPr>
            <a:r>
              <a:rPr lang="pl">
                <a:solidFill>
                  <a:schemeClr val="accent4"/>
                </a:solidFill>
              </a:rPr>
              <a:t>Sortujemy punkty rosnąco po odciętych (w przypadku rówych, mniejszy jest punkt o mniejszej rzędnej). </a:t>
            </a:r>
            <a:endParaRPr>
              <a:solidFill>
                <a:schemeClr val="accent4"/>
              </a:solidFill>
            </a:endParaRPr>
          </a:p>
          <a:p>
            <a:pPr indent="-311150" lvl="0" marL="457200" rtl="0" algn="l">
              <a:lnSpc>
                <a:spcPct val="115000"/>
              </a:lnSpc>
              <a:spcBef>
                <a:spcPts val="0"/>
              </a:spcBef>
              <a:spcAft>
                <a:spcPts val="0"/>
              </a:spcAft>
              <a:buClr>
                <a:schemeClr val="accent4"/>
              </a:buClr>
              <a:buSzPts val="1300"/>
              <a:buAutoNum type="arabicPeriod"/>
            </a:pPr>
            <a:r>
              <a:rPr lang="pl">
                <a:solidFill>
                  <a:schemeClr val="accent4"/>
                </a:solidFill>
              </a:rPr>
              <a:t>Pierwsze dwa punkty z posortowanego zbioru wpisujemy do zbioru punktów otoczki górnej oraz dolnej. </a:t>
            </a:r>
            <a:endParaRPr>
              <a:solidFill>
                <a:schemeClr val="accent4"/>
              </a:solidFill>
            </a:endParaRPr>
          </a:p>
          <a:p>
            <a:pPr indent="-311150" lvl="0" marL="457200" rtl="0" algn="l">
              <a:lnSpc>
                <a:spcPct val="115000"/>
              </a:lnSpc>
              <a:spcBef>
                <a:spcPts val="0"/>
              </a:spcBef>
              <a:spcAft>
                <a:spcPts val="0"/>
              </a:spcAft>
              <a:buClr>
                <a:schemeClr val="accent4"/>
              </a:buClr>
              <a:buSzPts val="1300"/>
              <a:buAutoNum type="arabicPeriod"/>
            </a:pPr>
            <a:r>
              <a:rPr lang="pl">
                <a:solidFill>
                  <a:schemeClr val="accent4"/>
                </a:solidFill>
              </a:rPr>
              <a:t>Iterujemy po zbiorze punktów zaczynając od i = 2 (trzeciego punktu), niech P będzie bieżącym punktem: </a:t>
            </a:r>
            <a:endParaRPr>
              <a:solidFill>
                <a:schemeClr val="accent4"/>
              </a:solidFill>
            </a:endParaRPr>
          </a:p>
          <a:p>
            <a:pPr indent="-298450" lvl="1" marL="914400" rtl="0" algn="l">
              <a:lnSpc>
                <a:spcPct val="115000"/>
              </a:lnSpc>
              <a:spcBef>
                <a:spcPts val="0"/>
              </a:spcBef>
              <a:spcAft>
                <a:spcPts val="0"/>
              </a:spcAft>
              <a:buClr>
                <a:schemeClr val="accent4"/>
              </a:buClr>
              <a:buSzPts val="1100"/>
              <a:buAutoNum type="alphaLcPeriod"/>
            </a:pPr>
            <a:r>
              <a:rPr lang="pl">
                <a:solidFill>
                  <a:schemeClr val="accent4"/>
                </a:solidFill>
              </a:rPr>
              <a:t>Dopóki górna (dolna) otoczka ma co najmniej 2 punkty i P nie znajduje się po prawej (lewej) stronie odcinka skierowanego utworzonego przez ostatniej dwa punkty otoczki (ostatni jest końcem odcinka), wykonujemy (b):</a:t>
            </a:r>
            <a:endParaRPr>
              <a:solidFill>
                <a:schemeClr val="accent4"/>
              </a:solidFill>
            </a:endParaRPr>
          </a:p>
          <a:p>
            <a:pPr indent="-298450" lvl="1" marL="914400" rtl="0" algn="l">
              <a:lnSpc>
                <a:spcPct val="115000"/>
              </a:lnSpc>
              <a:spcBef>
                <a:spcPts val="0"/>
              </a:spcBef>
              <a:spcAft>
                <a:spcPts val="0"/>
              </a:spcAft>
              <a:buClr>
                <a:schemeClr val="accent4"/>
              </a:buClr>
              <a:buSzPts val="1100"/>
              <a:buAutoNum type="alphaLcPeriod"/>
            </a:pPr>
            <a:r>
              <a:rPr lang="pl">
                <a:solidFill>
                  <a:schemeClr val="accent4"/>
                </a:solidFill>
              </a:rPr>
              <a:t>Usuwamy ostatni punkt z otoczki górej (dolnej). </a:t>
            </a:r>
            <a:endParaRPr>
              <a:solidFill>
                <a:schemeClr val="accent4"/>
              </a:solidFill>
            </a:endParaRPr>
          </a:p>
          <a:p>
            <a:pPr indent="-298450" lvl="1" marL="914400" rtl="0" algn="l">
              <a:lnSpc>
                <a:spcPct val="115000"/>
              </a:lnSpc>
              <a:spcBef>
                <a:spcPts val="0"/>
              </a:spcBef>
              <a:spcAft>
                <a:spcPts val="0"/>
              </a:spcAft>
              <a:buClr>
                <a:schemeClr val="accent4"/>
              </a:buClr>
              <a:buSzPts val="1100"/>
              <a:buAutoNum type="alphaLcPeriod"/>
            </a:pPr>
            <a:r>
              <a:rPr lang="pl">
                <a:solidFill>
                  <a:schemeClr val="accent4"/>
                </a:solidFill>
              </a:rPr>
              <a:t> Dodajemy P do punktów otoczki górnej (dolnej). </a:t>
            </a:r>
            <a:endParaRPr>
              <a:solidFill>
                <a:schemeClr val="accent4"/>
              </a:solidFill>
            </a:endParaRPr>
          </a:p>
          <a:p>
            <a:pPr indent="-311150" lvl="0" marL="457200" rtl="0" algn="l">
              <a:lnSpc>
                <a:spcPct val="115000"/>
              </a:lnSpc>
              <a:spcBef>
                <a:spcPts val="0"/>
              </a:spcBef>
              <a:spcAft>
                <a:spcPts val="0"/>
              </a:spcAft>
              <a:buClr>
                <a:schemeClr val="accent4"/>
              </a:buClr>
              <a:buSzPts val="1300"/>
              <a:buAutoNum type="arabicPeriod"/>
            </a:pPr>
            <a:r>
              <a:rPr lang="pl">
                <a:solidFill>
                  <a:schemeClr val="accent4"/>
                </a:solidFill>
              </a:rPr>
              <a:t>Odwracamy kolejność wierzchołków w otoczce dolnej. </a:t>
            </a:r>
            <a:endParaRPr>
              <a:solidFill>
                <a:schemeClr val="accent4"/>
              </a:solidFill>
            </a:endParaRPr>
          </a:p>
          <a:p>
            <a:pPr indent="-311150" lvl="0" marL="457200" rtl="0" algn="l">
              <a:lnSpc>
                <a:spcPct val="115000"/>
              </a:lnSpc>
              <a:spcBef>
                <a:spcPts val="0"/>
              </a:spcBef>
              <a:spcAft>
                <a:spcPts val="0"/>
              </a:spcAft>
              <a:buClr>
                <a:schemeClr val="accent4"/>
              </a:buClr>
              <a:buSzPts val="1300"/>
              <a:buAutoNum type="arabicPeriod"/>
            </a:pPr>
            <a:r>
              <a:rPr lang="pl">
                <a:solidFill>
                  <a:schemeClr val="accent4"/>
                </a:solidFill>
              </a:rPr>
              <a:t>Łączymy zbioru punktów otoczki górnej oraz dolnej. </a:t>
            </a:r>
            <a:endParaRPr>
              <a:solidFill>
                <a:schemeClr val="accent4"/>
              </a:solidFill>
            </a:endParaRPr>
          </a:p>
          <a:p>
            <a:pPr indent="-311150" lvl="0" marL="457200" rtl="0" algn="l">
              <a:lnSpc>
                <a:spcPct val="115000"/>
              </a:lnSpc>
              <a:spcBef>
                <a:spcPts val="0"/>
              </a:spcBef>
              <a:spcAft>
                <a:spcPts val="0"/>
              </a:spcAft>
              <a:buClr>
                <a:schemeClr val="accent4"/>
              </a:buClr>
              <a:buSzPts val="1300"/>
              <a:buAutoNum type="arabicPeriod"/>
            </a:pPr>
            <a:r>
              <a:rPr lang="pl">
                <a:solidFill>
                  <a:schemeClr val="accent4"/>
                </a:solidFill>
              </a:rPr>
              <a:t>Zwracamy złączony zbiór punktów otoczki. </a:t>
            </a:r>
            <a:endParaRPr>
              <a:solidFill>
                <a:schemeClr val="accent4"/>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9"/>
          <p:cNvSpPr txBox="1"/>
          <p:nvPr>
            <p:ph type="title"/>
          </p:nvPr>
        </p:nvSpPr>
        <p:spPr>
          <a:xfrm>
            <a:off x="1297500" y="37980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pl" sz="2600">
                <a:solidFill>
                  <a:schemeClr val="accent4"/>
                </a:solidFill>
              </a:rPr>
              <a:t>Złożoność</a:t>
            </a:r>
            <a:endParaRPr/>
          </a:p>
        </p:txBody>
      </p:sp>
      <p:sp>
        <p:nvSpPr>
          <p:cNvPr id="234" name="Google Shape;234;p19"/>
          <p:cNvSpPr txBox="1"/>
          <p:nvPr>
            <p:ph idx="1" type="body"/>
          </p:nvPr>
        </p:nvSpPr>
        <p:spPr>
          <a:xfrm>
            <a:off x="1297500" y="1748750"/>
            <a:ext cx="7038900" cy="222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pl" sz="1600">
                <a:solidFill>
                  <a:schemeClr val="accent4"/>
                </a:solidFill>
              </a:rPr>
              <a:t>Dominującą operacją w algorytmie jest sortowanie realizowane w czasie O(n lg n). Każdy krok pętli (dla wyznaczania otoczki górnej oraz dolnej) zajmuje czas stały. Zauważmy, że podobnie do algorytmu Grahama każdy z punktów jest rozważany co najwyżej dwukrotnie – w momencie dodania do otoczki i przy ewentualnym usunięciu ze zbioru punktów otoczki. Pozostałe operacje realizowane są w czasie liniowym. Zatem algorytm ”górna dolna”ma złożoność O(n lg n).</a:t>
            </a:r>
            <a:r>
              <a:rPr lang="pl">
                <a:solidFill>
                  <a:schemeClr val="accent4"/>
                </a:solidFil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pl">
                <a:solidFill>
                  <a:schemeClr val="accent4"/>
                </a:solidFill>
              </a:rPr>
              <a:t>Określenie problemu</a:t>
            </a:r>
            <a:endParaRPr/>
          </a:p>
        </p:txBody>
      </p:sp>
      <p:sp>
        <p:nvSpPr>
          <p:cNvPr id="141" name="Google Shape;141;p2"/>
          <p:cNvSpPr txBox="1"/>
          <p:nvPr/>
        </p:nvSpPr>
        <p:spPr>
          <a:xfrm>
            <a:off x="642575" y="1552050"/>
            <a:ext cx="8314200" cy="27216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400"/>
              <a:buFont typeface="Arial"/>
              <a:buNone/>
            </a:pPr>
            <a:r>
              <a:rPr b="0" i="0" lang="pl" sz="1400" u="none" cap="none" strike="noStrike">
                <a:solidFill>
                  <a:schemeClr val="accent4"/>
                </a:solidFill>
                <a:latin typeface="Lato"/>
                <a:ea typeface="Lato"/>
                <a:cs typeface="Lato"/>
                <a:sym typeface="Lato"/>
              </a:rPr>
              <a:t>Otoczka wypukła, to najmniejszy zbiór wypukły zawierający w sensie inkluzji dany zbiór punktów.  Lub inaczej jest to najmniejszy wielokąt wypukły rozpięty na wierzchołkach danego zbioru punktów taki, że wszystkie punkty znajdują się albo wewnątrz niego, albo na jego krawędzi.</a:t>
            </a:r>
            <a:endParaRPr b="0" i="0" sz="1400" u="none" cap="none" strike="noStrike">
              <a:solidFill>
                <a:schemeClr val="accent4"/>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400"/>
              <a:buFont typeface="Arial"/>
              <a:buNone/>
            </a:pPr>
            <a:r>
              <a:rPr b="0" i="0" lang="pl" sz="1400" u="none" cap="none" strike="noStrike">
                <a:solidFill>
                  <a:schemeClr val="accent4"/>
                </a:solidFill>
                <a:latin typeface="Lato"/>
                <a:ea typeface="Lato"/>
                <a:cs typeface="Lato"/>
                <a:sym typeface="Lato"/>
              </a:rPr>
              <a:t>Wyznaczanie otoczki wypukłej dla danego zbioru punktów ma swoje liczne zastosowania w informatyce. Najpopularniejszymi są:</a:t>
            </a:r>
            <a:endParaRPr b="0" i="0" sz="1400" u="none" cap="none" strike="noStrike">
              <a:solidFill>
                <a:schemeClr val="accent4"/>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400"/>
              <a:buFont typeface="Arial"/>
              <a:buNone/>
            </a:pPr>
            <a:r>
              <a:rPr b="0" i="0" lang="pl" sz="1400" u="none" cap="none" strike="noStrike">
                <a:solidFill>
                  <a:schemeClr val="accent4"/>
                </a:solidFill>
                <a:latin typeface="Lato"/>
                <a:ea typeface="Lato"/>
                <a:cs typeface="Lato"/>
                <a:sym typeface="Lato"/>
              </a:rPr>
              <a:t>-Algorytm detekcji kolizji.</a:t>
            </a:r>
            <a:endParaRPr b="0" i="0" sz="1400" u="none" cap="none" strike="noStrike">
              <a:solidFill>
                <a:schemeClr val="accent4"/>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400"/>
              <a:buFont typeface="Arial"/>
              <a:buNone/>
            </a:pPr>
            <a:r>
              <a:rPr b="0" i="0" lang="pl" sz="1400" u="none" cap="none" strike="noStrike">
                <a:solidFill>
                  <a:schemeClr val="accent4"/>
                </a:solidFill>
                <a:latin typeface="Lato"/>
                <a:ea typeface="Lato"/>
                <a:cs typeface="Lato"/>
                <a:sym typeface="Lato"/>
              </a:rPr>
              <a:t>-Wyznaczanie najmniejszego pojemnika.</a:t>
            </a:r>
            <a:endParaRPr b="0" i="0" sz="1400" u="none" cap="none" strike="noStrike">
              <a:solidFill>
                <a:schemeClr val="accent4"/>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400"/>
              <a:buFont typeface="Arial"/>
              <a:buNone/>
            </a:pPr>
            <a:r>
              <a:rPr b="0" i="0" lang="pl" sz="1400" u="none" cap="none" strike="noStrike">
                <a:solidFill>
                  <a:schemeClr val="accent4"/>
                </a:solidFill>
                <a:latin typeface="Lato"/>
                <a:ea typeface="Lato"/>
                <a:cs typeface="Lato"/>
                <a:sym typeface="Lato"/>
              </a:rPr>
              <a:t>-Analiza kształtu</a:t>
            </a:r>
            <a:endParaRPr b="0" i="0" sz="1400" u="none" cap="none" strike="noStrike">
              <a:solidFill>
                <a:schemeClr val="accent4"/>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20"/>
          <p:cNvPicPr preferRelativeResize="0"/>
          <p:nvPr/>
        </p:nvPicPr>
        <p:blipFill rotWithShape="1">
          <a:blip r:embed="rId3">
            <a:alphaModFix/>
          </a:blip>
          <a:srcRect b="0" l="0" r="0" t="0"/>
          <a:stretch/>
        </p:blipFill>
        <p:spPr>
          <a:xfrm>
            <a:off x="2150625" y="989125"/>
            <a:ext cx="5335974" cy="40019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21"/>
          <p:cNvPicPr preferRelativeResize="0"/>
          <p:nvPr/>
        </p:nvPicPr>
        <p:blipFill rotWithShape="1">
          <a:blip r:embed="rId3">
            <a:alphaModFix/>
          </a:blip>
          <a:srcRect b="0" l="0" r="0" t="0"/>
          <a:stretch/>
        </p:blipFill>
        <p:spPr>
          <a:xfrm>
            <a:off x="1991050" y="976175"/>
            <a:ext cx="5556424" cy="41673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22"/>
          <p:cNvPicPr preferRelativeResize="0"/>
          <p:nvPr/>
        </p:nvPicPr>
        <p:blipFill rotWithShape="1">
          <a:blip r:embed="rId3">
            <a:alphaModFix/>
          </a:blip>
          <a:srcRect b="0" l="0" r="0" t="0"/>
          <a:stretch/>
        </p:blipFill>
        <p:spPr>
          <a:xfrm>
            <a:off x="1998525" y="1080450"/>
            <a:ext cx="5275074" cy="3956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23"/>
          <p:cNvPicPr preferRelativeResize="0"/>
          <p:nvPr/>
        </p:nvPicPr>
        <p:blipFill rotWithShape="1">
          <a:blip r:embed="rId3">
            <a:alphaModFix/>
          </a:blip>
          <a:srcRect b="0" l="0" r="0" t="0"/>
          <a:stretch/>
        </p:blipFill>
        <p:spPr>
          <a:xfrm>
            <a:off x="2018775" y="1065225"/>
            <a:ext cx="5315650" cy="3986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24"/>
          <p:cNvPicPr preferRelativeResize="0"/>
          <p:nvPr/>
        </p:nvPicPr>
        <p:blipFill rotWithShape="1">
          <a:blip r:embed="rId3">
            <a:alphaModFix/>
          </a:blip>
          <a:srcRect b="0" l="0" r="0" t="0"/>
          <a:stretch/>
        </p:blipFill>
        <p:spPr>
          <a:xfrm>
            <a:off x="2219300" y="1048450"/>
            <a:ext cx="5236876" cy="3927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5"/>
          <p:cNvSpPr txBox="1"/>
          <p:nvPr>
            <p:ph type="title"/>
          </p:nvPr>
        </p:nvSpPr>
        <p:spPr>
          <a:xfrm>
            <a:off x="1245250"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pl">
                <a:solidFill>
                  <a:schemeClr val="accent4"/>
                </a:solidFill>
              </a:rPr>
              <a:t>Algorytm przyrostowy</a:t>
            </a:r>
            <a:endParaRPr>
              <a:solidFill>
                <a:schemeClr val="accent4"/>
              </a:solidFill>
            </a:endParaRPr>
          </a:p>
        </p:txBody>
      </p:sp>
      <p:sp>
        <p:nvSpPr>
          <p:cNvPr id="265" name="Google Shape;265;p25"/>
          <p:cNvSpPr txBox="1"/>
          <p:nvPr>
            <p:ph idx="1" type="body"/>
          </p:nvPr>
        </p:nvSpPr>
        <p:spPr>
          <a:xfrm>
            <a:off x="1370675" y="2194800"/>
            <a:ext cx="7038900" cy="3283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4"/>
              </a:buClr>
              <a:buSzPts val="1400"/>
              <a:buAutoNum type="arabicPeriod"/>
            </a:pPr>
            <a:r>
              <a:rPr lang="pl" sz="1400">
                <a:solidFill>
                  <a:schemeClr val="accent4"/>
                </a:solidFill>
              </a:rPr>
              <a:t>Dodajemy pierwsze 3 punkty do zbioru punktów otoczki. 9</a:t>
            </a:r>
            <a:endParaRPr sz="1400">
              <a:solidFill>
                <a:schemeClr val="accent4"/>
              </a:solidFill>
            </a:endParaRPr>
          </a:p>
          <a:p>
            <a:pPr indent="-317500" lvl="0" marL="457200" rtl="0" algn="l">
              <a:lnSpc>
                <a:spcPct val="115000"/>
              </a:lnSpc>
              <a:spcBef>
                <a:spcPts val="0"/>
              </a:spcBef>
              <a:spcAft>
                <a:spcPts val="0"/>
              </a:spcAft>
              <a:buClr>
                <a:schemeClr val="accent4"/>
              </a:buClr>
              <a:buSzPts val="1400"/>
              <a:buAutoNum type="arabicPeriod"/>
            </a:pPr>
            <a:r>
              <a:rPr lang="pl" sz="1400">
                <a:solidFill>
                  <a:schemeClr val="accent4"/>
                </a:solidFill>
              </a:rPr>
              <a:t> Iterujemy po pozostałych punktach. Niech P będzie punktem bieżącym:</a:t>
            </a:r>
            <a:endParaRPr sz="1400">
              <a:solidFill>
                <a:schemeClr val="accent4"/>
              </a:solidFill>
            </a:endParaRPr>
          </a:p>
          <a:p>
            <a:pPr indent="-317500" lvl="1" marL="914400" rtl="0" algn="l">
              <a:lnSpc>
                <a:spcPct val="115000"/>
              </a:lnSpc>
              <a:spcBef>
                <a:spcPts val="0"/>
              </a:spcBef>
              <a:spcAft>
                <a:spcPts val="0"/>
              </a:spcAft>
              <a:buClr>
                <a:schemeClr val="accent4"/>
              </a:buClr>
              <a:buSzPts val="1400"/>
              <a:buAutoNum type="alphaLcPeriod"/>
            </a:pPr>
            <a:r>
              <a:rPr lang="pl" sz="1400">
                <a:solidFill>
                  <a:schemeClr val="accent4"/>
                </a:solidFill>
              </a:rPr>
              <a:t>Jeżeli P nie należy do wnętrza obecnie znanej otoczki wykonujemy (b) oraz (c). </a:t>
            </a:r>
            <a:endParaRPr sz="1400">
              <a:solidFill>
                <a:schemeClr val="accent4"/>
              </a:solidFill>
            </a:endParaRPr>
          </a:p>
          <a:p>
            <a:pPr indent="-317500" lvl="1" marL="914400" rtl="0" algn="l">
              <a:lnSpc>
                <a:spcPct val="115000"/>
              </a:lnSpc>
              <a:spcBef>
                <a:spcPts val="0"/>
              </a:spcBef>
              <a:spcAft>
                <a:spcPts val="0"/>
              </a:spcAft>
              <a:buClr>
                <a:schemeClr val="accent4"/>
              </a:buClr>
              <a:buSzPts val="1400"/>
              <a:buAutoNum type="alphaLcPeriod"/>
            </a:pPr>
            <a:r>
              <a:rPr lang="pl" sz="1400">
                <a:solidFill>
                  <a:schemeClr val="accent4"/>
                </a:solidFill>
              </a:rPr>
              <a:t>Znajdujemy styczne do obecnie znanej otoczki poprowadzone przez punkt P.</a:t>
            </a:r>
            <a:endParaRPr sz="1400">
              <a:solidFill>
                <a:schemeClr val="accent4"/>
              </a:solidFill>
            </a:endParaRPr>
          </a:p>
          <a:p>
            <a:pPr indent="-317500" lvl="1" marL="914400" rtl="0" algn="l">
              <a:lnSpc>
                <a:spcPct val="115000"/>
              </a:lnSpc>
              <a:spcBef>
                <a:spcPts val="0"/>
              </a:spcBef>
              <a:spcAft>
                <a:spcPts val="0"/>
              </a:spcAft>
              <a:buClr>
                <a:schemeClr val="accent4"/>
              </a:buClr>
              <a:buSzPts val="1400"/>
              <a:buAutoNum type="alphaLcPeriod"/>
            </a:pPr>
            <a:r>
              <a:rPr lang="pl" sz="1400">
                <a:solidFill>
                  <a:schemeClr val="accent4"/>
                </a:solidFill>
              </a:rPr>
              <a:t> Aktualizujemy otoczkę.</a:t>
            </a:r>
            <a:endParaRPr sz="1400">
              <a:solidFill>
                <a:schemeClr val="accent4"/>
              </a:solidFill>
            </a:endParaRPr>
          </a:p>
          <a:p>
            <a:pPr indent="-317500" lvl="0" marL="457200" rtl="0" algn="l">
              <a:lnSpc>
                <a:spcPct val="115000"/>
              </a:lnSpc>
              <a:spcBef>
                <a:spcPts val="0"/>
              </a:spcBef>
              <a:spcAft>
                <a:spcPts val="0"/>
              </a:spcAft>
              <a:buClr>
                <a:schemeClr val="accent4"/>
              </a:buClr>
              <a:buSzPts val="1400"/>
              <a:buAutoNum type="arabicPeriod"/>
            </a:pPr>
            <a:r>
              <a:rPr lang="pl" sz="1400">
                <a:solidFill>
                  <a:schemeClr val="accent4"/>
                </a:solidFill>
              </a:rPr>
              <a:t> Zwracamy punkty otoczki.</a:t>
            </a:r>
            <a:endParaRPr sz="1400">
              <a:solidFill>
                <a:schemeClr val="accent4"/>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6"/>
          <p:cNvSpPr txBox="1"/>
          <p:nvPr>
            <p:ph type="title"/>
          </p:nvPr>
        </p:nvSpPr>
        <p:spPr>
          <a:xfrm>
            <a:off x="1241750"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pl" sz="2600">
                <a:solidFill>
                  <a:schemeClr val="accent4"/>
                </a:solidFill>
              </a:rPr>
              <a:t>Złożoność</a:t>
            </a:r>
            <a:endParaRPr/>
          </a:p>
        </p:txBody>
      </p:sp>
      <p:sp>
        <p:nvSpPr>
          <p:cNvPr id="271" name="Google Shape;271;p26"/>
          <p:cNvSpPr txBox="1"/>
          <p:nvPr>
            <p:ph idx="1" type="body"/>
          </p:nvPr>
        </p:nvSpPr>
        <p:spPr>
          <a:xfrm>
            <a:off x="935100" y="1832400"/>
            <a:ext cx="7038900" cy="1889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SzPts val="1300"/>
              <a:buNone/>
            </a:pPr>
            <a:r>
              <a:rPr lang="pl" sz="1600">
                <a:solidFill>
                  <a:schemeClr val="accent4"/>
                </a:solidFill>
              </a:rPr>
              <a:t>Posortowanie punktów zajmuje O(n lg n). Każde wykonanie pętli zajmuje czas logarytmiczny względem liczebności otoczki znanej w danej iteracji. Zatem złożoność algorytmu jest rzędu O(n lg n)</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7"/>
          <p:cNvSpPr txBox="1"/>
          <p:nvPr>
            <p:ph type="title"/>
          </p:nvPr>
        </p:nvSpPr>
        <p:spPr>
          <a:xfrm>
            <a:off x="1412925"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pl">
                <a:solidFill>
                  <a:schemeClr val="accent4"/>
                </a:solidFill>
              </a:rPr>
              <a:t>Algorytm dziel i zwyciężaj</a:t>
            </a:r>
            <a:endParaRPr/>
          </a:p>
        </p:txBody>
      </p:sp>
      <p:sp>
        <p:nvSpPr>
          <p:cNvPr id="277" name="Google Shape;277;p27"/>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accent4"/>
              </a:buClr>
              <a:buSzPts val="1300"/>
              <a:buAutoNum type="arabicPeriod"/>
            </a:pPr>
            <a:r>
              <a:rPr lang="pl">
                <a:solidFill>
                  <a:schemeClr val="accent4"/>
                </a:solidFill>
              </a:rPr>
              <a:t>Jeśli dany zbiór punktów jest rozmiaru większego niż zadane m, to dzielimy zbiór na dwa podzbioru względem mediany i dla każdej z nich rekurencyjnie wykonujemy ten sam algorytm. Takie dwie otoczki łączymy w jedno i zwracamy.</a:t>
            </a:r>
            <a:endParaRPr>
              <a:solidFill>
                <a:schemeClr val="accent4"/>
              </a:solidFill>
            </a:endParaRPr>
          </a:p>
          <a:p>
            <a:pPr indent="0" lvl="0" marL="0" rtl="0" algn="l">
              <a:lnSpc>
                <a:spcPct val="115000"/>
              </a:lnSpc>
              <a:spcBef>
                <a:spcPts val="1600"/>
              </a:spcBef>
              <a:spcAft>
                <a:spcPts val="0"/>
              </a:spcAft>
              <a:buSzPts val="1300"/>
              <a:buNone/>
            </a:pPr>
            <a:r>
              <a:t/>
            </a:r>
            <a:endParaRPr>
              <a:solidFill>
                <a:schemeClr val="accent4"/>
              </a:solidFill>
            </a:endParaRPr>
          </a:p>
          <a:p>
            <a:pPr indent="-311150" lvl="0" marL="457200" rtl="0" algn="l">
              <a:lnSpc>
                <a:spcPct val="115000"/>
              </a:lnSpc>
              <a:spcBef>
                <a:spcPts val="1600"/>
              </a:spcBef>
              <a:spcAft>
                <a:spcPts val="0"/>
              </a:spcAft>
              <a:buClr>
                <a:schemeClr val="accent4"/>
              </a:buClr>
              <a:buSzPts val="1300"/>
              <a:buAutoNum type="arabicPeriod"/>
            </a:pPr>
            <a:r>
              <a:rPr lang="pl">
                <a:solidFill>
                  <a:schemeClr val="accent4"/>
                </a:solidFill>
              </a:rPr>
              <a:t>Jeśli dany zbiór jest rozmiaru mniejszego niż m, to wykonujemy na nim jakikolwiek inny algorytm wyznaczania otoczki. I kończymy algorytm zwracając taką otoczkę.</a:t>
            </a:r>
            <a:endParaRPr>
              <a:solidFill>
                <a:schemeClr val="accent4"/>
              </a:solidFill>
            </a:endParaRPr>
          </a:p>
          <a:p>
            <a:pPr indent="0" lvl="0" marL="0" rtl="0" algn="l">
              <a:lnSpc>
                <a:spcPct val="115000"/>
              </a:lnSpc>
              <a:spcBef>
                <a:spcPts val="1600"/>
              </a:spcBef>
              <a:spcAft>
                <a:spcPts val="1600"/>
              </a:spcAft>
              <a:buSzPts val="1300"/>
              <a:buNone/>
            </a:pPr>
            <a:r>
              <a:t/>
            </a:r>
            <a:endParaRPr>
              <a:solidFill>
                <a:schemeClr val="accent4"/>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aaace47502_0_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2400"/>
              <a:buFont typeface="Arial"/>
              <a:buNone/>
            </a:pPr>
            <a:r>
              <a:rPr lang="pl" sz="2600">
                <a:solidFill>
                  <a:schemeClr val="accent4"/>
                </a:solidFill>
              </a:rPr>
              <a:t>Złożoność</a:t>
            </a:r>
            <a:endParaRPr/>
          </a:p>
        </p:txBody>
      </p:sp>
      <p:sp>
        <p:nvSpPr>
          <p:cNvPr id="283" name="Google Shape;283;gaaace47502_0_0"/>
          <p:cNvSpPr txBox="1"/>
          <p:nvPr>
            <p:ph idx="1" type="body"/>
          </p:nvPr>
        </p:nvSpPr>
        <p:spPr>
          <a:xfrm>
            <a:off x="1569050" y="15196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accent4"/>
              </a:buClr>
              <a:buSzPts val="1500"/>
              <a:buChar char="●"/>
            </a:pPr>
            <a:r>
              <a:rPr lang="pl" sz="1500">
                <a:solidFill>
                  <a:schemeClr val="accent4"/>
                </a:solidFill>
              </a:rPr>
              <a:t> Początkowe sortowanie: O(nlgn) </a:t>
            </a:r>
            <a:endParaRPr sz="1500">
              <a:solidFill>
                <a:schemeClr val="accent4"/>
              </a:solidFill>
            </a:endParaRPr>
          </a:p>
          <a:p>
            <a:pPr indent="0" lvl="0" marL="0" rtl="0" algn="l">
              <a:spcBef>
                <a:spcPts val="0"/>
              </a:spcBef>
              <a:spcAft>
                <a:spcPts val="0"/>
              </a:spcAft>
              <a:buNone/>
            </a:pPr>
            <a:r>
              <a:t/>
            </a:r>
            <a:endParaRPr sz="1500">
              <a:solidFill>
                <a:schemeClr val="accent4"/>
              </a:solidFill>
            </a:endParaRPr>
          </a:p>
          <a:p>
            <a:pPr indent="-323850" lvl="0" marL="457200" rtl="0" algn="l">
              <a:spcBef>
                <a:spcPts val="0"/>
              </a:spcBef>
              <a:spcAft>
                <a:spcPts val="0"/>
              </a:spcAft>
              <a:buClr>
                <a:schemeClr val="accent4"/>
              </a:buClr>
              <a:buSzPts val="1500"/>
              <a:buChar char="●"/>
            </a:pPr>
            <a:r>
              <a:rPr lang="pl" sz="1500">
                <a:solidFill>
                  <a:schemeClr val="accent4"/>
                </a:solidFill>
              </a:rPr>
              <a:t>Rekurencja: T(n) = 2T( n 2 ) + O(n) =⇒ T(n) = O(nlgn) </a:t>
            </a:r>
            <a:endParaRPr sz="1500">
              <a:solidFill>
                <a:schemeClr val="accent4"/>
              </a:solidFill>
            </a:endParaRPr>
          </a:p>
          <a:p>
            <a:pPr indent="0" lvl="0" marL="0" rtl="0" algn="l">
              <a:spcBef>
                <a:spcPts val="0"/>
              </a:spcBef>
              <a:spcAft>
                <a:spcPts val="0"/>
              </a:spcAft>
              <a:buNone/>
            </a:pPr>
            <a:r>
              <a:t/>
            </a:r>
            <a:endParaRPr sz="1500">
              <a:solidFill>
                <a:schemeClr val="accent4"/>
              </a:solidFill>
            </a:endParaRPr>
          </a:p>
          <a:p>
            <a:pPr indent="-323850" lvl="0" marL="457200" rtl="0" algn="l">
              <a:spcBef>
                <a:spcPts val="0"/>
              </a:spcBef>
              <a:spcAft>
                <a:spcPts val="0"/>
              </a:spcAft>
              <a:buClr>
                <a:schemeClr val="accent4"/>
              </a:buClr>
              <a:buSzPts val="1500"/>
              <a:buChar char="●"/>
            </a:pPr>
            <a:r>
              <a:rPr lang="pl" sz="1500">
                <a:solidFill>
                  <a:schemeClr val="accent4"/>
                </a:solidFill>
              </a:rPr>
              <a:t>Każde łączenie otoczek: O(n)</a:t>
            </a:r>
            <a:endParaRPr sz="1500">
              <a:solidFill>
                <a:schemeClr val="accent4"/>
              </a:solidFill>
            </a:endParaRPr>
          </a:p>
          <a:p>
            <a:pPr indent="0" lvl="0" marL="0" rtl="0" algn="l">
              <a:spcBef>
                <a:spcPts val="0"/>
              </a:spcBef>
              <a:spcAft>
                <a:spcPts val="0"/>
              </a:spcAft>
              <a:buNone/>
            </a:pPr>
            <a:r>
              <a:t/>
            </a:r>
            <a:endParaRPr sz="1500">
              <a:solidFill>
                <a:schemeClr val="accent4"/>
              </a:solidFill>
            </a:endParaRPr>
          </a:p>
          <a:p>
            <a:pPr indent="0" lvl="0" marL="0" rtl="0" algn="l">
              <a:spcBef>
                <a:spcPts val="0"/>
              </a:spcBef>
              <a:spcAft>
                <a:spcPts val="0"/>
              </a:spcAft>
              <a:buNone/>
            </a:pPr>
            <a:r>
              <a:rPr lang="pl" sz="1500">
                <a:solidFill>
                  <a:schemeClr val="accent4"/>
                </a:solidFill>
              </a:rPr>
              <a:t>Algorytm dziel i zwyciężaj ma zatem złożoność O(nlgn)</a:t>
            </a:r>
            <a:endParaRPr sz="1500">
              <a:solidFill>
                <a:schemeClr val="accent4"/>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28"/>
          <p:cNvPicPr preferRelativeResize="0"/>
          <p:nvPr/>
        </p:nvPicPr>
        <p:blipFill rotWithShape="1">
          <a:blip r:embed="rId3">
            <a:alphaModFix/>
          </a:blip>
          <a:srcRect b="0" l="0" r="0" t="0"/>
          <a:stretch/>
        </p:blipFill>
        <p:spPr>
          <a:xfrm>
            <a:off x="2204100" y="1162350"/>
            <a:ext cx="5206424" cy="3904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pl">
                <a:solidFill>
                  <a:schemeClr val="accent4"/>
                </a:solidFill>
              </a:rPr>
              <a:t>Dolne ograniczenie złożoności czasowej </a:t>
            </a:r>
            <a:endParaRPr>
              <a:solidFill>
                <a:schemeClr val="accent4"/>
              </a:solidFill>
            </a:endParaRPr>
          </a:p>
          <a:p>
            <a:pPr indent="0" lvl="0" marL="0" rtl="0" algn="ctr">
              <a:lnSpc>
                <a:spcPct val="100000"/>
              </a:lnSpc>
              <a:spcBef>
                <a:spcPts val="0"/>
              </a:spcBef>
              <a:spcAft>
                <a:spcPts val="0"/>
              </a:spcAft>
              <a:buSzPts val="2400"/>
              <a:buNone/>
            </a:pPr>
            <a:r>
              <a:rPr lang="pl">
                <a:solidFill>
                  <a:schemeClr val="accent4"/>
                </a:solidFill>
              </a:rPr>
              <a:t>algorytmu znajdowania otoczki</a:t>
            </a:r>
            <a:endParaRPr>
              <a:solidFill>
                <a:schemeClr val="accent4"/>
              </a:solidFill>
            </a:endParaRPr>
          </a:p>
        </p:txBody>
      </p:sp>
      <p:sp>
        <p:nvSpPr>
          <p:cNvPr id="147" name="Google Shape;147;p3"/>
          <p:cNvSpPr txBox="1"/>
          <p:nvPr/>
        </p:nvSpPr>
        <p:spPr>
          <a:xfrm>
            <a:off x="3691600" y="1965875"/>
            <a:ext cx="5199300" cy="242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l" sz="1400" u="none" cap="none" strike="noStrike">
                <a:solidFill>
                  <a:schemeClr val="accent4"/>
                </a:solidFill>
                <a:latin typeface="Lato"/>
                <a:ea typeface="Lato"/>
                <a:cs typeface="Lato"/>
                <a:sym typeface="Lato"/>
              </a:rPr>
              <a:t>Dolnym ograniczeniem algorytmu algorytmu wyznaczania otoczki jest Ω(n log n). Problem ten można sprowadzić do problemu sortowania liczb. Na przykład dla podanego zbioru punktów z paraboli, można je rzutować na oś OX i wtedy rozwiązanie problemu znajdowania otoczki jest równoważne posortowaniu wartości x.</a:t>
            </a:r>
            <a:endParaRPr b="0" i="0" sz="1400" u="none" cap="none" strike="noStrike">
              <a:solidFill>
                <a:schemeClr val="accent4"/>
              </a:solidFill>
              <a:latin typeface="Lato"/>
              <a:ea typeface="Lato"/>
              <a:cs typeface="Lato"/>
              <a:sym typeface="Lato"/>
            </a:endParaRPr>
          </a:p>
        </p:txBody>
      </p:sp>
      <p:pic>
        <p:nvPicPr>
          <p:cNvPr id="148" name="Google Shape;148;p3"/>
          <p:cNvPicPr preferRelativeResize="0"/>
          <p:nvPr/>
        </p:nvPicPr>
        <p:blipFill rotWithShape="1">
          <a:blip r:embed="rId3">
            <a:alphaModFix/>
          </a:blip>
          <a:srcRect b="4176" l="10910" r="16922" t="0"/>
          <a:stretch/>
        </p:blipFill>
        <p:spPr>
          <a:xfrm>
            <a:off x="137150" y="1450725"/>
            <a:ext cx="3010850" cy="34558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29"/>
          <p:cNvPicPr preferRelativeResize="0"/>
          <p:nvPr/>
        </p:nvPicPr>
        <p:blipFill rotWithShape="1">
          <a:blip r:embed="rId3">
            <a:alphaModFix/>
          </a:blip>
          <a:srcRect b="0" l="0" r="0" t="0"/>
          <a:stretch/>
        </p:blipFill>
        <p:spPr>
          <a:xfrm>
            <a:off x="2264975" y="1158575"/>
            <a:ext cx="5191200" cy="3893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30"/>
          <p:cNvPicPr preferRelativeResize="0"/>
          <p:nvPr/>
        </p:nvPicPr>
        <p:blipFill rotWithShape="1">
          <a:blip r:embed="rId3">
            <a:alphaModFix/>
          </a:blip>
          <a:srcRect b="0" l="0" r="0" t="0"/>
          <a:stretch/>
        </p:blipFill>
        <p:spPr>
          <a:xfrm>
            <a:off x="1938350" y="964775"/>
            <a:ext cx="5267300" cy="3950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31"/>
          <p:cNvPicPr preferRelativeResize="0"/>
          <p:nvPr/>
        </p:nvPicPr>
        <p:blipFill rotWithShape="1">
          <a:blip r:embed="rId3">
            <a:alphaModFix/>
          </a:blip>
          <a:srcRect b="0" l="0" r="0" t="0"/>
          <a:stretch/>
        </p:blipFill>
        <p:spPr>
          <a:xfrm>
            <a:off x="2067150" y="1109100"/>
            <a:ext cx="5175974" cy="3882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32"/>
          <p:cNvPicPr preferRelativeResize="0"/>
          <p:nvPr/>
        </p:nvPicPr>
        <p:blipFill rotWithShape="1">
          <a:blip r:embed="rId3">
            <a:alphaModFix/>
          </a:blip>
          <a:srcRect b="0" l="0" r="0" t="0"/>
          <a:stretch/>
        </p:blipFill>
        <p:spPr>
          <a:xfrm>
            <a:off x="2277475" y="1111075"/>
            <a:ext cx="5193924" cy="38954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33"/>
          <p:cNvPicPr preferRelativeResize="0"/>
          <p:nvPr/>
        </p:nvPicPr>
        <p:blipFill rotWithShape="1">
          <a:blip r:embed="rId3">
            <a:alphaModFix/>
          </a:blip>
          <a:srcRect b="0" l="0" r="0" t="0"/>
          <a:stretch/>
        </p:blipFill>
        <p:spPr>
          <a:xfrm>
            <a:off x="1900313" y="1044675"/>
            <a:ext cx="5343374" cy="400752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34"/>
          <p:cNvPicPr preferRelativeResize="0"/>
          <p:nvPr/>
        </p:nvPicPr>
        <p:blipFill rotWithShape="1">
          <a:blip r:embed="rId3">
            <a:alphaModFix/>
          </a:blip>
          <a:srcRect b="0" l="0" r="0" t="0"/>
          <a:stretch/>
        </p:blipFill>
        <p:spPr>
          <a:xfrm>
            <a:off x="2097575" y="983550"/>
            <a:ext cx="5404276" cy="4053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35"/>
          <p:cNvPicPr preferRelativeResize="0"/>
          <p:nvPr/>
        </p:nvPicPr>
        <p:blipFill rotWithShape="1">
          <a:blip r:embed="rId3">
            <a:alphaModFix/>
          </a:blip>
          <a:srcRect b="0" l="0" r="0" t="0"/>
          <a:stretch/>
        </p:blipFill>
        <p:spPr>
          <a:xfrm>
            <a:off x="2234550" y="1113150"/>
            <a:ext cx="5191200" cy="3893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36"/>
          <p:cNvPicPr preferRelativeResize="0"/>
          <p:nvPr/>
        </p:nvPicPr>
        <p:blipFill rotWithShape="1">
          <a:blip r:embed="rId3">
            <a:alphaModFix/>
          </a:blip>
          <a:srcRect b="0" l="0" r="0" t="0"/>
          <a:stretch/>
        </p:blipFill>
        <p:spPr>
          <a:xfrm>
            <a:off x="2280175" y="1135975"/>
            <a:ext cx="5160774" cy="387057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7"/>
          <p:cNvSpPr txBox="1"/>
          <p:nvPr>
            <p:ph type="title"/>
          </p:nvPr>
        </p:nvSpPr>
        <p:spPr>
          <a:xfrm>
            <a:off x="1205925" y="21060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pl">
                <a:solidFill>
                  <a:schemeClr val="accent4"/>
                </a:solidFill>
              </a:rPr>
              <a:t>Algorytm Chana</a:t>
            </a:r>
            <a:endParaRPr/>
          </a:p>
        </p:txBody>
      </p:sp>
      <p:sp>
        <p:nvSpPr>
          <p:cNvPr id="334" name="Google Shape;334;p37"/>
          <p:cNvSpPr txBox="1"/>
          <p:nvPr>
            <p:ph idx="1" type="body"/>
          </p:nvPr>
        </p:nvSpPr>
        <p:spPr>
          <a:xfrm>
            <a:off x="1205925" y="688825"/>
            <a:ext cx="7674600" cy="438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pl">
                <a:solidFill>
                  <a:schemeClr val="accent4"/>
                </a:solidFill>
              </a:rPr>
              <a:t>Główna część algorytmu Chana składa się się z dwóch części: </a:t>
            </a:r>
            <a:endParaRPr>
              <a:solidFill>
                <a:schemeClr val="accent4"/>
              </a:solidFill>
            </a:endParaRPr>
          </a:p>
          <a:p>
            <a:pPr indent="-311150" lvl="0" marL="457200" rtl="0" algn="l">
              <a:lnSpc>
                <a:spcPct val="115000"/>
              </a:lnSpc>
              <a:spcBef>
                <a:spcPts val="1600"/>
              </a:spcBef>
              <a:spcAft>
                <a:spcPts val="0"/>
              </a:spcAft>
              <a:buClr>
                <a:schemeClr val="accent4"/>
              </a:buClr>
              <a:buSzPts val="1300"/>
              <a:buAutoNum type="arabicPeriod"/>
            </a:pPr>
            <a:r>
              <a:rPr lang="pl">
                <a:solidFill>
                  <a:schemeClr val="accent4"/>
                </a:solidFill>
              </a:rPr>
              <a:t>Pierwsza, która składa się na :</a:t>
            </a:r>
            <a:endParaRPr>
              <a:solidFill>
                <a:schemeClr val="accent4"/>
              </a:solidFill>
            </a:endParaRPr>
          </a:p>
          <a:p>
            <a:pPr indent="-298450" lvl="1" marL="914400" rtl="0" algn="l">
              <a:lnSpc>
                <a:spcPct val="115000"/>
              </a:lnSpc>
              <a:spcBef>
                <a:spcPts val="0"/>
              </a:spcBef>
              <a:spcAft>
                <a:spcPts val="0"/>
              </a:spcAft>
              <a:buClr>
                <a:schemeClr val="accent4"/>
              </a:buClr>
              <a:buSzPts val="1100"/>
              <a:buChar char="○"/>
            </a:pPr>
            <a:r>
              <a:rPr lang="pl">
                <a:solidFill>
                  <a:schemeClr val="accent4"/>
                </a:solidFill>
              </a:rPr>
              <a:t>Podział zbioru punktów Q na podzbiory Q(i) o w miarę równych ilościach punktów w nich zawartych, z czego żaden nie zawiera więcej niż dane m. </a:t>
            </a:r>
            <a:endParaRPr>
              <a:solidFill>
                <a:schemeClr val="accent4"/>
              </a:solidFill>
            </a:endParaRPr>
          </a:p>
          <a:p>
            <a:pPr indent="-298450" lvl="1" marL="914400" rtl="0" algn="l">
              <a:lnSpc>
                <a:spcPct val="115000"/>
              </a:lnSpc>
              <a:spcBef>
                <a:spcPts val="0"/>
              </a:spcBef>
              <a:spcAft>
                <a:spcPts val="0"/>
              </a:spcAft>
              <a:buClr>
                <a:schemeClr val="accent4"/>
              </a:buClr>
              <a:buSzPts val="1100"/>
              <a:buChar char="○"/>
            </a:pPr>
            <a:r>
              <a:rPr lang="pl">
                <a:solidFill>
                  <a:schemeClr val="accent4"/>
                </a:solidFill>
              </a:rPr>
              <a:t>Wyznaczenie otoczek C(i) dla każdego zbioru Q(i).</a:t>
            </a:r>
            <a:endParaRPr>
              <a:solidFill>
                <a:schemeClr val="accent4"/>
              </a:solidFill>
            </a:endParaRPr>
          </a:p>
          <a:p>
            <a:pPr indent="-311150" lvl="0" marL="457200" rtl="0" algn="l">
              <a:lnSpc>
                <a:spcPct val="115000"/>
              </a:lnSpc>
              <a:spcBef>
                <a:spcPts val="0"/>
              </a:spcBef>
              <a:spcAft>
                <a:spcPts val="0"/>
              </a:spcAft>
              <a:buClr>
                <a:schemeClr val="accent4"/>
              </a:buClr>
              <a:buSzPts val="1300"/>
              <a:buAutoNum type="arabicPeriod"/>
            </a:pPr>
            <a:r>
              <a:rPr lang="pl">
                <a:solidFill>
                  <a:schemeClr val="accent4"/>
                </a:solidFill>
              </a:rPr>
              <a:t>Druga polega na wykonaniu algorytmu na wzór Jarvisa:</a:t>
            </a:r>
            <a:endParaRPr>
              <a:solidFill>
                <a:schemeClr val="accent4"/>
              </a:solidFill>
            </a:endParaRPr>
          </a:p>
          <a:p>
            <a:pPr indent="-298450" lvl="1" marL="914400" rtl="0" algn="l">
              <a:lnSpc>
                <a:spcPct val="115000"/>
              </a:lnSpc>
              <a:spcBef>
                <a:spcPts val="0"/>
              </a:spcBef>
              <a:spcAft>
                <a:spcPts val="0"/>
              </a:spcAft>
              <a:buClr>
                <a:schemeClr val="accent4"/>
              </a:buClr>
              <a:buSzPts val="1100"/>
              <a:buChar char="○"/>
            </a:pPr>
            <a:r>
              <a:rPr lang="pl">
                <a:solidFill>
                  <a:schemeClr val="accent4"/>
                </a:solidFill>
              </a:rPr>
              <a:t>Zaczynamy od wybrania punktu najniższego należącego do danego zbioru punktów</a:t>
            </a:r>
            <a:endParaRPr>
              <a:solidFill>
                <a:schemeClr val="accent4"/>
              </a:solidFill>
            </a:endParaRPr>
          </a:p>
          <a:p>
            <a:pPr indent="-298450" lvl="1" marL="914400" rtl="0" algn="l">
              <a:lnSpc>
                <a:spcPct val="115000"/>
              </a:lnSpc>
              <a:spcBef>
                <a:spcPts val="0"/>
              </a:spcBef>
              <a:spcAft>
                <a:spcPts val="0"/>
              </a:spcAft>
              <a:buClr>
                <a:schemeClr val="accent4"/>
              </a:buClr>
              <a:buSzPts val="1100"/>
              <a:buChar char="○"/>
            </a:pPr>
            <a:r>
              <a:rPr lang="pl">
                <a:solidFill>
                  <a:schemeClr val="accent4"/>
                </a:solidFill>
              </a:rPr>
              <a:t>Jeżeli mamy dany wierzchołek należący do otoczki, to możemy wyznaczyć kolejny w następujący sposób:</a:t>
            </a:r>
            <a:endParaRPr>
              <a:solidFill>
                <a:schemeClr val="accent4"/>
              </a:solidFill>
            </a:endParaRPr>
          </a:p>
          <a:p>
            <a:pPr indent="-298450" lvl="2" marL="1371600" rtl="0" algn="l">
              <a:lnSpc>
                <a:spcPct val="115000"/>
              </a:lnSpc>
              <a:spcBef>
                <a:spcPts val="0"/>
              </a:spcBef>
              <a:spcAft>
                <a:spcPts val="0"/>
              </a:spcAft>
              <a:buClr>
                <a:schemeClr val="accent4"/>
              </a:buClr>
              <a:buSzPts val="1100"/>
              <a:buAutoNum type="romanLcPeriod"/>
            </a:pPr>
            <a:r>
              <a:rPr lang="pl">
                <a:solidFill>
                  <a:schemeClr val="accent4"/>
                </a:solidFill>
              </a:rPr>
              <a:t>Dla każdej podotoczki C(i) wyznaczamy punkt styczny q(i) do tej otoczki.</a:t>
            </a:r>
            <a:endParaRPr>
              <a:solidFill>
                <a:schemeClr val="accent4"/>
              </a:solidFill>
            </a:endParaRPr>
          </a:p>
          <a:p>
            <a:pPr indent="-298450" lvl="2" marL="1371600" rtl="0" algn="l">
              <a:lnSpc>
                <a:spcPct val="115000"/>
              </a:lnSpc>
              <a:spcBef>
                <a:spcPts val="0"/>
              </a:spcBef>
              <a:spcAft>
                <a:spcPts val="0"/>
              </a:spcAft>
              <a:buClr>
                <a:schemeClr val="accent4"/>
              </a:buClr>
              <a:buSzPts val="1100"/>
              <a:buAutoNum type="romanLcPeriod"/>
            </a:pPr>
            <a:r>
              <a:rPr lang="pl">
                <a:solidFill>
                  <a:schemeClr val="accent4"/>
                </a:solidFill>
              </a:rPr>
              <a:t>Spośród zbioru takich punktów q(i) oraz kolejnego punktu z podotoczki, do której dany punkt należy</a:t>
            </a:r>
            <a:br>
              <a:rPr lang="pl">
                <a:solidFill>
                  <a:schemeClr val="accent4"/>
                </a:solidFill>
              </a:rPr>
            </a:br>
            <a:r>
              <a:rPr lang="pl">
                <a:solidFill>
                  <a:schemeClr val="accent4"/>
                </a:solidFill>
              </a:rPr>
              <a:t>wybieramy taki punkt, że wszystkie pozostałe punkty znajdują się na lewo od odcinka utworzonego  z wierzchołka należącego do otoczki głównej i niego.</a:t>
            </a:r>
            <a:endParaRPr>
              <a:solidFill>
                <a:schemeClr val="accent4"/>
              </a:solidFill>
            </a:endParaRPr>
          </a:p>
          <a:p>
            <a:pPr indent="-298450" lvl="2" marL="1371600" rtl="0" algn="l">
              <a:lnSpc>
                <a:spcPct val="115000"/>
              </a:lnSpc>
              <a:spcBef>
                <a:spcPts val="0"/>
              </a:spcBef>
              <a:spcAft>
                <a:spcPts val="0"/>
              </a:spcAft>
              <a:buClr>
                <a:schemeClr val="accent4"/>
              </a:buClr>
              <a:buSzPts val="1100"/>
              <a:buAutoNum type="romanLcPeriod"/>
            </a:pPr>
            <a:r>
              <a:rPr lang="pl">
                <a:solidFill>
                  <a:schemeClr val="accent4"/>
                </a:solidFill>
              </a:rPr>
              <a:t>Tak wybrany punkt jest kolejnym punktem otoczki głównej.</a:t>
            </a:r>
            <a:endParaRPr>
              <a:solidFill>
                <a:schemeClr val="accent4"/>
              </a:solidFill>
            </a:endParaRPr>
          </a:p>
          <a:p>
            <a:pPr indent="-298450" lvl="1" marL="914400" rtl="0" algn="l">
              <a:lnSpc>
                <a:spcPct val="115000"/>
              </a:lnSpc>
              <a:spcBef>
                <a:spcPts val="0"/>
              </a:spcBef>
              <a:spcAft>
                <a:spcPts val="0"/>
              </a:spcAft>
              <a:buClr>
                <a:schemeClr val="accent4"/>
              </a:buClr>
              <a:buSzPts val="1100"/>
              <a:buChar char="○"/>
            </a:pPr>
            <a:r>
              <a:rPr lang="pl">
                <a:solidFill>
                  <a:schemeClr val="accent4"/>
                </a:solidFill>
              </a:rPr>
              <a:t>Wyznaczamy kolejne punkty otoczki, dopóki następny punkt otoczki nie jest pierwszym wierzchołkiem otoczki. Jeżeli nie znajdziemy w ten sposób pierwszego punktu otoczki w m iteracjach, to przerywamy</a:t>
            </a:r>
            <a:br>
              <a:rPr lang="pl">
                <a:solidFill>
                  <a:schemeClr val="accent4"/>
                </a:solidFill>
              </a:rPr>
            </a:br>
            <a:r>
              <a:rPr lang="pl">
                <a:solidFill>
                  <a:schemeClr val="accent4"/>
                </a:solidFill>
              </a:rPr>
              <a:t>wykonanie algorytmu.</a:t>
            </a:r>
            <a:endParaRPr>
              <a:solidFill>
                <a:schemeClr val="accent4"/>
              </a:solidFill>
            </a:endParaRPr>
          </a:p>
          <a:p>
            <a:pPr indent="0" lvl="0" marL="0" rtl="0" algn="l">
              <a:lnSpc>
                <a:spcPct val="115000"/>
              </a:lnSpc>
              <a:spcBef>
                <a:spcPts val="1600"/>
              </a:spcBef>
              <a:spcAft>
                <a:spcPts val="0"/>
              </a:spcAft>
              <a:buSzPts val="1300"/>
              <a:buNone/>
            </a:pPr>
            <a:r>
              <a:rPr lang="pl">
                <a:solidFill>
                  <a:schemeClr val="accent4"/>
                </a:solidFill>
              </a:rPr>
              <a:t>Główną część algorytmu wykonujemy dla m=4. Jeśli dla danego m Algorytm został przerwany, to podnosimy m do kwadratu i próbujemy dalej. Jeśli m&gt;ilość punktów m=ilość punktów - algorytm</a:t>
            </a:r>
            <a:br>
              <a:rPr lang="pl">
                <a:solidFill>
                  <a:schemeClr val="accent4"/>
                </a:solidFill>
              </a:rPr>
            </a:br>
            <a:r>
              <a:rPr lang="pl">
                <a:solidFill>
                  <a:schemeClr val="accent4"/>
                </a:solidFill>
              </a:rPr>
              <a:t>sprowadza się wtedy do algorytmu Grahama.</a:t>
            </a:r>
            <a:endParaRPr>
              <a:solidFill>
                <a:schemeClr val="accent4"/>
              </a:solidFill>
            </a:endParaRPr>
          </a:p>
          <a:p>
            <a:pPr indent="0" lvl="0" marL="0" rtl="0" algn="l">
              <a:lnSpc>
                <a:spcPct val="115000"/>
              </a:lnSpc>
              <a:spcBef>
                <a:spcPts val="1600"/>
              </a:spcBef>
              <a:spcAft>
                <a:spcPts val="1600"/>
              </a:spcAft>
              <a:buSzPts val="1300"/>
              <a:buNone/>
            </a:pPr>
            <a:r>
              <a:rPr lang="pl">
                <a:solidFill>
                  <a:schemeClr val="accent4"/>
                </a:solidFill>
              </a:rPr>
              <a:t> </a:t>
            </a:r>
            <a:endParaRPr>
              <a:solidFill>
                <a:schemeClr val="accent4"/>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8"/>
          <p:cNvSpPr txBox="1"/>
          <p:nvPr>
            <p:ph type="title"/>
          </p:nvPr>
        </p:nvSpPr>
        <p:spPr>
          <a:xfrm>
            <a:off x="1052550" y="223025"/>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pl" sz="2600">
                <a:solidFill>
                  <a:schemeClr val="accent4"/>
                </a:solidFill>
              </a:rPr>
              <a:t>Złożoność</a:t>
            </a:r>
            <a:endParaRPr/>
          </a:p>
        </p:txBody>
      </p:sp>
      <p:sp>
        <p:nvSpPr>
          <p:cNvPr id="340" name="Google Shape;340;p38"/>
          <p:cNvSpPr txBox="1"/>
          <p:nvPr>
            <p:ph idx="1" type="body"/>
          </p:nvPr>
        </p:nvSpPr>
        <p:spPr>
          <a:xfrm>
            <a:off x="1172050" y="832500"/>
            <a:ext cx="7038900" cy="386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pl" sz="1400">
                <a:solidFill>
                  <a:schemeClr val="accent4"/>
                </a:solidFill>
              </a:rPr>
              <a:t>Złożoność głównej części algorytmu.</a:t>
            </a:r>
            <a:endParaRPr sz="1400">
              <a:solidFill>
                <a:schemeClr val="accent4"/>
              </a:solidFill>
            </a:endParaRPr>
          </a:p>
          <a:p>
            <a:pPr indent="-317500" lvl="0" marL="457200" rtl="0" algn="l">
              <a:lnSpc>
                <a:spcPct val="115000"/>
              </a:lnSpc>
              <a:spcBef>
                <a:spcPts val="1600"/>
              </a:spcBef>
              <a:spcAft>
                <a:spcPts val="0"/>
              </a:spcAft>
              <a:buClr>
                <a:schemeClr val="accent4"/>
              </a:buClr>
              <a:buSzPts val="1400"/>
              <a:buChar char="●"/>
            </a:pPr>
            <a:r>
              <a:rPr lang="pl" sz="1400">
                <a:solidFill>
                  <a:schemeClr val="accent4"/>
                </a:solidFill>
              </a:rPr>
              <a:t>Złożoność pierwszej części składa się na :</a:t>
            </a:r>
            <a:endParaRPr sz="1400">
              <a:solidFill>
                <a:schemeClr val="accent4"/>
              </a:solidFill>
            </a:endParaRPr>
          </a:p>
          <a:p>
            <a:pPr indent="-304800" lvl="1" marL="914400" rtl="0" algn="l">
              <a:lnSpc>
                <a:spcPct val="115000"/>
              </a:lnSpc>
              <a:spcBef>
                <a:spcPts val="0"/>
              </a:spcBef>
              <a:spcAft>
                <a:spcPts val="0"/>
              </a:spcAft>
              <a:buClr>
                <a:schemeClr val="accent4"/>
              </a:buClr>
              <a:buSzPts val="1200"/>
              <a:buChar char="○"/>
            </a:pPr>
            <a:r>
              <a:rPr lang="pl" sz="1200">
                <a:solidFill>
                  <a:schemeClr val="accent4"/>
                </a:solidFill>
              </a:rPr>
              <a:t> Podział zbioru punktów na podzbiory O(n);.</a:t>
            </a:r>
            <a:endParaRPr sz="1200">
              <a:solidFill>
                <a:schemeClr val="accent4"/>
              </a:solidFill>
            </a:endParaRPr>
          </a:p>
          <a:p>
            <a:pPr indent="-304800" lvl="1" marL="914400" rtl="0" algn="l">
              <a:lnSpc>
                <a:spcPct val="115000"/>
              </a:lnSpc>
              <a:spcBef>
                <a:spcPts val="0"/>
              </a:spcBef>
              <a:spcAft>
                <a:spcPts val="0"/>
              </a:spcAft>
              <a:buClr>
                <a:schemeClr val="accent4"/>
              </a:buClr>
              <a:buSzPts val="1200"/>
              <a:buChar char="○"/>
            </a:pPr>
            <a:r>
              <a:rPr lang="pl" sz="1200">
                <a:solidFill>
                  <a:schemeClr val="accent4"/>
                </a:solidFill>
              </a:rPr>
              <a:t> Wyznaczenie otoczek dla podzbiorów. Mamy ceil(n/m) podzbiorów rozmiaru m, dla każdego z nich wyznaczamy otoczkę algorytmem Grahama. Algorytm Grahama działa O(nlog(n)). Więc łącznie mamy O(ceil(n/m)*mlog(m))= O(nlog(m))..</a:t>
            </a:r>
            <a:endParaRPr sz="1200">
              <a:solidFill>
                <a:schemeClr val="accent4"/>
              </a:solidFill>
            </a:endParaRPr>
          </a:p>
          <a:p>
            <a:pPr indent="0" lvl="0" marL="457200" rtl="0" algn="l">
              <a:lnSpc>
                <a:spcPct val="115000"/>
              </a:lnSpc>
              <a:spcBef>
                <a:spcPts val="1600"/>
              </a:spcBef>
              <a:spcAft>
                <a:spcPts val="0"/>
              </a:spcAft>
              <a:buSzPts val="1300"/>
              <a:buNone/>
            </a:pPr>
            <a:r>
              <a:rPr lang="pl" sz="1400">
                <a:solidFill>
                  <a:schemeClr val="accent4"/>
                </a:solidFill>
              </a:rPr>
              <a:t>Łącznie dla pierwszej części mamy O(nlog(m)), gdzie m jest wybranym maksymalnym rozmiarem podzbiorów.</a:t>
            </a:r>
            <a:endParaRPr sz="1400">
              <a:solidFill>
                <a:schemeClr val="accent4"/>
              </a:solidFill>
            </a:endParaRPr>
          </a:p>
          <a:p>
            <a:pPr indent="-317500" lvl="0" marL="457200" rtl="0" algn="l">
              <a:lnSpc>
                <a:spcPct val="115000"/>
              </a:lnSpc>
              <a:spcBef>
                <a:spcPts val="1600"/>
              </a:spcBef>
              <a:spcAft>
                <a:spcPts val="0"/>
              </a:spcAft>
              <a:buClr>
                <a:schemeClr val="accent4"/>
              </a:buClr>
              <a:buSzPts val="1400"/>
              <a:buChar char="●"/>
            </a:pPr>
            <a:r>
              <a:rPr lang="pl" sz="1400">
                <a:solidFill>
                  <a:schemeClr val="accent4"/>
                </a:solidFill>
              </a:rPr>
              <a:t>Złożoność drugiej części składa się na : </a:t>
            </a:r>
            <a:endParaRPr sz="1400">
              <a:solidFill>
                <a:schemeClr val="accent4"/>
              </a:solidFill>
            </a:endParaRPr>
          </a:p>
          <a:p>
            <a:pPr indent="-304800" lvl="1" marL="1371600" rtl="0" algn="l">
              <a:lnSpc>
                <a:spcPct val="115000"/>
              </a:lnSpc>
              <a:spcBef>
                <a:spcPts val="0"/>
              </a:spcBef>
              <a:spcAft>
                <a:spcPts val="0"/>
              </a:spcAft>
              <a:buClr>
                <a:schemeClr val="accent4"/>
              </a:buClr>
              <a:buSzPts val="1200"/>
              <a:buChar char="○"/>
            </a:pPr>
            <a:r>
              <a:rPr lang="pl" sz="1200">
                <a:solidFill>
                  <a:schemeClr val="accent4"/>
                </a:solidFill>
              </a:rPr>
              <a:t>Wyznaczenie następnego punktu dla każdego punktu z otoczki głównej o rozmiarze k .</a:t>
            </a:r>
            <a:endParaRPr sz="1200">
              <a:solidFill>
                <a:schemeClr val="accent4"/>
              </a:solidFill>
            </a:endParaRPr>
          </a:p>
          <a:p>
            <a:pPr indent="-304800" lvl="1" marL="1371600" rtl="0" algn="l">
              <a:lnSpc>
                <a:spcPct val="115000"/>
              </a:lnSpc>
              <a:spcBef>
                <a:spcPts val="0"/>
              </a:spcBef>
              <a:spcAft>
                <a:spcPts val="0"/>
              </a:spcAft>
              <a:buClr>
                <a:schemeClr val="accent4"/>
              </a:buClr>
              <a:buSzPts val="1200"/>
              <a:buChar char="○"/>
            </a:pPr>
            <a:r>
              <a:rPr lang="pl" sz="1200">
                <a:solidFill>
                  <a:schemeClr val="accent4"/>
                </a:solidFill>
              </a:rPr>
              <a:t>Wyznaczenie następnego punktu składa się na wyznaczenie dla każdej z m podotoczek stycznej do tej podotoczki. Styczną wyznaczamy binary searchem w czasie O(log(m)) (otoczka Ci ma co najwyżej m wierzchołków). Otoczek jest d(n/m)e, a zatem czas wyznaczenia kolejnego wierzchołka otoczki to O(d(n/m)log(m)).</a:t>
            </a:r>
            <a:endParaRPr sz="1200">
              <a:solidFill>
                <a:schemeClr val="accent4"/>
              </a:solidFill>
            </a:endParaRPr>
          </a:p>
          <a:p>
            <a:pPr indent="0" lvl="0" marL="0" rtl="0" algn="l">
              <a:lnSpc>
                <a:spcPct val="115000"/>
              </a:lnSpc>
              <a:spcBef>
                <a:spcPts val="1600"/>
              </a:spcBef>
              <a:spcAft>
                <a:spcPts val="0"/>
              </a:spcAft>
              <a:buSzPts val="1300"/>
              <a:buNone/>
            </a:pPr>
            <a:r>
              <a:t/>
            </a:r>
            <a:endParaRPr sz="1400">
              <a:solidFill>
                <a:schemeClr val="accent4"/>
              </a:solidFill>
            </a:endParaRPr>
          </a:p>
          <a:p>
            <a:pPr indent="0" lvl="0" marL="0" rtl="0" algn="l">
              <a:lnSpc>
                <a:spcPct val="115000"/>
              </a:lnSpc>
              <a:spcBef>
                <a:spcPts val="1600"/>
              </a:spcBef>
              <a:spcAft>
                <a:spcPts val="0"/>
              </a:spcAft>
              <a:buSzPts val="1300"/>
              <a:buNone/>
            </a:pPr>
            <a:r>
              <a:t/>
            </a:r>
            <a:endParaRPr sz="1400">
              <a:solidFill>
                <a:schemeClr val="accent4"/>
              </a:solidFill>
            </a:endParaRPr>
          </a:p>
          <a:p>
            <a:pPr indent="0" lvl="0" marL="0" rtl="0" algn="l">
              <a:lnSpc>
                <a:spcPct val="115000"/>
              </a:lnSpc>
              <a:spcBef>
                <a:spcPts val="1600"/>
              </a:spcBef>
              <a:spcAft>
                <a:spcPts val="1600"/>
              </a:spcAft>
              <a:buSzPts val="1300"/>
              <a:buNone/>
            </a:pPr>
            <a:r>
              <a:t/>
            </a:r>
            <a:endParaRPr sz="1400">
              <a:solidFill>
                <a:schemeClr val="accent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pl" sz="2600">
                <a:solidFill>
                  <a:schemeClr val="accent4"/>
                </a:solidFill>
              </a:rPr>
              <a:t>Algorytm </a:t>
            </a:r>
            <a:r>
              <a:rPr lang="pl">
                <a:solidFill>
                  <a:schemeClr val="accent4"/>
                </a:solidFill>
              </a:rPr>
              <a:t>Grahama</a:t>
            </a:r>
            <a:endParaRPr/>
          </a:p>
        </p:txBody>
      </p:sp>
      <p:sp>
        <p:nvSpPr>
          <p:cNvPr id="154" name="Google Shape;154;p4"/>
          <p:cNvSpPr txBox="1"/>
          <p:nvPr/>
        </p:nvSpPr>
        <p:spPr>
          <a:xfrm>
            <a:off x="1160250" y="1063400"/>
            <a:ext cx="7859700" cy="371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l" sz="1400" u="none" cap="none" strike="noStrike">
                <a:solidFill>
                  <a:schemeClr val="accent4"/>
                </a:solidFill>
                <a:latin typeface="Lato"/>
                <a:ea typeface="Lato"/>
                <a:cs typeface="Lato"/>
                <a:sym typeface="Lato"/>
              </a:rPr>
              <a:t>Algorytm Grahama polega na wykonaniu następujących kroków:</a:t>
            </a:r>
            <a:endParaRPr b="0" i="0" sz="1400" u="none" cap="none" strike="noStrike">
              <a:solidFill>
                <a:schemeClr val="accent4"/>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Lato"/>
              <a:ea typeface="Lato"/>
              <a:cs typeface="Lato"/>
              <a:sym typeface="Lato"/>
            </a:endParaRPr>
          </a:p>
          <a:p>
            <a:pPr indent="-317500" lvl="0" marL="457200" marR="0" rtl="0" algn="l">
              <a:lnSpc>
                <a:spcPct val="100000"/>
              </a:lnSpc>
              <a:spcBef>
                <a:spcPts val="0"/>
              </a:spcBef>
              <a:spcAft>
                <a:spcPts val="0"/>
              </a:spcAft>
              <a:buClr>
                <a:schemeClr val="accent4"/>
              </a:buClr>
              <a:buSzPts val="1400"/>
              <a:buFont typeface="Lato"/>
              <a:buChar char="●"/>
            </a:pPr>
            <a:r>
              <a:rPr b="0" i="0" lang="pl" sz="1400" u="none" cap="none" strike="noStrike">
                <a:solidFill>
                  <a:schemeClr val="accent4"/>
                </a:solidFill>
                <a:latin typeface="Lato"/>
                <a:ea typeface="Lato"/>
                <a:cs typeface="Lato"/>
                <a:sym typeface="Lato"/>
              </a:rPr>
              <a:t>Wyznaczenie najniżej położonego punktu spośród danego zbioru. Jeśli istnieje więcej</a:t>
            </a:r>
            <a:br>
              <a:rPr b="0" i="0" lang="pl" sz="1400" u="none" cap="none" strike="noStrike">
                <a:solidFill>
                  <a:schemeClr val="accent4"/>
                </a:solidFill>
                <a:latin typeface="Lato"/>
                <a:ea typeface="Lato"/>
                <a:cs typeface="Lato"/>
                <a:sym typeface="Lato"/>
              </a:rPr>
            </a:br>
            <a:r>
              <a:rPr b="0" i="0" lang="pl" sz="1400" u="none" cap="none" strike="noStrike">
                <a:solidFill>
                  <a:schemeClr val="accent4"/>
                </a:solidFill>
                <a:latin typeface="Lato"/>
                <a:ea typeface="Lato"/>
                <a:cs typeface="Lato"/>
                <a:sym typeface="Lato"/>
              </a:rPr>
              <a:t>niż jeden taki punkt, to wybieramy ten o najmniejszej odciętej.</a:t>
            </a:r>
            <a:endParaRPr b="0" i="0" sz="1400" u="none" cap="none" strike="noStrike">
              <a:solidFill>
                <a:schemeClr val="accent4"/>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Lato"/>
              <a:ea typeface="Lato"/>
              <a:cs typeface="Lato"/>
              <a:sym typeface="Lato"/>
            </a:endParaRPr>
          </a:p>
          <a:p>
            <a:pPr indent="-317500" lvl="0" marL="457200" marR="0" rtl="0" algn="l">
              <a:lnSpc>
                <a:spcPct val="100000"/>
              </a:lnSpc>
              <a:spcBef>
                <a:spcPts val="0"/>
              </a:spcBef>
              <a:spcAft>
                <a:spcPts val="0"/>
              </a:spcAft>
              <a:buClr>
                <a:schemeClr val="accent4"/>
              </a:buClr>
              <a:buSzPts val="1400"/>
              <a:buFont typeface="Lato"/>
              <a:buChar char="●"/>
            </a:pPr>
            <a:r>
              <a:rPr b="0" i="0" lang="pl" sz="1400" u="none" cap="none" strike="noStrike">
                <a:solidFill>
                  <a:schemeClr val="accent4"/>
                </a:solidFill>
                <a:latin typeface="Lato"/>
                <a:ea typeface="Lato"/>
                <a:cs typeface="Lato"/>
                <a:sym typeface="Lato"/>
              </a:rPr>
              <a:t>Sortowania reszty punktów względem kąta jaki tworzą one z punktem najniższym, </a:t>
            </a:r>
            <a:br>
              <a:rPr b="0" i="0" lang="pl" sz="1400" u="none" cap="none" strike="noStrike">
                <a:solidFill>
                  <a:schemeClr val="accent4"/>
                </a:solidFill>
                <a:latin typeface="Lato"/>
                <a:ea typeface="Lato"/>
                <a:cs typeface="Lato"/>
                <a:sym typeface="Lato"/>
              </a:rPr>
            </a:br>
            <a:r>
              <a:rPr b="0" i="0" lang="pl" sz="1400" u="none" cap="none" strike="noStrike">
                <a:solidFill>
                  <a:schemeClr val="accent4"/>
                </a:solidFill>
                <a:latin typeface="Lato"/>
                <a:ea typeface="Lato"/>
                <a:cs typeface="Lato"/>
                <a:sym typeface="Lato"/>
              </a:rPr>
              <a:t>a dodatnią osią OX.</a:t>
            </a:r>
            <a:endParaRPr b="0" i="0" sz="1400" u="none" cap="none" strike="noStrike">
              <a:solidFill>
                <a:schemeClr val="accent4"/>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accent4"/>
              </a:solidFill>
              <a:latin typeface="Lato"/>
              <a:ea typeface="Lato"/>
              <a:cs typeface="Lato"/>
              <a:sym typeface="Lato"/>
            </a:endParaRPr>
          </a:p>
          <a:p>
            <a:pPr indent="-317500" lvl="0" marL="457200" marR="0" rtl="0" algn="l">
              <a:lnSpc>
                <a:spcPct val="100000"/>
              </a:lnSpc>
              <a:spcBef>
                <a:spcPts val="0"/>
              </a:spcBef>
              <a:spcAft>
                <a:spcPts val="0"/>
              </a:spcAft>
              <a:buClr>
                <a:schemeClr val="accent4"/>
              </a:buClr>
              <a:buSzPts val="1400"/>
              <a:buFont typeface="Lato"/>
              <a:buChar char="●"/>
            </a:pPr>
            <a:r>
              <a:rPr b="0" i="0" lang="pl" sz="1400" u="none" cap="none" strike="noStrike">
                <a:solidFill>
                  <a:schemeClr val="accent4"/>
                </a:solidFill>
                <a:latin typeface="Lato"/>
                <a:ea typeface="Lato"/>
                <a:cs typeface="Lato"/>
                <a:sym typeface="Lato"/>
              </a:rPr>
              <a:t>Położenie najniższego punktu na stos wraz z pierwszym punktem z posortowanej reszty.</a:t>
            </a:r>
            <a:endParaRPr b="0" i="0" sz="1400" u="none" cap="none" strike="noStrike">
              <a:solidFill>
                <a:schemeClr val="accent4"/>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Lato"/>
              <a:ea typeface="Lato"/>
              <a:cs typeface="Lato"/>
              <a:sym typeface="Lato"/>
            </a:endParaRPr>
          </a:p>
          <a:p>
            <a:pPr indent="-317500" lvl="0" marL="457200" marR="0" rtl="0" algn="l">
              <a:lnSpc>
                <a:spcPct val="100000"/>
              </a:lnSpc>
              <a:spcBef>
                <a:spcPts val="0"/>
              </a:spcBef>
              <a:spcAft>
                <a:spcPts val="0"/>
              </a:spcAft>
              <a:buClr>
                <a:schemeClr val="accent4"/>
              </a:buClr>
              <a:buSzPts val="1400"/>
              <a:buFont typeface="Lato"/>
              <a:buChar char="●"/>
            </a:pPr>
            <a:r>
              <a:rPr b="0" i="0" lang="pl" sz="1400" u="none" cap="none" strike="noStrike">
                <a:solidFill>
                  <a:schemeClr val="accent4"/>
                </a:solidFill>
                <a:latin typeface="Lato"/>
                <a:ea typeface="Lato"/>
                <a:cs typeface="Lato"/>
                <a:sym typeface="Lato"/>
              </a:rPr>
              <a:t>Iteracji po reszcie posortowany punktów:</a:t>
            </a:r>
            <a:endParaRPr b="0" i="0" sz="1400" u="none" cap="none" strike="noStrike">
              <a:solidFill>
                <a:schemeClr val="accent4"/>
              </a:solidFill>
              <a:latin typeface="Lato"/>
              <a:ea typeface="Lato"/>
              <a:cs typeface="Lato"/>
              <a:sym typeface="Lato"/>
            </a:endParaRPr>
          </a:p>
          <a:p>
            <a:pPr indent="-317500" lvl="1" marL="914400" marR="0" rtl="0" algn="l">
              <a:lnSpc>
                <a:spcPct val="100000"/>
              </a:lnSpc>
              <a:spcBef>
                <a:spcPts val="0"/>
              </a:spcBef>
              <a:spcAft>
                <a:spcPts val="0"/>
              </a:spcAft>
              <a:buClr>
                <a:schemeClr val="accent4"/>
              </a:buClr>
              <a:buSzPts val="1400"/>
              <a:buFont typeface="Lato"/>
              <a:buChar char="○"/>
            </a:pPr>
            <a:r>
              <a:rPr b="0" i="0" lang="pl" sz="1400" u="none" cap="none" strike="noStrike">
                <a:solidFill>
                  <a:schemeClr val="accent4"/>
                </a:solidFill>
                <a:latin typeface="Lato"/>
                <a:ea typeface="Lato"/>
                <a:cs typeface="Lato"/>
                <a:sym typeface="Lato"/>
              </a:rPr>
              <a:t>Jeżeli kolejny punkt znajduje się po prawej stronie odcinka utworzonego z dwóch</a:t>
            </a:r>
            <a:br>
              <a:rPr b="0" i="0" lang="pl" sz="1400" u="none" cap="none" strike="noStrike">
                <a:solidFill>
                  <a:schemeClr val="accent4"/>
                </a:solidFill>
                <a:latin typeface="Lato"/>
                <a:ea typeface="Lato"/>
                <a:cs typeface="Lato"/>
                <a:sym typeface="Lato"/>
              </a:rPr>
            </a:br>
            <a:r>
              <a:rPr b="0" i="0" lang="pl" sz="1400" u="none" cap="none" strike="noStrike">
                <a:solidFill>
                  <a:schemeClr val="accent4"/>
                </a:solidFill>
                <a:latin typeface="Lato"/>
                <a:ea typeface="Lato"/>
                <a:cs typeface="Lato"/>
                <a:sym typeface="Lato"/>
              </a:rPr>
              <a:t>ostatnich punktów ze stosu,bądź jest z nim współliniowy, to usuwamy ostatni punkt stosu.</a:t>
            </a:r>
            <a:endParaRPr b="0" i="0" sz="1400" u="none" cap="none" strike="noStrike">
              <a:solidFill>
                <a:schemeClr val="accent4"/>
              </a:solidFill>
              <a:latin typeface="Lato"/>
              <a:ea typeface="Lato"/>
              <a:cs typeface="Lato"/>
              <a:sym typeface="Lato"/>
            </a:endParaRPr>
          </a:p>
          <a:p>
            <a:pPr indent="-317500" lvl="1" marL="914400" marR="0" rtl="0" algn="l">
              <a:lnSpc>
                <a:spcPct val="100000"/>
              </a:lnSpc>
              <a:spcBef>
                <a:spcPts val="0"/>
              </a:spcBef>
              <a:spcAft>
                <a:spcPts val="0"/>
              </a:spcAft>
              <a:buClr>
                <a:schemeClr val="accent4"/>
              </a:buClr>
              <a:buSzPts val="1400"/>
              <a:buFont typeface="Lato"/>
              <a:buChar char="○"/>
            </a:pPr>
            <a:r>
              <a:rPr b="0" i="0" lang="pl" sz="1400" u="none" cap="none" strike="noStrike">
                <a:solidFill>
                  <a:schemeClr val="accent4"/>
                </a:solidFill>
                <a:latin typeface="Lato"/>
                <a:ea typeface="Lato"/>
                <a:cs typeface="Lato"/>
                <a:sym typeface="Lato"/>
              </a:rPr>
              <a:t>Kładziemy rozważany punkt na stos.</a:t>
            </a:r>
            <a:endParaRPr b="0" i="0" sz="1400" u="none" cap="none" strike="noStrike">
              <a:solidFill>
                <a:schemeClr val="accent4"/>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Lato"/>
              <a:ea typeface="Lato"/>
              <a:cs typeface="Lato"/>
              <a:sym typeface="Lato"/>
            </a:endParaRPr>
          </a:p>
          <a:p>
            <a:pPr indent="-317500" lvl="0" marL="457200" marR="0" rtl="0" algn="l">
              <a:lnSpc>
                <a:spcPct val="100000"/>
              </a:lnSpc>
              <a:spcBef>
                <a:spcPts val="0"/>
              </a:spcBef>
              <a:spcAft>
                <a:spcPts val="0"/>
              </a:spcAft>
              <a:buClr>
                <a:schemeClr val="accent4"/>
              </a:buClr>
              <a:buSzPts val="1400"/>
              <a:buFont typeface="Lato"/>
              <a:buChar char="●"/>
            </a:pPr>
            <a:r>
              <a:rPr b="0" i="0" lang="pl" sz="1400" u="none" cap="none" strike="noStrike">
                <a:solidFill>
                  <a:schemeClr val="accent4"/>
                </a:solidFill>
                <a:latin typeface="Lato"/>
                <a:ea typeface="Lato"/>
                <a:cs typeface="Lato"/>
                <a:sym typeface="Lato"/>
              </a:rPr>
              <a:t>Na końcu zwracamy całą zawartość stosu - jest to nasza otoczka wypukła.</a:t>
            </a:r>
            <a:endParaRPr b="0" i="0" sz="1400" u="none" cap="none" strike="noStrike">
              <a:solidFill>
                <a:schemeClr val="accent4"/>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pl" sz="1400" u="none" cap="none" strike="noStrike">
                <a:solidFill>
                  <a:schemeClr val="accent4"/>
                </a:solidFill>
                <a:latin typeface="Lato"/>
                <a:ea typeface="Lato"/>
                <a:cs typeface="Lato"/>
                <a:sym typeface="Lato"/>
              </a:rPr>
              <a:t>		</a:t>
            </a:r>
            <a:endParaRPr b="0" i="0" sz="1400" u="none" cap="none" strike="noStrike">
              <a:solidFill>
                <a:schemeClr val="accent4"/>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pl" sz="1400" u="none" cap="none" strike="noStrike">
                <a:solidFill>
                  <a:schemeClr val="accent4"/>
                </a:solidFill>
                <a:latin typeface="Lato"/>
                <a:ea typeface="Lato"/>
                <a:cs typeface="Lato"/>
                <a:sym typeface="Lato"/>
              </a:rPr>
              <a:t>		</a:t>
            </a:r>
            <a:endParaRPr b="0" i="0" sz="1400" u="none" cap="none" strike="noStrike">
              <a:solidFill>
                <a:schemeClr val="accent4"/>
              </a:solidFill>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9"/>
          <p:cNvSpPr txBox="1"/>
          <p:nvPr/>
        </p:nvSpPr>
        <p:spPr>
          <a:xfrm>
            <a:off x="868550" y="1619575"/>
            <a:ext cx="7789200" cy="2996700"/>
          </a:xfrm>
          <a:prstGeom prst="rect">
            <a:avLst/>
          </a:prstGeom>
          <a:noFill/>
          <a:ln>
            <a:noFill/>
          </a:ln>
        </p:spPr>
        <p:txBody>
          <a:bodyPr anchorCtr="0" anchor="t" bIns="91425" lIns="91425" spcFirstLastPara="1" rIns="91425" wrap="square" tIns="91425">
            <a:noAutofit/>
          </a:bodyPr>
          <a:lstStyle/>
          <a:p>
            <a:pPr indent="0" lvl="0" marL="914400" marR="0" rtl="0" algn="l">
              <a:lnSpc>
                <a:spcPct val="115000"/>
              </a:lnSpc>
              <a:spcBef>
                <a:spcPts val="0"/>
              </a:spcBef>
              <a:spcAft>
                <a:spcPts val="0"/>
              </a:spcAft>
              <a:buClr>
                <a:srgbClr val="000000"/>
              </a:buClr>
              <a:buSzPts val="1500"/>
              <a:buFont typeface="Arial"/>
              <a:buNone/>
            </a:pPr>
            <a:r>
              <a:rPr b="0" i="0" lang="pl" sz="1500" u="none" cap="none" strike="noStrike">
                <a:solidFill>
                  <a:schemeClr val="accent4"/>
                </a:solidFill>
                <a:latin typeface="Lato"/>
                <a:ea typeface="Lato"/>
                <a:cs typeface="Lato"/>
                <a:sym typeface="Lato"/>
              </a:rPr>
              <a:t>Zakładając, że liczba wierzchołków otoczki k ¬ m(gdy k &gt; m przerywamy algorytm, więc złożoność pozostaje ta sama), to ostatecznie mamy złożoność dla drugiej części rzędu : O(k d(n/m)e log(m)) = O(nlog(m))w idealnym przypadku O(nlog(k)) </a:t>
            </a:r>
            <a:endParaRPr b="0" i="0" sz="1500" u="none" cap="none" strike="noStrike">
              <a:solidFill>
                <a:schemeClr val="accent4"/>
              </a:solidFill>
              <a:latin typeface="Lato"/>
              <a:ea typeface="Lato"/>
              <a:cs typeface="Lato"/>
              <a:sym typeface="Lato"/>
            </a:endParaRPr>
          </a:p>
          <a:p>
            <a:pPr indent="0" lvl="0" marL="914400" marR="0" rtl="0" algn="l">
              <a:lnSpc>
                <a:spcPct val="115000"/>
              </a:lnSpc>
              <a:spcBef>
                <a:spcPts val="1600"/>
              </a:spcBef>
              <a:spcAft>
                <a:spcPts val="1600"/>
              </a:spcAft>
              <a:buClr>
                <a:srgbClr val="000000"/>
              </a:buClr>
              <a:buSzPts val="1500"/>
              <a:buFont typeface="Arial"/>
              <a:buNone/>
            </a:pPr>
            <a:r>
              <a:rPr lang="pl" sz="1500">
                <a:solidFill>
                  <a:schemeClr val="accent4"/>
                </a:solidFill>
                <a:latin typeface="Lato"/>
                <a:ea typeface="Lato"/>
                <a:cs typeface="Lato"/>
                <a:sym typeface="Lato"/>
              </a:rPr>
              <a:t>Cała złożoność głównej części algorytmu, to O(nlog(m)) , gdzie m jest wybraną wiellkości podzbioru. Złożoność algorytmu dla próbowania algorytmu z kolejnymi m postaci 2 2m dla m ­ 1, to: w takim razie złożoność można opisać jako sumę od t=0 do t= ceil(log log k)  z O(nlog(22 t )), co daje : O(n ∗ 2^( 1+loglogk ) = O(nlogk) </a:t>
            </a:r>
            <a:endParaRPr b="0" i="0" sz="1500" u="none" cap="none" strike="noStrike">
              <a:solidFill>
                <a:schemeClr val="accent4"/>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40"/>
          <p:cNvPicPr preferRelativeResize="0"/>
          <p:nvPr/>
        </p:nvPicPr>
        <p:blipFill rotWithShape="1">
          <a:blip r:embed="rId3">
            <a:alphaModFix/>
          </a:blip>
          <a:srcRect b="0" l="0" r="0" t="0"/>
          <a:stretch/>
        </p:blipFill>
        <p:spPr>
          <a:xfrm>
            <a:off x="1944601" y="1126075"/>
            <a:ext cx="5254800" cy="39411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41"/>
          <p:cNvPicPr preferRelativeResize="0"/>
          <p:nvPr/>
        </p:nvPicPr>
        <p:blipFill rotWithShape="1">
          <a:blip r:embed="rId3">
            <a:alphaModFix/>
          </a:blip>
          <a:srcRect b="0" l="0" r="0" t="0"/>
          <a:stretch/>
        </p:blipFill>
        <p:spPr>
          <a:xfrm>
            <a:off x="2115125" y="1141300"/>
            <a:ext cx="5051900" cy="37889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42"/>
          <p:cNvPicPr preferRelativeResize="0"/>
          <p:nvPr/>
        </p:nvPicPr>
        <p:blipFill rotWithShape="1">
          <a:blip r:embed="rId3">
            <a:alphaModFix/>
          </a:blip>
          <a:srcRect b="0" l="0" r="0" t="0"/>
          <a:stretch/>
        </p:blipFill>
        <p:spPr>
          <a:xfrm>
            <a:off x="2064450" y="1095675"/>
            <a:ext cx="5254800" cy="39411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p43"/>
          <p:cNvPicPr preferRelativeResize="0"/>
          <p:nvPr/>
        </p:nvPicPr>
        <p:blipFill rotWithShape="1">
          <a:blip r:embed="rId3">
            <a:alphaModFix/>
          </a:blip>
          <a:srcRect b="0" l="0" r="0" t="0"/>
          <a:stretch/>
        </p:blipFill>
        <p:spPr>
          <a:xfrm>
            <a:off x="2188875" y="1158550"/>
            <a:ext cx="5130350" cy="38477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44"/>
          <p:cNvPicPr preferRelativeResize="0"/>
          <p:nvPr/>
        </p:nvPicPr>
        <p:blipFill rotWithShape="1">
          <a:blip r:embed="rId3">
            <a:alphaModFix/>
          </a:blip>
          <a:srcRect b="0" l="0" r="0" t="0"/>
          <a:stretch/>
        </p:blipFill>
        <p:spPr>
          <a:xfrm>
            <a:off x="2267325" y="1156525"/>
            <a:ext cx="5112776" cy="383457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45"/>
          <p:cNvPicPr preferRelativeResize="0"/>
          <p:nvPr/>
        </p:nvPicPr>
        <p:blipFill rotWithShape="1">
          <a:blip r:embed="rId3">
            <a:alphaModFix/>
          </a:blip>
          <a:srcRect b="0" l="0" r="0" t="0"/>
          <a:stretch/>
        </p:blipFill>
        <p:spPr>
          <a:xfrm>
            <a:off x="2432350" y="1052000"/>
            <a:ext cx="5191226" cy="38934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46"/>
          <p:cNvPicPr preferRelativeResize="0"/>
          <p:nvPr/>
        </p:nvPicPr>
        <p:blipFill rotWithShape="1">
          <a:blip r:embed="rId3">
            <a:alphaModFix/>
          </a:blip>
          <a:srcRect b="0" l="0" r="0" t="0"/>
          <a:stretch/>
        </p:blipFill>
        <p:spPr>
          <a:xfrm>
            <a:off x="2454725" y="1202175"/>
            <a:ext cx="5153624" cy="38652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pl">
                <a:solidFill>
                  <a:schemeClr val="accent4"/>
                </a:solidFill>
              </a:rPr>
              <a:t>Algorytm QuickHull</a:t>
            </a:r>
            <a:endParaRPr/>
          </a:p>
        </p:txBody>
      </p:sp>
      <p:sp>
        <p:nvSpPr>
          <p:cNvPr id="386" name="Google Shape;386;p47"/>
          <p:cNvSpPr txBox="1"/>
          <p:nvPr>
            <p:ph idx="1" type="body"/>
          </p:nvPr>
        </p:nvSpPr>
        <p:spPr>
          <a:xfrm>
            <a:off x="1255650" y="1170300"/>
            <a:ext cx="7275000" cy="4109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accent4"/>
              </a:buClr>
              <a:buSzPts val="1300"/>
              <a:buAutoNum type="arabicPeriod"/>
            </a:pPr>
            <a:r>
              <a:rPr lang="pl">
                <a:solidFill>
                  <a:schemeClr val="accent4"/>
                </a:solidFill>
              </a:rPr>
              <a:t>Algorytm rozpoczynamy od wyznaczenie dwóch punktów skrajnych a,b - tj. o najmniejszej i największej współżędnej x-owej.</a:t>
            </a:r>
            <a:endParaRPr>
              <a:solidFill>
                <a:schemeClr val="accent4"/>
              </a:solidFill>
            </a:endParaRPr>
          </a:p>
          <a:p>
            <a:pPr indent="-311150" lvl="0" marL="457200" rtl="0" algn="l">
              <a:lnSpc>
                <a:spcPct val="115000"/>
              </a:lnSpc>
              <a:spcBef>
                <a:spcPts val="0"/>
              </a:spcBef>
              <a:spcAft>
                <a:spcPts val="0"/>
              </a:spcAft>
              <a:buClr>
                <a:schemeClr val="accent4"/>
              </a:buClr>
              <a:buSzPts val="1300"/>
              <a:buAutoNum type="arabicPeriod"/>
            </a:pPr>
            <a:r>
              <a:rPr lang="pl">
                <a:solidFill>
                  <a:schemeClr val="accent4"/>
                </a:solidFill>
              </a:rPr>
              <a:t>Następnie uruchamiamy funkcję rekurencyjnego znajdowania łuku należącego do otoczki między danymi punktami należącymi do tej otoczki p,q na prawo od odcinka |p,q|. Otoczką jest suma punktów a, wyniku działania funkcji rekurencyjnej dla odcinka |a,b|,b oraz wyniku działania funkcji rekurencyjnej dla |b,a|</a:t>
            </a:r>
            <a:endParaRPr>
              <a:solidFill>
                <a:schemeClr val="accent4"/>
              </a:solidFill>
            </a:endParaRPr>
          </a:p>
          <a:p>
            <a:pPr indent="-311150" lvl="0" marL="457200" rtl="0" algn="l">
              <a:lnSpc>
                <a:spcPct val="115000"/>
              </a:lnSpc>
              <a:spcBef>
                <a:spcPts val="0"/>
              </a:spcBef>
              <a:spcAft>
                <a:spcPts val="0"/>
              </a:spcAft>
              <a:buClr>
                <a:schemeClr val="accent4"/>
              </a:buClr>
              <a:buSzPts val="1300"/>
              <a:buAutoNum type="arabicPeriod"/>
            </a:pPr>
            <a:r>
              <a:rPr lang="pl">
                <a:solidFill>
                  <a:schemeClr val="accent4"/>
                </a:solidFill>
              </a:rPr>
              <a:t>Funkcja rekurencyjnego wyznaczenia łuku należącego do otoczki między punktami p i q polega na : </a:t>
            </a:r>
            <a:endParaRPr>
              <a:solidFill>
                <a:schemeClr val="accent4"/>
              </a:solidFill>
            </a:endParaRPr>
          </a:p>
          <a:p>
            <a:pPr indent="-298450" lvl="1" marL="914400" rtl="0" algn="l">
              <a:lnSpc>
                <a:spcPct val="115000"/>
              </a:lnSpc>
              <a:spcBef>
                <a:spcPts val="0"/>
              </a:spcBef>
              <a:spcAft>
                <a:spcPts val="0"/>
              </a:spcAft>
              <a:buClr>
                <a:schemeClr val="accent4"/>
              </a:buClr>
              <a:buSzPts val="1100"/>
              <a:buChar char="○"/>
            </a:pPr>
            <a:r>
              <a:rPr lang="pl">
                <a:solidFill>
                  <a:schemeClr val="accent4"/>
                </a:solidFill>
              </a:rPr>
              <a:t>Wyznaczeniu najbardziej oddalonego punktu na prawo od —p,q— jeśli są punkty po prawej.</a:t>
            </a:r>
            <a:endParaRPr>
              <a:solidFill>
                <a:schemeClr val="accent4"/>
              </a:solidFill>
            </a:endParaRPr>
          </a:p>
          <a:p>
            <a:pPr indent="-298450" lvl="1" marL="914400" rtl="0" algn="l">
              <a:lnSpc>
                <a:spcPct val="115000"/>
              </a:lnSpc>
              <a:spcBef>
                <a:spcPts val="0"/>
              </a:spcBef>
              <a:spcAft>
                <a:spcPts val="0"/>
              </a:spcAft>
              <a:buClr>
                <a:schemeClr val="accent4"/>
              </a:buClr>
              <a:buSzPts val="1100"/>
              <a:buChar char="○"/>
            </a:pPr>
            <a:r>
              <a:rPr lang="pl">
                <a:solidFill>
                  <a:schemeClr val="accent4"/>
                </a:solidFill>
              </a:rPr>
              <a:t>Jeśli nie ma takich punktów, to takiego łuku nie ma i zwracamy pustą tablicę. </a:t>
            </a:r>
            <a:endParaRPr>
              <a:solidFill>
                <a:schemeClr val="accent4"/>
              </a:solidFill>
            </a:endParaRPr>
          </a:p>
          <a:p>
            <a:pPr indent="-298450" lvl="1" marL="914400" rtl="0" algn="l">
              <a:lnSpc>
                <a:spcPct val="115000"/>
              </a:lnSpc>
              <a:spcBef>
                <a:spcPts val="0"/>
              </a:spcBef>
              <a:spcAft>
                <a:spcPts val="0"/>
              </a:spcAft>
              <a:buClr>
                <a:schemeClr val="accent4"/>
              </a:buClr>
              <a:buSzPts val="1100"/>
              <a:buChar char="○"/>
            </a:pPr>
            <a:r>
              <a:rPr lang="pl">
                <a:solidFill>
                  <a:schemeClr val="accent4"/>
                </a:solidFill>
              </a:rPr>
              <a:t>W przeciwnym przypadku p,q należą do otoczki, to wyznaczony punkt skrajny r musi należeć do otoczki.</a:t>
            </a:r>
            <a:endParaRPr>
              <a:solidFill>
                <a:schemeClr val="accent4"/>
              </a:solidFill>
            </a:endParaRPr>
          </a:p>
          <a:p>
            <a:pPr indent="-298450" lvl="1" marL="914400" rtl="0" algn="l">
              <a:lnSpc>
                <a:spcPct val="115000"/>
              </a:lnSpc>
              <a:spcBef>
                <a:spcPts val="0"/>
              </a:spcBef>
              <a:spcAft>
                <a:spcPts val="0"/>
              </a:spcAft>
              <a:buClr>
                <a:schemeClr val="accent4"/>
              </a:buClr>
              <a:buSzPts val="1100"/>
              <a:buChar char="○"/>
            </a:pPr>
            <a:r>
              <a:rPr lang="pl">
                <a:solidFill>
                  <a:schemeClr val="accent4"/>
                </a:solidFill>
              </a:rPr>
              <a:t>Skoro p,k,r należy do otoczki, to wszystkie wierzchołki wewnątrz trójkąta pkr na pewno do najmniej nie należą - usuwamy je.</a:t>
            </a:r>
            <a:endParaRPr>
              <a:solidFill>
                <a:schemeClr val="accent4"/>
              </a:solidFill>
            </a:endParaRPr>
          </a:p>
          <a:p>
            <a:pPr indent="-298450" lvl="1" marL="914400" rtl="0" algn="l">
              <a:lnSpc>
                <a:spcPct val="115000"/>
              </a:lnSpc>
              <a:spcBef>
                <a:spcPts val="0"/>
              </a:spcBef>
              <a:spcAft>
                <a:spcPts val="0"/>
              </a:spcAft>
              <a:buClr>
                <a:schemeClr val="accent4"/>
              </a:buClr>
              <a:buSzPts val="1100"/>
              <a:buChar char="○"/>
            </a:pPr>
            <a:r>
              <a:rPr lang="pl">
                <a:solidFill>
                  <a:schemeClr val="accent4"/>
                </a:solidFill>
              </a:rPr>
              <a:t>Szukany łuk, to suma działania tej samej funkcji dla punktów p,r, punktu r , oraz wyniku tej funkcji dla punktów r,q w zadanej kolejności. </a:t>
            </a:r>
            <a:endParaRPr>
              <a:solidFill>
                <a:schemeClr val="accent4"/>
              </a:solidFill>
            </a:endParaRPr>
          </a:p>
          <a:p>
            <a:pPr indent="-298450" lvl="1" marL="914400" rtl="0" algn="l">
              <a:lnSpc>
                <a:spcPct val="115000"/>
              </a:lnSpc>
              <a:spcBef>
                <a:spcPts val="0"/>
              </a:spcBef>
              <a:spcAft>
                <a:spcPts val="0"/>
              </a:spcAft>
              <a:buClr>
                <a:schemeClr val="accent4"/>
              </a:buClr>
              <a:buSzPts val="1100"/>
              <a:buChar char="○"/>
            </a:pPr>
            <a:r>
              <a:rPr lang="pl">
                <a:solidFill>
                  <a:schemeClr val="accent4"/>
                </a:solidFill>
              </a:rPr>
              <a:t>Na koniec zwracamy wyznaczony w ten sposób łuk</a:t>
            </a:r>
            <a:endParaRPr>
              <a:solidFill>
                <a:schemeClr val="accent4"/>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aaace47502_0_1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2400"/>
              <a:buFont typeface="Arial"/>
              <a:buNone/>
            </a:pPr>
            <a:r>
              <a:rPr lang="pl" sz="2600">
                <a:solidFill>
                  <a:schemeClr val="accent4"/>
                </a:solidFill>
              </a:rPr>
              <a:t>Złożoność</a:t>
            </a:r>
            <a:endParaRPr/>
          </a:p>
        </p:txBody>
      </p:sp>
      <p:sp>
        <p:nvSpPr>
          <p:cNvPr id="392" name="Google Shape;392;gaaace47502_0_11"/>
          <p:cNvSpPr txBox="1"/>
          <p:nvPr>
            <p:ph idx="1" type="body"/>
          </p:nvPr>
        </p:nvSpPr>
        <p:spPr>
          <a:xfrm>
            <a:off x="1169725" y="2232300"/>
            <a:ext cx="7038900" cy="21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700">
                <a:solidFill>
                  <a:schemeClr val="accent4"/>
                </a:solidFill>
              </a:rPr>
              <a:t>Pesymistyczna złożoność algorytmu to O(n 2 ) - gdy wszystkie punkty zbioru znajdują się w otoczce. Jednakże w średnim przypadku złożoność wynosi O(nlogn).</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pl" sz="2600">
                <a:solidFill>
                  <a:schemeClr val="accent4"/>
                </a:solidFill>
              </a:rPr>
              <a:t>Złożoność</a:t>
            </a:r>
            <a:endParaRPr/>
          </a:p>
        </p:txBody>
      </p:sp>
      <p:sp>
        <p:nvSpPr>
          <p:cNvPr id="160" name="Google Shape;160;p5"/>
          <p:cNvSpPr txBox="1"/>
          <p:nvPr/>
        </p:nvSpPr>
        <p:spPr>
          <a:xfrm>
            <a:off x="999000" y="1935100"/>
            <a:ext cx="7337400" cy="21909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600"/>
              <a:buFont typeface="Arial"/>
              <a:buNone/>
            </a:pPr>
            <a:r>
              <a:rPr b="0" i="0" lang="pl" sz="1600" u="none" cap="none" strike="noStrike">
                <a:solidFill>
                  <a:schemeClr val="accent4"/>
                </a:solidFill>
                <a:latin typeface="Lato"/>
                <a:ea typeface="Lato"/>
                <a:cs typeface="Lato"/>
                <a:sym typeface="Lato"/>
              </a:rPr>
              <a:t>Operacją dominującą w algorytmie jest sortowanie – realizowane w czasie O(n lgn). Wybór punktu najniższego, redukcja punktów współliniowych oraz iterowanie (punkt 6, zauważmy, że każdy punkt zbioru wyjściowego jest obsługiwany co najwyżej 2 razy – gdy jest dodawany do otoczki i gdy jest ewentualnie usuwany) są realizowane w czasie O(n). Algorytm Grahama ma zatem złożoność O(n lg n).</a:t>
            </a:r>
            <a:endParaRPr b="0" i="0" sz="1600" u="none" cap="none" strike="noStrike">
              <a:solidFill>
                <a:srgbClr val="000000"/>
              </a:solidFill>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p48"/>
          <p:cNvPicPr preferRelativeResize="0"/>
          <p:nvPr/>
        </p:nvPicPr>
        <p:blipFill rotWithShape="1">
          <a:blip r:embed="rId3">
            <a:alphaModFix/>
          </a:blip>
          <a:srcRect b="0" l="0" r="0" t="0"/>
          <a:stretch/>
        </p:blipFill>
        <p:spPr>
          <a:xfrm>
            <a:off x="2128000" y="968350"/>
            <a:ext cx="5221650" cy="39162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49"/>
          <p:cNvPicPr preferRelativeResize="0"/>
          <p:nvPr/>
        </p:nvPicPr>
        <p:blipFill rotWithShape="1">
          <a:blip r:embed="rId3">
            <a:alphaModFix/>
          </a:blip>
          <a:srcRect b="0" l="0" r="0" t="0"/>
          <a:stretch/>
        </p:blipFill>
        <p:spPr>
          <a:xfrm>
            <a:off x="2186200" y="1278275"/>
            <a:ext cx="5072150" cy="38041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id="407" name="Google Shape;407;p50"/>
          <p:cNvPicPr preferRelativeResize="0"/>
          <p:nvPr/>
        </p:nvPicPr>
        <p:blipFill rotWithShape="1">
          <a:blip r:embed="rId3">
            <a:alphaModFix/>
          </a:blip>
          <a:srcRect b="0" l="0" r="0" t="0"/>
          <a:stretch/>
        </p:blipFill>
        <p:spPr>
          <a:xfrm>
            <a:off x="1915250" y="1021425"/>
            <a:ext cx="5313500" cy="39851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51"/>
          <p:cNvPicPr preferRelativeResize="0"/>
          <p:nvPr/>
        </p:nvPicPr>
        <p:blipFill rotWithShape="1">
          <a:blip r:embed="rId3">
            <a:alphaModFix/>
          </a:blip>
          <a:srcRect b="0" l="0" r="0" t="0"/>
          <a:stretch/>
        </p:blipFill>
        <p:spPr>
          <a:xfrm>
            <a:off x="1884525" y="1078875"/>
            <a:ext cx="5297774" cy="39733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id="417" name="Google Shape;417;p52"/>
          <p:cNvPicPr preferRelativeResize="0"/>
          <p:nvPr/>
        </p:nvPicPr>
        <p:blipFill rotWithShape="1">
          <a:blip r:embed="rId3">
            <a:alphaModFix/>
          </a:blip>
          <a:srcRect b="0" l="0" r="0" t="0"/>
          <a:stretch/>
        </p:blipFill>
        <p:spPr>
          <a:xfrm>
            <a:off x="2090525" y="1147200"/>
            <a:ext cx="5145550" cy="3859151"/>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53"/>
          <p:cNvPicPr preferRelativeResize="0"/>
          <p:nvPr/>
        </p:nvPicPr>
        <p:blipFill rotWithShape="1">
          <a:blip r:embed="rId3">
            <a:alphaModFix/>
          </a:blip>
          <a:srcRect b="0" l="0" r="0" t="0"/>
          <a:stretch/>
        </p:blipFill>
        <p:spPr>
          <a:xfrm>
            <a:off x="1893900" y="1141300"/>
            <a:ext cx="5173624" cy="38802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54"/>
          <p:cNvPicPr preferRelativeResize="0"/>
          <p:nvPr/>
        </p:nvPicPr>
        <p:blipFill rotWithShape="1">
          <a:blip r:embed="rId3">
            <a:alphaModFix/>
          </a:blip>
          <a:srcRect b="0" l="0" r="0" t="0"/>
          <a:stretch/>
        </p:blipFill>
        <p:spPr>
          <a:xfrm>
            <a:off x="2097575" y="1128150"/>
            <a:ext cx="5191200" cy="38934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aaace47502_0_19"/>
          <p:cNvSpPr txBox="1"/>
          <p:nvPr>
            <p:ph type="title"/>
          </p:nvPr>
        </p:nvSpPr>
        <p:spPr>
          <a:xfrm>
            <a:off x="1052550" y="189527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sz="2600">
                <a:solidFill>
                  <a:schemeClr val="accent4"/>
                </a:solidFill>
              </a:rPr>
              <a:t>Porównanie czasów wykonania omawianych algorytmów dla poszczególnych zbiorów</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aaace47502_0_24"/>
          <p:cNvSpPr txBox="1"/>
          <p:nvPr>
            <p:ph type="title"/>
          </p:nvPr>
        </p:nvSpPr>
        <p:spPr>
          <a:xfrm>
            <a:off x="834250" y="250000"/>
            <a:ext cx="7024800" cy="10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sz="2600">
                <a:solidFill>
                  <a:schemeClr val="accent4"/>
                </a:solidFill>
              </a:rPr>
              <a:t>C</a:t>
            </a:r>
            <a:r>
              <a:rPr lang="pl" sz="2600">
                <a:solidFill>
                  <a:schemeClr val="accent4"/>
                </a:solidFill>
              </a:rPr>
              <a:t>hmura punktów</a:t>
            </a:r>
            <a:endParaRPr/>
          </a:p>
        </p:txBody>
      </p:sp>
      <p:pic>
        <p:nvPicPr>
          <p:cNvPr id="438" name="Google Shape;438;gaaace47502_0_24"/>
          <p:cNvPicPr preferRelativeResize="0"/>
          <p:nvPr/>
        </p:nvPicPr>
        <p:blipFill>
          <a:blip r:embed="rId3">
            <a:alphaModFix/>
          </a:blip>
          <a:stretch>
            <a:fillRect/>
          </a:stretch>
        </p:blipFill>
        <p:spPr>
          <a:xfrm>
            <a:off x="1781700" y="1277800"/>
            <a:ext cx="5370581" cy="3649401"/>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aaace47502_0_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sz="2600">
                <a:solidFill>
                  <a:schemeClr val="accent4"/>
                </a:solidFill>
              </a:rPr>
              <a:t>Rozkład kołowy z Jarvisem</a:t>
            </a:r>
            <a:endParaRPr/>
          </a:p>
        </p:txBody>
      </p:sp>
      <p:pic>
        <p:nvPicPr>
          <p:cNvPr id="444" name="Google Shape;444;gaaace47502_0_29"/>
          <p:cNvPicPr preferRelativeResize="0"/>
          <p:nvPr/>
        </p:nvPicPr>
        <p:blipFill>
          <a:blip r:embed="rId3">
            <a:alphaModFix/>
          </a:blip>
          <a:stretch>
            <a:fillRect/>
          </a:stretch>
        </p:blipFill>
        <p:spPr>
          <a:xfrm>
            <a:off x="1900850" y="1197525"/>
            <a:ext cx="5193276" cy="3768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6"/>
          <p:cNvPicPr preferRelativeResize="0"/>
          <p:nvPr/>
        </p:nvPicPr>
        <p:blipFill rotWithShape="1">
          <a:blip r:embed="rId3">
            <a:alphaModFix/>
          </a:blip>
          <a:srcRect b="0" l="0" r="0" t="0"/>
          <a:stretch/>
        </p:blipFill>
        <p:spPr>
          <a:xfrm>
            <a:off x="2046175" y="776075"/>
            <a:ext cx="5499250" cy="41244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gaaace47502_0_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sz="2600">
                <a:solidFill>
                  <a:schemeClr val="accent4"/>
                </a:solidFill>
              </a:rPr>
              <a:t>Rozkład kołowy bez Jarvisem</a:t>
            </a:r>
            <a:endParaRPr/>
          </a:p>
        </p:txBody>
      </p:sp>
      <p:pic>
        <p:nvPicPr>
          <p:cNvPr id="450" name="Google Shape;450;gaaace47502_0_33"/>
          <p:cNvPicPr preferRelativeResize="0"/>
          <p:nvPr/>
        </p:nvPicPr>
        <p:blipFill>
          <a:blip r:embed="rId3">
            <a:alphaModFix/>
          </a:blip>
          <a:stretch>
            <a:fillRect/>
          </a:stretch>
        </p:blipFill>
        <p:spPr>
          <a:xfrm>
            <a:off x="1980600" y="1031550"/>
            <a:ext cx="5182801" cy="3952201"/>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aaace47502_0_39"/>
          <p:cNvSpPr txBox="1"/>
          <p:nvPr>
            <p:ph type="title"/>
          </p:nvPr>
        </p:nvSpPr>
        <p:spPr>
          <a:xfrm>
            <a:off x="1121800" y="4896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sz="2600">
                <a:solidFill>
                  <a:schemeClr val="accent4"/>
                </a:solidFill>
              </a:rPr>
              <a:t>Rozkład prostokątny</a:t>
            </a:r>
            <a:endParaRPr/>
          </a:p>
        </p:txBody>
      </p:sp>
      <p:pic>
        <p:nvPicPr>
          <p:cNvPr id="456" name="Google Shape;456;gaaace47502_0_39"/>
          <p:cNvPicPr preferRelativeResize="0"/>
          <p:nvPr/>
        </p:nvPicPr>
        <p:blipFill>
          <a:blip r:embed="rId3">
            <a:alphaModFix/>
          </a:blip>
          <a:stretch>
            <a:fillRect/>
          </a:stretch>
        </p:blipFill>
        <p:spPr>
          <a:xfrm>
            <a:off x="2028525" y="1144975"/>
            <a:ext cx="5415175" cy="3929674"/>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gaaace47502_0_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sz="2600">
                <a:solidFill>
                  <a:schemeClr val="accent4"/>
                </a:solidFill>
              </a:rPr>
              <a:t>Rozkład kwadratu z wierzchołkami</a:t>
            </a:r>
            <a:endParaRPr/>
          </a:p>
        </p:txBody>
      </p:sp>
      <p:pic>
        <p:nvPicPr>
          <p:cNvPr id="462" name="Google Shape;462;gaaace47502_0_44"/>
          <p:cNvPicPr preferRelativeResize="0"/>
          <p:nvPr/>
        </p:nvPicPr>
        <p:blipFill>
          <a:blip r:embed="rId3">
            <a:alphaModFix/>
          </a:blip>
          <a:stretch>
            <a:fillRect/>
          </a:stretch>
        </p:blipFill>
        <p:spPr>
          <a:xfrm>
            <a:off x="1929875" y="1076875"/>
            <a:ext cx="5284249" cy="3906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7"/>
          <p:cNvPicPr preferRelativeResize="0"/>
          <p:nvPr/>
        </p:nvPicPr>
        <p:blipFill rotWithShape="1">
          <a:blip r:embed="rId3">
            <a:alphaModFix/>
          </a:blip>
          <a:srcRect b="0" l="0" r="0" t="0"/>
          <a:stretch/>
        </p:blipFill>
        <p:spPr>
          <a:xfrm>
            <a:off x="2358950" y="956900"/>
            <a:ext cx="5232124" cy="3924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8"/>
          <p:cNvPicPr preferRelativeResize="0"/>
          <p:nvPr/>
        </p:nvPicPr>
        <p:blipFill rotWithShape="1">
          <a:blip r:embed="rId3">
            <a:alphaModFix/>
          </a:blip>
          <a:srcRect b="0" l="0" r="0" t="0"/>
          <a:stretch/>
        </p:blipFill>
        <p:spPr>
          <a:xfrm>
            <a:off x="2117063" y="1095875"/>
            <a:ext cx="4909874" cy="3682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9"/>
          <p:cNvPicPr preferRelativeResize="0"/>
          <p:nvPr/>
        </p:nvPicPr>
        <p:blipFill rotWithShape="1">
          <a:blip r:embed="rId3">
            <a:alphaModFix/>
          </a:blip>
          <a:srcRect b="0" l="0" r="0" t="0"/>
          <a:stretch/>
        </p:blipFill>
        <p:spPr>
          <a:xfrm>
            <a:off x="2264975" y="1033250"/>
            <a:ext cx="5173924" cy="3880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